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2.xml" ContentType="application/vnd.openxmlformats-officedocument.themeOverride+xml"/>
  <Override PartName="/ppt/notesSlides/notesSlide15.xml" ContentType="application/vnd.openxmlformats-officedocument.presentationml.notesSlide+xml"/>
  <Override PartName="/ppt/theme/themeOverride3.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2.xml" ContentType="application/vnd.openxmlformats-officedocument.drawingml.chartshape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505054" r:id="rId2"/>
  </p:sldMasterIdLst>
  <p:notesMasterIdLst>
    <p:notesMasterId r:id="rId72"/>
  </p:notesMasterIdLst>
  <p:handoutMasterIdLst>
    <p:handoutMasterId r:id="rId73"/>
  </p:handoutMasterIdLst>
  <p:sldIdLst>
    <p:sldId id="256" r:id="rId3"/>
    <p:sldId id="496" r:id="rId4"/>
    <p:sldId id="612" r:id="rId5"/>
    <p:sldId id="493" r:id="rId6"/>
    <p:sldId id="492" r:id="rId7"/>
    <p:sldId id="628" r:id="rId8"/>
    <p:sldId id="681" r:id="rId9"/>
    <p:sldId id="674" r:id="rId10"/>
    <p:sldId id="673" r:id="rId11"/>
    <p:sldId id="672" r:id="rId12"/>
    <p:sldId id="671" r:id="rId13"/>
    <p:sldId id="670" r:id="rId14"/>
    <p:sldId id="712" r:id="rId15"/>
    <p:sldId id="713" r:id="rId16"/>
    <p:sldId id="714" r:id="rId17"/>
    <p:sldId id="715" r:id="rId18"/>
    <p:sldId id="716" r:id="rId19"/>
    <p:sldId id="355" r:id="rId20"/>
    <p:sldId id="366" r:id="rId21"/>
    <p:sldId id="357" r:id="rId22"/>
    <p:sldId id="522" r:id="rId23"/>
    <p:sldId id="707" r:id="rId24"/>
    <p:sldId id="710" r:id="rId25"/>
    <p:sldId id="711" r:id="rId26"/>
    <p:sldId id="717" r:id="rId27"/>
    <p:sldId id="718" r:id="rId28"/>
    <p:sldId id="721" r:id="rId29"/>
    <p:sldId id="552" r:id="rId30"/>
    <p:sldId id="415" r:id="rId31"/>
    <p:sldId id="364" r:id="rId32"/>
    <p:sldId id="399" r:id="rId33"/>
    <p:sldId id="365" r:id="rId34"/>
    <p:sldId id="548" r:id="rId35"/>
    <p:sldId id="549" r:id="rId36"/>
    <p:sldId id="518" r:id="rId37"/>
    <p:sldId id="516" r:id="rId38"/>
    <p:sldId id="515" r:id="rId39"/>
    <p:sldId id="610" r:id="rId40"/>
    <p:sldId id="513" r:id="rId41"/>
    <p:sldId id="512" r:id="rId42"/>
    <p:sldId id="724" r:id="rId43"/>
    <p:sldId id="689" r:id="rId44"/>
    <p:sldId id="720" r:id="rId45"/>
    <p:sldId id="687" r:id="rId46"/>
    <p:sldId id="686" r:id="rId47"/>
    <p:sldId id="685" r:id="rId48"/>
    <p:sldId id="443" r:id="rId49"/>
    <p:sldId id="680" r:id="rId50"/>
    <p:sldId id="310" r:id="rId51"/>
    <p:sldId id="693" r:id="rId52"/>
    <p:sldId id="540" r:id="rId53"/>
    <p:sldId id="554" r:id="rId54"/>
    <p:sldId id="555" r:id="rId55"/>
    <p:sldId id="556" r:id="rId56"/>
    <p:sldId id="557" r:id="rId57"/>
    <p:sldId id="684" r:id="rId58"/>
    <p:sldId id="723" r:id="rId59"/>
    <p:sldId id="699" r:id="rId60"/>
    <p:sldId id="700" r:id="rId61"/>
    <p:sldId id="701" r:id="rId62"/>
    <p:sldId id="722" r:id="rId63"/>
    <p:sldId id="703" r:id="rId64"/>
    <p:sldId id="704" r:id="rId65"/>
    <p:sldId id="705" r:id="rId66"/>
    <p:sldId id="550" r:id="rId67"/>
    <p:sldId id="694" r:id="rId68"/>
    <p:sldId id="696" r:id="rId69"/>
    <p:sldId id="697" r:id="rId70"/>
    <p:sldId id="281" r:id="rId71"/>
  </p:sldIdLst>
  <p:sldSz cx="9144000" cy="5143500" type="screen16x9"/>
  <p:notesSz cx="6858000" cy="9144000"/>
  <p:embeddedFontLst>
    <p:embeddedFont>
      <p:font typeface="Amasis MT Pro" panose="02040504050005020304" pitchFamily="18" charset="0"/>
      <p:regular r:id="rId74"/>
      <p:bold r:id="rId75"/>
      <p:italic r:id="rId76"/>
      <p:boldItalic r:id="rId77"/>
    </p:embeddedFont>
    <p:embeddedFont>
      <p:font typeface="Amasis MT Pro Black" panose="02040A04050005020304" pitchFamily="18" charset="0"/>
      <p:bold r:id="rId78"/>
      <p:italic r:id="rId79"/>
      <p:boldItalic r:id="rId80"/>
    </p:embeddedFont>
    <p:embeddedFont>
      <p:font typeface="Amasis MT Pro Medium" panose="02040604050005020304" pitchFamily="18" charset="0"/>
      <p:regular r:id="rId81"/>
      <p:italic r:id="rId82"/>
    </p:embeddedFont>
    <p:embeddedFont>
      <p:font typeface="Arial Nova" panose="020B0504020202020204" pitchFamily="34" charset="0"/>
      <p:regular r:id="rId83"/>
      <p:bold r:id="rId84"/>
      <p:italic r:id="rId85"/>
      <p:boldItalic r:id="rId86"/>
    </p:embeddedFont>
    <p:embeddedFont>
      <p:font typeface="Cambria Math" panose="02040503050406030204" pitchFamily="18" charset="0"/>
      <p:regular r:id="rId87"/>
    </p:embeddedFont>
    <p:embeddedFont>
      <p:font typeface="Congenial Black" panose="02000503040000020004" pitchFamily="2" charset="0"/>
      <p:bold r:id="rId88"/>
      <p:italic r:id="rId89"/>
      <p:boldItalic r:id="rId90"/>
    </p:embeddedFont>
    <p:embeddedFont>
      <p:font typeface="Fira Sans Extra Condensed Medium" panose="020B0604020202020204" charset="0"/>
      <p:regular r:id="rId91"/>
      <p:bold r:id="rId92"/>
      <p:italic r:id="rId93"/>
      <p:boldItalic r:id="rId94"/>
    </p:embeddedFont>
    <p:embeddedFont>
      <p:font typeface="Georgia" panose="02040502050405020303" pitchFamily="18" charset="0"/>
      <p:regular r:id="rId95"/>
      <p:bold r:id="rId96"/>
      <p:italic r:id="rId97"/>
      <p:boldItalic r:id="rId98"/>
    </p:embeddedFont>
    <p:embeddedFont>
      <p:font typeface="Josefin Sans" pitchFamily="2" charset="0"/>
      <p:regular r:id="rId99"/>
      <p:bold r:id="rId100"/>
    </p:embeddedFont>
    <p:embeddedFont>
      <p:font typeface="League Spartan" panose="020B0604020202020204" charset="0"/>
      <p:regular r:id="rId101"/>
    </p:embeddedFont>
    <p:embeddedFont>
      <p:font typeface="Open Sans" panose="020B0606030504020204" pitchFamily="34" charset="0"/>
      <p:regular r:id="rId102"/>
      <p:bold r:id="rId103"/>
      <p:italic r:id="rId104"/>
      <p:boldItalic r:id="rId105"/>
    </p:embeddedFont>
    <p:embeddedFont>
      <p:font typeface="Open Sans ExtraBold" panose="020B0906030804020204" pitchFamily="34" charset="0"/>
      <p:bold r:id="rId106"/>
      <p:italic r:id="rId107"/>
      <p:boldItalic r:id="rId108"/>
    </p:embeddedFont>
    <p:embeddedFont>
      <p:font typeface="Open Sans SemiBold" panose="020B0706030804020204" pitchFamily="34" charset="0"/>
      <p:regular r:id="rId109"/>
      <p:bold r:id="rId110"/>
      <p:italic r:id="rId111"/>
      <p:boldItalic r:id="rId112"/>
    </p:embeddedFont>
    <p:embeddedFont>
      <p:font typeface="Overpass Black" panose="020B0604020202020204" charset="0"/>
      <p:bold r:id="rId113"/>
      <p:italic r:id="rId114"/>
      <p:boldItalic r:id="rId115"/>
    </p:embeddedFont>
    <p:embeddedFont>
      <p:font typeface="Roboto" panose="02000000000000000000" pitchFamily="2" charset="0"/>
      <p:regular r:id="rId116"/>
      <p:bold r:id="rId117"/>
      <p:italic r:id="rId118"/>
      <p:boldItalic r:id="rId119"/>
    </p:embeddedFont>
    <p:embeddedFont>
      <p:font typeface="Segoe UI" panose="020B0502040204020203" pitchFamily="34" charset="0"/>
      <p:regular r:id="rId120"/>
      <p:bold r:id="rId121"/>
      <p:italic r:id="rId122"/>
      <p:boldItalic r:id="rId123"/>
    </p:embeddedFont>
    <p:embeddedFont>
      <p:font typeface="Tahoma" panose="020B0604030504040204" pitchFamily="34" charset="0"/>
      <p:regular r:id="rId124"/>
      <p:bold r:id="rId125"/>
    </p:embeddedFont>
    <p:embeddedFont>
      <p:font typeface="Verdana" panose="020B0604030504040204" pitchFamily="34" charset="0"/>
      <p:regular r:id="rId126"/>
      <p:bold r:id="rId127"/>
      <p:italic r:id="rId128"/>
      <p:boldItalic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490608-784E-54DF-D54A-17F33431EB9B}" name="Mohamed BOUHMID" initials="MB" userId="S::Mohamed.BOUHMID@emines.um6p.ma::ba645c2d-50b1-4fc3-8606-71af7134402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7727B"/>
    <a:srgbClr val="073763"/>
    <a:srgbClr val="00FF00"/>
    <a:srgbClr val="ECECEC"/>
    <a:srgbClr val="D0CECE"/>
    <a:srgbClr val="D92727"/>
    <a:srgbClr val="D7F2CB"/>
    <a:srgbClr val="BF753F"/>
    <a:srgbClr val="316DA3"/>
    <a:srgbClr val="3D85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C2A59C5D-32D1-4A86-81DE-E76EEE5BF0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7" autoAdjust="0"/>
    <p:restoredTop sz="94214" autoAdjust="0"/>
  </p:normalViewPr>
  <p:slideViewPr>
    <p:cSldViewPr snapToGrid="0">
      <p:cViewPr varScale="1">
        <p:scale>
          <a:sx n="76" d="100"/>
          <a:sy n="76" d="100"/>
        </p:scale>
        <p:origin x="12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44.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font" Target="fonts/font11.fntdata"/><Relationship Id="rId16" Type="http://schemas.openxmlformats.org/officeDocument/2006/relationships/slide" Target="slides/slide14.xml"/><Relationship Id="rId107" Type="http://schemas.openxmlformats.org/officeDocument/2006/relationships/font" Target="fonts/font34.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fntdata"/><Relationship Id="rId79" Type="http://schemas.openxmlformats.org/officeDocument/2006/relationships/font" Target="fonts/font6.fntdata"/><Relationship Id="rId102" Type="http://schemas.openxmlformats.org/officeDocument/2006/relationships/font" Target="fonts/font29.fntdata"/><Relationship Id="rId123" Type="http://schemas.openxmlformats.org/officeDocument/2006/relationships/font" Target="fonts/font50.fntdata"/><Relationship Id="rId128" Type="http://schemas.openxmlformats.org/officeDocument/2006/relationships/font" Target="fonts/font55.fntdata"/><Relationship Id="rId5" Type="http://schemas.openxmlformats.org/officeDocument/2006/relationships/slide" Target="slides/slide3.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40.fntdata"/><Relationship Id="rId118" Type="http://schemas.openxmlformats.org/officeDocument/2006/relationships/font" Target="fonts/font45.fntdata"/><Relationship Id="rId134" Type="http://schemas.microsoft.com/office/2016/11/relationships/changesInfo" Target="changesInfos/changesInfo1.xml"/><Relationship Id="rId80" Type="http://schemas.openxmlformats.org/officeDocument/2006/relationships/font" Target="fonts/font7.fntdata"/><Relationship Id="rId85" Type="http://schemas.openxmlformats.org/officeDocument/2006/relationships/font" Target="fonts/font12.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0.fntdata"/><Relationship Id="rId108" Type="http://schemas.openxmlformats.org/officeDocument/2006/relationships/font" Target="fonts/font35.fntdata"/><Relationship Id="rId124" Type="http://schemas.openxmlformats.org/officeDocument/2006/relationships/font" Target="fonts/font51.fntdata"/><Relationship Id="rId129" Type="http://schemas.openxmlformats.org/officeDocument/2006/relationships/font" Target="fonts/font56.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font" Target="fonts/font2.fntdata"/><Relationship Id="rId91" Type="http://schemas.openxmlformats.org/officeDocument/2006/relationships/font" Target="fonts/font18.fntdata"/><Relationship Id="rId96"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41.fntdata"/><Relationship Id="rId119" Type="http://schemas.openxmlformats.org/officeDocument/2006/relationships/font" Target="fonts/font46.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font" Target="fonts/font8.fntdata"/><Relationship Id="rId86" Type="http://schemas.openxmlformats.org/officeDocument/2006/relationships/font" Target="fonts/font13.fntdata"/><Relationship Id="rId130" Type="http://schemas.openxmlformats.org/officeDocument/2006/relationships/presProps" Target="presProps.xml"/><Relationship Id="rId135" Type="http://schemas.microsoft.com/office/2018/10/relationships/authors" Targe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6.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3.fntdata"/><Relationship Id="rId97" Type="http://schemas.openxmlformats.org/officeDocument/2006/relationships/font" Target="fonts/font24.fntdata"/><Relationship Id="rId104" Type="http://schemas.openxmlformats.org/officeDocument/2006/relationships/font" Target="fonts/font31.fntdata"/><Relationship Id="rId120" Type="http://schemas.openxmlformats.org/officeDocument/2006/relationships/font" Target="fonts/font47.fntdata"/><Relationship Id="rId125" Type="http://schemas.openxmlformats.org/officeDocument/2006/relationships/font" Target="fonts/font5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4.fntdata"/><Relationship Id="rId110" Type="http://schemas.openxmlformats.org/officeDocument/2006/relationships/font" Target="fonts/font37.fntdata"/><Relationship Id="rId115" Type="http://schemas.openxmlformats.org/officeDocument/2006/relationships/font" Target="fonts/font42.fntdata"/><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4.fntdata"/><Relationship Id="rId100" Type="http://schemas.openxmlformats.org/officeDocument/2006/relationships/font" Target="fonts/font27.fntdata"/><Relationship Id="rId105" Type="http://schemas.openxmlformats.org/officeDocument/2006/relationships/font" Target="fonts/font32.fntdata"/><Relationship Id="rId126" Type="http://schemas.openxmlformats.org/officeDocument/2006/relationships/font" Target="fonts/font5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93" Type="http://schemas.openxmlformats.org/officeDocument/2006/relationships/font" Target="fonts/font20.fntdata"/><Relationship Id="rId98" Type="http://schemas.openxmlformats.org/officeDocument/2006/relationships/font" Target="fonts/font25.fntdata"/><Relationship Id="rId121" Type="http://schemas.openxmlformats.org/officeDocument/2006/relationships/font" Target="fonts/font4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4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0.fntdata"/><Relationship Id="rId88" Type="http://schemas.openxmlformats.org/officeDocument/2006/relationships/font" Target="fonts/font15.fntdata"/><Relationship Id="rId111" Type="http://schemas.openxmlformats.org/officeDocument/2006/relationships/font" Target="fonts/font38.fntdata"/><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33.fntdata"/><Relationship Id="rId127" Type="http://schemas.openxmlformats.org/officeDocument/2006/relationships/font" Target="fonts/font54.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handoutMaster" Target="handoutMasters/handoutMaster1.xml"/><Relationship Id="rId78" Type="http://schemas.openxmlformats.org/officeDocument/2006/relationships/font" Target="fonts/font5.fntdata"/><Relationship Id="rId94" Type="http://schemas.openxmlformats.org/officeDocument/2006/relationships/font" Target="fonts/font21.fntdata"/><Relationship Id="rId99" Type="http://schemas.openxmlformats.org/officeDocument/2006/relationships/font" Target="fonts/font26.fntdata"/><Relationship Id="rId101" Type="http://schemas.openxmlformats.org/officeDocument/2006/relationships/font" Target="fonts/font28.fntdata"/><Relationship Id="rId122" Type="http://schemas.openxmlformats.org/officeDocument/2006/relationships/font" Target="fonts/font49.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font" Target="fonts/font16.fntdata"/><Relationship Id="rId112" Type="http://schemas.openxmlformats.org/officeDocument/2006/relationships/font" Target="fonts/font39.fntdata"/><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ljalil FARID" userId="015f56e2-0dee-4bf5-9150-95acf399c1c4" providerId="ADAL" clId="{4AB2A833-A0CE-4FC2-BC9B-AD35AD7CF44F}"/>
    <pc:docChg chg="custSel modSld">
      <pc:chgData name="Abdeljalil FARID" userId="015f56e2-0dee-4bf5-9150-95acf399c1c4" providerId="ADAL" clId="{4AB2A833-A0CE-4FC2-BC9B-AD35AD7CF44F}" dt="2024-09-26T10:23:18.158" v="43" actId="207"/>
      <pc:docMkLst>
        <pc:docMk/>
      </pc:docMkLst>
      <pc:sldChg chg="addSp modSp mod">
        <pc:chgData name="Abdeljalil FARID" userId="015f56e2-0dee-4bf5-9150-95acf399c1c4" providerId="ADAL" clId="{4AB2A833-A0CE-4FC2-BC9B-AD35AD7CF44F}" dt="2024-09-26T10:23:18.158" v="43" actId="207"/>
        <pc:sldMkLst>
          <pc:docMk/>
          <pc:sldMk cId="0" sldId="256"/>
        </pc:sldMkLst>
        <pc:spChg chg="add mod">
          <ac:chgData name="Abdeljalil FARID" userId="015f56e2-0dee-4bf5-9150-95acf399c1c4" providerId="ADAL" clId="{4AB2A833-A0CE-4FC2-BC9B-AD35AD7CF44F}" dt="2024-09-26T10:23:18.158" v="43" actId="207"/>
          <ac:spMkLst>
            <pc:docMk/>
            <pc:sldMk cId="0" sldId="256"/>
            <ac:spMk id="5" creationId="{17B39A0A-CCB9-5B81-5A74-903CBD2BF1E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nouha\Downloads\Classeur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nouha\Downloads\Classeur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nouha\AppData\Roaming\Microsoft\Excel\Classeur1%20(version%201).xlsb"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2.xml"/></Relationships>
</file>

<file path=ppt/charts/_rels/chart2.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3.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MA" sz="1800" b="0" i="0" baseline="0">
                <a:effectLst/>
              </a:rPr>
              <a:t>Périodes de sécheresse au Maroc</a:t>
            </a:r>
            <a:endParaRPr lang="fr-MA">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ar-SA"/>
        </a:p>
      </c:txPr>
    </c:title>
    <c:autoTitleDeleted val="0"/>
    <c:plotArea>
      <c:layout/>
      <c:barChart>
        <c:barDir val="col"/>
        <c:grouping val="clustered"/>
        <c:varyColors val="0"/>
        <c:ser>
          <c:idx val="0"/>
          <c:order val="0"/>
          <c:spPr>
            <a:solidFill>
              <a:schemeClr val="accent1"/>
            </a:solidFill>
            <a:ln>
              <a:noFill/>
            </a:ln>
            <a:effectLst/>
          </c:spPr>
          <c:invertIfNegative val="0"/>
          <c:cat>
            <c:numRef>
              <c:f>Feuil1!$B$5:$AR$5</c:f>
              <c:numCache>
                <c:formatCode>General</c:formatCode>
                <c:ptCount val="43"/>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2006</c:v>
                </c:pt>
                <c:pt idx="29">
                  <c:v>2007</c:v>
                </c:pt>
                <c:pt idx="30">
                  <c:v>2008</c:v>
                </c:pt>
                <c:pt idx="31">
                  <c:v>2009</c:v>
                </c:pt>
                <c:pt idx="32">
                  <c:v>2010</c:v>
                </c:pt>
                <c:pt idx="33">
                  <c:v>2011</c:v>
                </c:pt>
                <c:pt idx="34">
                  <c:v>2012</c:v>
                </c:pt>
                <c:pt idx="35">
                  <c:v>2013</c:v>
                </c:pt>
                <c:pt idx="36">
                  <c:v>2014</c:v>
                </c:pt>
                <c:pt idx="37">
                  <c:v>2015</c:v>
                </c:pt>
                <c:pt idx="38">
                  <c:v>2016</c:v>
                </c:pt>
                <c:pt idx="39">
                  <c:v>2017</c:v>
                </c:pt>
                <c:pt idx="40">
                  <c:v>2018</c:v>
                </c:pt>
                <c:pt idx="41">
                  <c:v>2019</c:v>
                </c:pt>
                <c:pt idx="42">
                  <c:v>2020</c:v>
                </c:pt>
              </c:numCache>
            </c:numRef>
          </c:cat>
          <c:val>
            <c:numRef>
              <c:f>Feuil1!$B$6:$AR$6</c:f>
              <c:numCache>
                <c:formatCode>General</c:formatCode>
                <c:ptCount val="43"/>
                <c:pt idx="0">
                  <c:v>9</c:v>
                </c:pt>
                <c:pt idx="1">
                  <c:v>10</c:v>
                </c:pt>
                <c:pt idx="2">
                  <c:v>7</c:v>
                </c:pt>
                <c:pt idx="3">
                  <c:v>8</c:v>
                </c:pt>
                <c:pt idx="4">
                  <c:v>7.5</c:v>
                </c:pt>
                <c:pt idx="5">
                  <c:v>12</c:v>
                </c:pt>
                <c:pt idx="6">
                  <c:v>10.5</c:v>
                </c:pt>
                <c:pt idx="7">
                  <c:v>18</c:v>
                </c:pt>
                <c:pt idx="8">
                  <c:v>17</c:v>
                </c:pt>
                <c:pt idx="9">
                  <c:v>20.5</c:v>
                </c:pt>
                <c:pt idx="10">
                  <c:v>19</c:v>
                </c:pt>
                <c:pt idx="11">
                  <c:v>10</c:v>
                </c:pt>
                <c:pt idx="12">
                  <c:v>3</c:v>
                </c:pt>
                <c:pt idx="13">
                  <c:v>17</c:v>
                </c:pt>
                <c:pt idx="14">
                  <c:v>4</c:v>
                </c:pt>
                <c:pt idx="15">
                  <c:v>33</c:v>
                </c:pt>
                <c:pt idx="16">
                  <c:v>32</c:v>
                </c:pt>
                <c:pt idx="17">
                  <c:v>30</c:v>
                </c:pt>
                <c:pt idx="18">
                  <c:v>5</c:v>
                </c:pt>
                <c:pt idx="19">
                  <c:v>6</c:v>
                </c:pt>
                <c:pt idx="20">
                  <c:v>14.3</c:v>
                </c:pt>
                <c:pt idx="21">
                  <c:v>9.9</c:v>
                </c:pt>
                <c:pt idx="22">
                  <c:v>18.2</c:v>
                </c:pt>
                <c:pt idx="23">
                  <c:v>20.3</c:v>
                </c:pt>
                <c:pt idx="24">
                  <c:v>7.2</c:v>
                </c:pt>
                <c:pt idx="25">
                  <c:v>12.7</c:v>
                </c:pt>
                <c:pt idx="26">
                  <c:v>7.9</c:v>
                </c:pt>
                <c:pt idx="27">
                  <c:v>6.8</c:v>
                </c:pt>
                <c:pt idx="28">
                  <c:v>7.9</c:v>
                </c:pt>
                <c:pt idx="29">
                  <c:v>6.8</c:v>
                </c:pt>
                <c:pt idx="30">
                  <c:v>35</c:v>
                </c:pt>
                <c:pt idx="31">
                  <c:v>42</c:v>
                </c:pt>
                <c:pt idx="32">
                  <c:v>20</c:v>
                </c:pt>
                <c:pt idx="33">
                  <c:v>7.5</c:v>
                </c:pt>
                <c:pt idx="34">
                  <c:v>25</c:v>
                </c:pt>
                <c:pt idx="35">
                  <c:v>8</c:v>
                </c:pt>
                <c:pt idx="36">
                  <c:v>20.5</c:v>
                </c:pt>
                <c:pt idx="37">
                  <c:v>6.4</c:v>
                </c:pt>
                <c:pt idx="38">
                  <c:v>12</c:v>
                </c:pt>
                <c:pt idx="39">
                  <c:v>18</c:v>
                </c:pt>
                <c:pt idx="40">
                  <c:v>10.3</c:v>
                </c:pt>
                <c:pt idx="41">
                  <c:v>7.2</c:v>
                </c:pt>
                <c:pt idx="42">
                  <c:v>10.1</c:v>
                </c:pt>
              </c:numCache>
            </c:numRef>
          </c:val>
          <c:extLst>
            <c:ext xmlns:c16="http://schemas.microsoft.com/office/drawing/2014/chart" uri="{C3380CC4-5D6E-409C-BE32-E72D297353CC}">
              <c16:uniqueId val="{00000000-7B1F-4CA9-869F-5E31B31A1181}"/>
            </c:ext>
          </c:extLst>
        </c:ser>
        <c:dLbls>
          <c:showLegendKey val="0"/>
          <c:showVal val="0"/>
          <c:showCatName val="0"/>
          <c:showSerName val="0"/>
          <c:showPercent val="0"/>
          <c:showBubbleSize val="0"/>
        </c:dLbls>
        <c:gapWidth val="219"/>
        <c:overlap val="-27"/>
        <c:axId val="1706360447"/>
        <c:axId val="1706359615"/>
      </c:barChart>
      <c:lineChart>
        <c:grouping val="standard"/>
        <c:varyColors val="0"/>
        <c:ser>
          <c:idx val="1"/>
          <c:order val="1"/>
          <c:spPr>
            <a:ln w="28575" cap="rnd">
              <a:solidFill>
                <a:schemeClr val="accent2"/>
              </a:solidFill>
              <a:round/>
            </a:ln>
            <a:effectLst/>
          </c:spPr>
          <c:marker>
            <c:symbol val="none"/>
          </c:marker>
          <c:cat>
            <c:numRef>
              <c:f>Feuil1!$B$5:$AR$5</c:f>
              <c:numCache>
                <c:formatCode>General</c:formatCode>
                <c:ptCount val="43"/>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2006</c:v>
                </c:pt>
                <c:pt idx="29">
                  <c:v>2007</c:v>
                </c:pt>
                <c:pt idx="30">
                  <c:v>2008</c:v>
                </c:pt>
                <c:pt idx="31">
                  <c:v>2009</c:v>
                </c:pt>
                <c:pt idx="32">
                  <c:v>2010</c:v>
                </c:pt>
                <c:pt idx="33">
                  <c:v>2011</c:v>
                </c:pt>
                <c:pt idx="34">
                  <c:v>2012</c:v>
                </c:pt>
                <c:pt idx="35">
                  <c:v>2013</c:v>
                </c:pt>
                <c:pt idx="36">
                  <c:v>2014</c:v>
                </c:pt>
                <c:pt idx="37">
                  <c:v>2015</c:v>
                </c:pt>
                <c:pt idx="38">
                  <c:v>2016</c:v>
                </c:pt>
                <c:pt idx="39">
                  <c:v>2017</c:v>
                </c:pt>
                <c:pt idx="40">
                  <c:v>2018</c:v>
                </c:pt>
                <c:pt idx="41">
                  <c:v>2019</c:v>
                </c:pt>
                <c:pt idx="42">
                  <c:v>2020</c:v>
                </c:pt>
              </c:numCache>
            </c:numRef>
          </c:cat>
          <c:val>
            <c:numRef>
              <c:f>Feuil1!$B$7:$AR$7</c:f>
              <c:numCache>
                <c:formatCode>General</c:formatCode>
                <c:ptCount val="43"/>
                <c:pt idx="0">
                  <c:v>14.6</c:v>
                </c:pt>
                <c:pt idx="1">
                  <c:v>14.6</c:v>
                </c:pt>
                <c:pt idx="2">
                  <c:v>14.6</c:v>
                </c:pt>
                <c:pt idx="3">
                  <c:v>14.6</c:v>
                </c:pt>
                <c:pt idx="4">
                  <c:v>14.6</c:v>
                </c:pt>
                <c:pt idx="5">
                  <c:v>14.6</c:v>
                </c:pt>
                <c:pt idx="6">
                  <c:v>14.6</c:v>
                </c:pt>
                <c:pt idx="7">
                  <c:v>14.6</c:v>
                </c:pt>
                <c:pt idx="8">
                  <c:v>14.6</c:v>
                </c:pt>
                <c:pt idx="9">
                  <c:v>14.6</c:v>
                </c:pt>
                <c:pt idx="10">
                  <c:v>14.6</c:v>
                </c:pt>
                <c:pt idx="11">
                  <c:v>14.6</c:v>
                </c:pt>
                <c:pt idx="12">
                  <c:v>14.6</c:v>
                </c:pt>
                <c:pt idx="13">
                  <c:v>14.6</c:v>
                </c:pt>
                <c:pt idx="14">
                  <c:v>14.6</c:v>
                </c:pt>
                <c:pt idx="15">
                  <c:v>14.6</c:v>
                </c:pt>
                <c:pt idx="16">
                  <c:v>14.6</c:v>
                </c:pt>
                <c:pt idx="17">
                  <c:v>14.6</c:v>
                </c:pt>
                <c:pt idx="18">
                  <c:v>14.6</c:v>
                </c:pt>
                <c:pt idx="19">
                  <c:v>14.6</c:v>
                </c:pt>
                <c:pt idx="20">
                  <c:v>14.6</c:v>
                </c:pt>
                <c:pt idx="21">
                  <c:v>14.6</c:v>
                </c:pt>
                <c:pt idx="22">
                  <c:v>14.6</c:v>
                </c:pt>
                <c:pt idx="23">
                  <c:v>14.6</c:v>
                </c:pt>
                <c:pt idx="24">
                  <c:v>14.6</c:v>
                </c:pt>
                <c:pt idx="25">
                  <c:v>14.6</c:v>
                </c:pt>
                <c:pt idx="26">
                  <c:v>14.6</c:v>
                </c:pt>
                <c:pt idx="27">
                  <c:v>14.6</c:v>
                </c:pt>
                <c:pt idx="28">
                  <c:v>14.6</c:v>
                </c:pt>
                <c:pt idx="29">
                  <c:v>14.6</c:v>
                </c:pt>
                <c:pt idx="30">
                  <c:v>14.6</c:v>
                </c:pt>
                <c:pt idx="31">
                  <c:v>14.6</c:v>
                </c:pt>
                <c:pt idx="32">
                  <c:v>14.6</c:v>
                </c:pt>
                <c:pt idx="33">
                  <c:v>14.6</c:v>
                </c:pt>
                <c:pt idx="34">
                  <c:v>14.6</c:v>
                </c:pt>
                <c:pt idx="35">
                  <c:v>14.6</c:v>
                </c:pt>
                <c:pt idx="36">
                  <c:v>14.6</c:v>
                </c:pt>
                <c:pt idx="37">
                  <c:v>14.6</c:v>
                </c:pt>
                <c:pt idx="38">
                  <c:v>14.6</c:v>
                </c:pt>
                <c:pt idx="39">
                  <c:v>14.6</c:v>
                </c:pt>
                <c:pt idx="40">
                  <c:v>14.6</c:v>
                </c:pt>
                <c:pt idx="41">
                  <c:v>14.6</c:v>
                </c:pt>
                <c:pt idx="42">
                  <c:v>14.6</c:v>
                </c:pt>
              </c:numCache>
            </c:numRef>
          </c:val>
          <c:smooth val="0"/>
          <c:extLst>
            <c:ext xmlns:c16="http://schemas.microsoft.com/office/drawing/2014/chart" uri="{C3380CC4-5D6E-409C-BE32-E72D297353CC}">
              <c16:uniqueId val="{00000001-7B1F-4CA9-869F-5E31B31A1181}"/>
            </c:ext>
          </c:extLst>
        </c:ser>
        <c:dLbls>
          <c:showLegendKey val="0"/>
          <c:showVal val="0"/>
          <c:showCatName val="0"/>
          <c:showSerName val="0"/>
          <c:showPercent val="0"/>
          <c:showBubbleSize val="0"/>
        </c:dLbls>
        <c:marker val="1"/>
        <c:smooth val="0"/>
        <c:axId val="1706360447"/>
        <c:axId val="1706359615"/>
      </c:lineChart>
      <c:catAx>
        <c:axId val="17063604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1706359615"/>
        <c:crosses val="autoZero"/>
        <c:auto val="1"/>
        <c:lblAlgn val="ctr"/>
        <c:lblOffset val="100"/>
        <c:noMultiLvlLbl val="0"/>
      </c:catAx>
      <c:valAx>
        <c:axId val="17063596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MA" dirty="0"/>
                  <a:t>Milliards m</a:t>
                </a:r>
                <a:r>
                  <a:rPr lang="fr-MA" baseline="30000" dirty="0"/>
                  <a:t>3</a:t>
                </a:r>
                <a:r>
                  <a:rPr lang="fr-MA" dirty="0"/>
                  <a:t> par an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ar-SA"/>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17063604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ar-SA"/>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bg2">
                    <a:lumMod val="75000"/>
                  </a:schemeClr>
                </a:solidFill>
                <a:latin typeface="+mn-lt"/>
                <a:ea typeface="+mn-ea"/>
                <a:cs typeface="+mn-cs"/>
              </a:defRPr>
            </a:pPr>
            <a:r>
              <a:rPr lang="fr-MA" sz="1200" b="1" dirty="0">
                <a:solidFill>
                  <a:schemeClr val="bg2">
                    <a:lumMod val="75000"/>
                  </a:schemeClr>
                </a:solidFill>
              </a:rPr>
              <a:t>Besoins annuels en eau</a:t>
            </a:r>
            <a:r>
              <a:rPr lang="fr-MA" sz="1200" b="1" baseline="0" dirty="0">
                <a:solidFill>
                  <a:schemeClr val="bg2">
                    <a:lumMod val="75000"/>
                  </a:schemeClr>
                </a:solidFill>
              </a:rPr>
              <a:t> (m</a:t>
            </a:r>
            <a:r>
              <a:rPr lang="fr-MA" sz="1200" b="1" baseline="30000" dirty="0">
                <a:solidFill>
                  <a:schemeClr val="bg2">
                    <a:lumMod val="75000"/>
                  </a:schemeClr>
                </a:solidFill>
              </a:rPr>
              <a:t>3</a:t>
            </a:r>
            <a:r>
              <a:rPr lang="fr-MA" sz="1200" b="1" baseline="0" dirty="0">
                <a:solidFill>
                  <a:schemeClr val="bg2">
                    <a:lumMod val="75000"/>
                  </a:schemeClr>
                </a:solidFill>
              </a:rPr>
              <a:t>/ha)</a:t>
            </a:r>
            <a:endParaRPr lang="fr-MA" sz="1200" b="1" dirty="0">
              <a:solidFill>
                <a:schemeClr val="bg2">
                  <a:lumMod val="75000"/>
                </a:schemeClr>
              </a:solidFill>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bg2">
                  <a:lumMod val="75000"/>
                </a:schemeClr>
              </a:solidFill>
              <a:latin typeface="+mn-lt"/>
              <a:ea typeface="+mn-ea"/>
              <a:cs typeface="+mn-cs"/>
            </a:defRPr>
          </a:pPr>
          <a:endParaRPr lang="ar-SA"/>
        </a:p>
      </c:txPr>
    </c:title>
    <c:autoTitleDeleted val="0"/>
    <c:plotArea>
      <c:layout/>
      <c:barChart>
        <c:barDir val="col"/>
        <c:grouping val="clustered"/>
        <c:varyColors val="0"/>
        <c:ser>
          <c:idx val="0"/>
          <c:order val="0"/>
          <c:spPr>
            <a:solidFill>
              <a:schemeClr val="accent1"/>
            </a:solidFill>
            <a:ln>
              <a:noFill/>
            </a:ln>
            <a:effectLst/>
          </c:spPr>
          <c:invertIfNegative val="0"/>
          <c:cat>
            <c:strRef>
              <c:f>Feuil1!$B$5:$P$5</c:f>
              <c:strCache>
                <c:ptCount val="15"/>
                <c:pt idx="0">
                  <c:v>Maïs</c:v>
                </c:pt>
                <c:pt idx="1">
                  <c:v>Tomates</c:v>
                </c:pt>
                <c:pt idx="2">
                  <c:v>Blé dur</c:v>
                </c:pt>
                <c:pt idx="3">
                  <c:v>Blé tendre</c:v>
                </c:pt>
                <c:pt idx="4">
                  <c:v>Orge</c:v>
                </c:pt>
                <c:pt idx="5">
                  <c:v>Avoine</c:v>
                </c:pt>
                <c:pt idx="6">
                  <c:v>Fèves</c:v>
                </c:pt>
                <c:pt idx="7">
                  <c:v>Abricots</c:v>
                </c:pt>
                <c:pt idx="8">
                  <c:v>Nectarines</c:v>
                </c:pt>
                <c:pt idx="9">
                  <c:v>Pêches</c:v>
                </c:pt>
                <c:pt idx="10">
                  <c:v>Raisins</c:v>
                </c:pt>
                <c:pt idx="11">
                  <c:v>Prunes</c:v>
                </c:pt>
                <c:pt idx="12">
                  <c:v>Oignons</c:v>
                </c:pt>
                <c:pt idx="13">
                  <c:v>Haricots</c:v>
                </c:pt>
                <c:pt idx="14">
                  <c:v>Poivrons</c:v>
                </c:pt>
              </c:strCache>
            </c:strRef>
          </c:cat>
          <c:val>
            <c:numRef>
              <c:f>Feuil1!$B$8:$P$8</c:f>
              <c:numCache>
                <c:formatCode>General</c:formatCode>
                <c:ptCount val="15"/>
                <c:pt idx="0">
                  <c:v>3000</c:v>
                </c:pt>
                <c:pt idx="1">
                  <c:v>3799</c:v>
                </c:pt>
                <c:pt idx="2">
                  <c:v>4482</c:v>
                </c:pt>
                <c:pt idx="3">
                  <c:v>4482</c:v>
                </c:pt>
                <c:pt idx="4">
                  <c:v>4482</c:v>
                </c:pt>
                <c:pt idx="5">
                  <c:v>4482</c:v>
                </c:pt>
                <c:pt idx="6">
                  <c:v>4482</c:v>
                </c:pt>
                <c:pt idx="7">
                  <c:v>7991</c:v>
                </c:pt>
                <c:pt idx="8">
                  <c:v>9431</c:v>
                </c:pt>
                <c:pt idx="9">
                  <c:v>9431</c:v>
                </c:pt>
                <c:pt idx="10">
                  <c:v>9560</c:v>
                </c:pt>
                <c:pt idx="11">
                  <c:v>9560</c:v>
                </c:pt>
                <c:pt idx="12">
                  <c:v>10542</c:v>
                </c:pt>
                <c:pt idx="13">
                  <c:v>20938</c:v>
                </c:pt>
                <c:pt idx="14">
                  <c:v>22489</c:v>
                </c:pt>
              </c:numCache>
            </c:numRef>
          </c:val>
          <c:extLst>
            <c:ext xmlns:c16="http://schemas.microsoft.com/office/drawing/2014/chart" uri="{C3380CC4-5D6E-409C-BE32-E72D297353CC}">
              <c16:uniqueId val="{00000000-555D-4DC0-95F4-EACBABA0B920}"/>
            </c:ext>
          </c:extLst>
        </c:ser>
        <c:dLbls>
          <c:showLegendKey val="0"/>
          <c:showVal val="0"/>
          <c:showCatName val="0"/>
          <c:showSerName val="0"/>
          <c:showPercent val="0"/>
          <c:showBubbleSize val="0"/>
        </c:dLbls>
        <c:gapWidth val="219"/>
        <c:overlap val="-27"/>
        <c:axId val="1461575615"/>
        <c:axId val="1461576031"/>
      </c:barChart>
      <c:catAx>
        <c:axId val="1461575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1461576031"/>
        <c:crosses val="autoZero"/>
        <c:auto val="1"/>
        <c:lblAlgn val="ctr"/>
        <c:lblOffset val="100"/>
        <c:noMultiLvlLbl val="0"/>
      </c:catAx>
      <c:valAx>
        <c:axId val="14615760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14615756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ar-SA"/>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00" b="1" i="0" u="none" strike="noStrike" kern="1200" spc="0" baseline="0">
                <a:solidFill>
                  <a:schemeClr val="bg2">
                    <a:lumMod val="75000"/>
                  </a:schemeClr>
                </a:solidFill>
                <a:latin typeface="+mn-lt"/>
                <a:ea typeface="+mn-ea"/>
                <a:cs typeface="+mn-cs"/>
              </a:defRPr>
            </a:pPr>
            <a:r>
              <a:rPr lang="fr-MA" sz="1200" b="1" i="0" baseline="0">
                <a:solidFill>
                  <a:schemeClr val="bg2">
                    <a:lumMod val="75000"/>
                  </a:schemeClr>
                </a:solidFill>
                <a:effectLst/>
              </a:rPr>
              <a:t>Surface occupée par les prototypes pour irriguer un ha</a:t>
            </a:r>
            <a:endParaRPr lang="fr-MA" sz="1200" b="1">
              <a:solidFill>
                <a:schemeClr val="bg2">
                  <a:lumMod val="75000"/>
                </a:schemeClr>
              </a:solidFill>
              <a:effectLst/>
            </a:endParaRPr>
          </a:p>
        </c:rich>
      </c:tx>
      <c:layout>
        <c:manualLayout>
          <c:xMode val="edge"/>
          <c:yMode val="edge"/>
          <c:x val="0.13650083609226152"/>
          <c:y val="8.3681760242532141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bg2">
                  <a:lumMod val="75000"/>
                </a:schemeClr>
              </a:solidFill>
              <a:latin typeface="+mn-lt"/>
              <a:ea typeface="+mn-ea"/>
              <a:cs typeface="+mn-cs"/>
            </a:defRPr>
          </a:pPr>
          <a:endParaRPr lang="ar-SA"/>
        </a:p>
      </c:txPr>
    </c:title>
    <c:autoTitleDeleted val="0"/>
    <c:plotArea>
      <c:layout>
        <c:manualLayout>
          <c:layoutTarget val="inner"/>
          <c:xMode val="edge"/>
          <c:yMode val="edge"/>
          <c:x val="0.14730801369672014"/>
          <c:y val="0.21840939423300892"/>
          <c:w val="0.82216187784687256"/>
          <c:h val="0.57467625207186479"/>
        </c:manualLayout>
      </c:layout>
      <c:barChart>
        <c:barDir val="col"/>
        <c:grouping val="clustered"/>
        <c:varyColors val="0"/>
        <c:ser>
          <c:idx val="0"/>
          <c:order val="0"/>
          <c:spPr>
            <a:solidFill>
              <a:srgbClr val="00B050"/>
            </a:solidFill>
            <a:ln>
              <a:noFill/>
            </a:ln>
            <a:effectLst/>
          </c:spPr>
          <c:invertIfNegative val="0"/>
          <c:cat>
            <c:strRef>
              <c:f>Feuil1!$B$5:$P$5</c:f>
              <c:strCache>
                <c:ptCount val="15"/>
                <c:pt idx="0">
                  <c:v>Maïs</c:v>
                </c:pt>
                <c:pt idx="1">
                  <c:v>Tomates</c:v>
                </c:pt>
                <c:pt idx="2">
                  <c:v>Blé dur</c:v>
                </c:pt>
                <c:pt idx="3">
                  <c:v>Blé tendre</c:v>
                </c:pt>
                <c:pt idx="4">
                  <c:v>Orge</c:v>
                </c:pt>
                <c:pt idx="5">
                  <c:v>Avoine</c:v>
                </c:pt>
                <c:pt idx="6">
                  <c:v>Fèves</c:v>
                </c:pt>
                <c:pt idx="7">
                  <c:v>Abricots</c:v>
                </c:pt>
                <c:pt idx="8">
                  <c:v>Nectarines</c:v>
                </c:pt>
                <c:pt idx="9">
                  <c:v>Pêches</c:v>
                </c:pt>
                <c:pt idx="10">
                  <c:v>Raisins</c:v>
                </c:pt>
                <c:pt idx="11">
                  <c:v>Prunes</c:v>
                </c:pt>
                <c:pt idx="12">
                  <c:v>Oignons</c:v>
                </c:pt>
                <c:pt idx="13">
                  <c:v>Haricots</c:v>
                </c:pt>
                <c:pt idx="14">
                  <c:v>Poivrons</c:v>
                </c:pt>
              </c:strCache>
            </c:strRef>
          </c:cat>
          <c:val>
            <c:numRef>
              <c:f>Feuil1!$B$6:$P$6</c:f>
              <c:numCache>
                <c:formatCode>General</c:formatCode>
                <c:ptCount val="15"/>
                <c:pt idx="0">
                  <c:v>0.5</c:v>
                </c:pt>
                <c:pt idx="1">
                  <c:v>0.7</c:v>
                </c:pt>
                <c:pt idx="2">
                  <c:v>0.8</c:v>
                </c:pt>
                <c:pt idx="3">
                  <c:v>0.8</c:v>
                </c:pt>
                <c:pt idx="4">
                  <c:v>0.8</c:v>
                </c:pt>
                <c:pt idx="5">
                  <c:v>0.8</c:v>
                </c:pt>
                <c:pt idx="6">
                  <c:v>0.8</c:v>
                </c:pt>
                <c:pt idx="7">
                  <c:v>1.5</c:v>
                </c:pt>
                <c:pt idx="8">
                  <c:v>1.7</c:v>
                </c:pt>
                <c:pt idx="9">
                  <c:v>1.7</c:v>
                </c:pt>
                <c:pt idx="10">
                  <c:v>1.7</c:v>
                </c:pt>
                <c:pt idx="11">
                  <c:v>1.7</c:v>
                </c:pt>
                <c:pt idx="12">
                  <c:v>2</c:v>
                </c:pt>
                <c:pt idx="13">
                  <c:v>3.8</c:v>
                </c:pt>
                <c:pt idx="14">
                  <c:v>4</c:v>
                </c:pt>
              </c:numCache>
            </c:numRef>
          </c:val>
          <c:extLst>
            <c:ext xmlns:c16="http://schemas.microsoft.com/office/drawing/2014/chart" uri="{C3380CC4-5D6E-409C-BE32-E72D297353CC}">
              <c16:uniqueId val="{00000000-0858-49F1-AE59-09D58C4B2AE6}"/>
            </c:ext>
          </c:extLst>
        </c:ser>
        <c:dLbls>
          <c:showLegendKey val="0"/>
          <c:showVal val="0"/>
          <c:showCatName val="0"/>
          <c:showSerName val="0"/>
          <c:showPercent val="0"/>
          <c:showBubbleSize val="0"/>
        </c:dLbls>
        <c:gapWidth val="219"/>
        <c:overlap val="-27"/>
        <c:axId val="1495731711"/>
        <c:axId val="1495720895"/>
      </c:barChart>
      <c:lineChart>
        <c:grouping val="standard"/>
        <c:varyColors val="0"/>
        <c:ser>
          <c:idx val="1"/>
          <c:order val="1"/>
          <c:spPr>
            <a:ln w="28575" cap="rnd">
              <a:solidFill>
                <a:srgbClr val="0070C0"/>
              </a:solidFill>
              <a:round/>
            </a:ln>
            <a:effectLst/>
          </c:spPr>
          <c:marker>
            <c:symbol val="none"/>
          </c:marker>
          <c:cat>
            <c:strRef>
              <c:f>Feuil1!$B$5:$P$5</c:f>
              <c:strCache>
                <c:ptCount val="15"/>
                <c:pt idx="0">
                  <c:v>Maïs</c:v>
                </c:pt>
                <c:pt idx="1">
                  <c:v>Tomates</c:v>
                </c:pt>
                <c:pt idx="2">
                  <c:v>Blé dur</c:v>
                </c:pt>
                <c:pt idx="3">
                  <c:v>Blé tendre</c:v>
                </c:pt>
                <c:pt idx="4">
                  <c:v>Orge</c:v>
                </c:pt>
                <c:pt idx="5">
                  <c:v>Avoine</c:v>
                </c:pt>
                <c:pt idx="6">
                  <c:v>Fèves</c:v>
                </c:pt>
                <c:pt idx="7">
                  <c:v>Abricots</c:v>
                </c:pt>
                <c:pt idx="8">
                  <c:v>Nectarines</c:v>
                </c:pt>
                <c:pt idx="9">
                  <c:v>Pêches</c:v>
                </c:pt>
                <c:pt idx="10">
                  <c:v>Raisins</c:v>
                </c:pt>
                <c:pt idx="11">
                  <c:v>Prunes</c:v>
                </c:pt>
                <c:pt idx="12">
                  <c:v>Oignons</c:v>
                </c:pt>
                <c:pt idx="13">
                  <c:v>Haricots</c:v>
                </c:pt>
                <c:pt idx="14">
                  <c:v>Poivrons</c:v>
                </c:pt>
              </c:strCache>
            </c:strRef>
          </c:cat>
          <c:val>
            <c:numRef>
              <c:f>Feuil1!$B$7:$P$7</c:f>
              <c:numCache>
                <c:formatCode>General</c:formatCod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numCache>
            </c:numRef>
          </c:val>
          <c:smooth val="0"/>
          <c:extLst>
            <c:ext xmlns:c16="http://schemas.microsoft.com/office/drawing/2014/chart" uri="{C3380CC4-5D6E-409C-BE32-E72D297353CC}">
              <c16:uniqueId val="{00000001-0858-49F1-AE59-09D58C4B2AE6}"/>
            </c:ext>
          </c:extLst>
        </c:ser>
        <c:dLbls>
          <c:showLegendKey val="0"/>
          <c:showVal val="0"/>
          <c:showCatName val="0"/>
          <c:showSerName val="0"/>
          <c:showPercent val="0"/>
          <c:showBubbleSize val="0"/>
        </c:dLbls>
        <c:marker val="1"/>
        <c:smooth val="0"/>
        <c:axId val="1495731711"/>
        <c:axId val="1495720895"/>
      </c:lineChart>
      <c:catAx>
        <c:axId val="14957317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1495720895"/>
        <c:crosses val="autoZero"/>
        <c:auto val="1"/>
        <c:lblAlgn val="ctr"/>
        <c:lblOffset val="100"/>
        <c:noMultiLvlLbl val="0"/>
      </c:catAx>
      <c:valAx>
        <c:axId val="14957208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MA"/>
                  <a:t>ha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ar-SA"/>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14957317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SA"/>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bg2">
                    <a:lumMod val="75000"/>
                  </a:schemeClr>
                </a:solidFill>
                <a:latin typeface="+mn-lt"/>
                <a:ea typeface="+mn-ea"/>
                <a:cs typeface="+mn-cs"/>
              </a:defRPr>
            </a:pPr>
            <a:r>
              <a:rPr lang="fr-MA" b="1" dirty="0">
                <a:solidFill>
                  <a:schemeClr val="bg2">
                    <a:lumMod val="75000"/>
                  </a:schemeClr>
                </a:solidFill>
              </a:rPr>
              <a:t>Surface occupée par</a:t>
            </a:r>
            <a:r>
              <a:rPr lang="fr-MA" b="1" baseline="0" dirty="0">
                <a:solidFill>
                  <a:schemeClr val="bg2">
                    <a:lumMod val="75000"/>
                  </a:schemeClr>
                </a:solidFill>
              </a:rPr>
              <a:t> les prototypes pour irriguer un ha</a:t>
            </a:r>
            <a:endParaRPr lang="fr-MA" b="1" dirty="0">
              <a:solidFill>
                <a:schemeClr val="bg2">
                  <a:lumMod val="75000"/>
                </a:schemeClr>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bg2">
                  <a:lumMod val="75000"/>
                </a:schemeClr>
              </a:solidFill>
              <a:latin typeface="+mn-lt"/>
              <a:ea typeface="+mn-ea"/>
              <a:cs typeface="+mn-cs"/>
            </a:defRPr>
          </a:pPr>
          <a:endParaRPr lang="ar-SA"/>
        </a:p>
      </c:txPr>
    </c:title>
    <c:autoTitleDeleted val="0"/>
    <c:plotArea>
      <c:layout/>
      <c:barChart>
        <c:barDir val="col"/>
        <c:grouping val="clustered"/>
        <c:varyColors val="0"/>
        <c:ser>
          <c:idx val="0"/>
          <c:order val="0"/>
          <c:spPr>
            <a:solidFill>
              <a:srgbClr val="00B050"/>
            </a:solidFill>
            <a:ln>
              <a:noFill/>
            </a:ln>
            <a:effectLst/>
          </c:spPr>
          <c:invertIfNegative val="0"/>
          <c:cat>
            <c:strRef>
              <c:f>Feuil1!$B$5:$P$5</c:f>
              <c:strCache>
                <c:ptCount val="15"/>
                <c:pt idx="0">
                  <c:v>Maïs</c:v>
                </c:pt>
                <c:pt idx="1">
                  <c:v>Tomates</c:v>
                </c:pt>
                <c:pt idx="2">
                  <c:v>Blé dur</c:v>
                </c:pt>
                <c:pt idx="3">
                  <c:v>Blé tendre</c:v>
                </c:pt>
                <c:pt idx="4">
                  <c:v>Orge</c:v>
                </c:pt>
                <c:pt idx="5">
                  <c:v>Avoine</c:v>
                </c:pt>
                <c:pt idx="6">
                  <c:v>Fèves</c:v>
                </c:pt>
                <c:pt idx="7">
                  <c:v>Abricots</c:v>
                </c:pt>
                <c:pt idx="8">
                  <c:v>Nectarines</c:v>
                </c:pt>
                <c:pt idx="9">
                  <c:v>Pêches</c:v>
                </c:pt>
                <c:pt idx="10">
                  <c:v>Raisins</c:v>
                </c:pt>
                <c:pt idx="11">
                  <c:v>Prunes</c:v>
                </c:pt>
                <c:pt idx="12">
                  <c:v>Oignons</c:v>
                </c:pt>
                <c:pt idx="13">
                  <c:v>Haricots</c:v>
                </c:pt>
                <c:pt idx="14">
                  <c:v>Poivrons</c:v>
                </c:pt>
              </c:strCache>
            </c:strRef>
          </c:cat>
          <c:val>
            <c:numRef>
              <c:f>Feuil1!$B$6:$P$6</c:f>
              <c:numCache>
                <c:formatCode>General</c:formatCode>
                <c:ptCount val="15"/>
                <c:pt idx="0">
                  <c:v>0.16</c:v>
                </c:pt>
                <c:pt idx="1">
                  <c:v>0.2</c:v>
                </c:pt>
                <c:pt idx="2">
                  <c:v>0.25</c:v>
                </c:pt>
                <c:pt idx="3">
                  <c:v>0.25</c:v>
                </c:pt>
                <c:pt idx="4">
                  <c:v>0.25</c:v>
                </c:pt>
                <c:pt idx="5">
                  <c:v>0.25</c:v>
                </c:pt>
                <c:pt idx="6">
                  <c:v>0.25</c:v>
                </c:pt>
                <c:pt idx="7">
                  <c:v>0.44</c:v>
                </c:pt>
                <c:pt idx="8">
                  <c:v>0.5</c:v>
                </c:pt>
                <c:pt idx="9">
                  <c:v>0.5</c:v>
                </c:pt>
                <c:pt idx="10">
                  <c:v>0.52</c:v>
                </c:pt>
                <c:pt idx="11">
                  <c:v>0.52</c:v>
                </c:pt>
                <c:pt idx="12">
                  <c:v>0.57999999999999996</c:v>
                </c:pt>
                <c:pt idx="13">
                  <c:v>1.1499999999999999</c:v>
                </c:pt>
                <c:pt idx="14">
                  <c:v>1.2</c:v>
                </c:pt>
              </c:numCache>
            </c:numRef>
          </c:val>
          <c:extLst>
            <c:ext xmlns:c16="http://schemas.microsoft.com/office/drawing/2014/chart" uri="{C3380CC4-5D6E-409C-BE32-E72D297353CC}">
              <c16:uniqueId val="{00000000-555C-4D2A-990C-D97E74290CF2}"/>
            </c:ext>
          </c:extLst>
        </c:ser>
        <c:dLbls>
          <c:showLegendKey val="0"/>
          <c:showVal val="0"/>
          <c:showCatName val="0"/>
          <c:showSerName val="0"/>
          <c:showPercent val="0"/>
          <c:showBubbleSize val="0"/>
        </c:dLbls>
        <c:gapWidth val="219"/>
        <c:overlap val="-27"/>
        <c:axId val="1107757423"/>
        <c:axId val="1107758255"/>
      </c:barChart>
      <c:lineChart>
        <c:grouping val="standard"/>
        <c:varyColors val="0"/>
        <c:ser>
          <c:idx val="1"/>
          <c:order val="1"/>
          <c:spPr>
            <a:ln w="28575" cap="rnd">
              <a:solidFill>
                <a:schemeClr val="bg2">
                  <a:lumMod val="60000"/>
                  <a:lumOff val="40000"/>
                </a:schemeClr>
              </a:solidFill>
              <a:round/>
            </a:ln>
            <a:effectLst/>
          </c:spPr>
          <c:marker>
            <c:symbol val="none"/>
          </c:marker>
          <c:cat>
            <c:strRef>
              <c:f>Feuil1!$B$5:$P$5</c:f>
              <c:strCache>
                <c:ptCount val="15"/>
                <c:pt idx="0">
                  <c:v>Maïs</c:v>
                </c:pt>
                <c:pt idx="1">
                  <c:v>Tomates</c:v>
                </c:pt>
                <c:pt idx="2">
                  <c:v>Blé dur</c:v>
                </c:pt>
                <c:pt idx="3">
                  <c:v>Blé tendre</c:v>
                </c:pt>
                <c:pt idx="4">
                  <c:v>Orge</c:v>
                </c:pt>
                <c:pt idx="5">
                  <c:v>Avoine</c:v>
                </c:pt>
                <c:pt idx="6">
                  <c:v>Fèves</c:v>
                </c:pt>
                <c:pt idx="7">
                  <c:v>Abricots</c:v>
                </c:pt>
                <c:pt idx="8">
                  <c:v>Nectarines</c:v>
                </c:pt>
                <c:pt idx="9">
                  <c:v>Pêches</c:v>
                </c:pt>
                <c:pt idx="10">
                  <c:v>Raisins</c:v>
                </c:pt>
                <c:pt idx="11">
                  <c:v>Prunes</c:v>
                </c:pt>
                <c:pt idx="12">
                  <c:v>Oignons</c:v>
                </c:pt>
                <c:pt idx="13">
                  <c:v>Haricots</c:v>
                </c:pt>
                <c:pt idx="14">
                  <c:v>Poivrons</c:v>
                </c:pt>
              </c:strCache>
            </c:strRef>
          </c:cat>
          <c:val>
            <c:numRef>
              <c:f>Feuil1!$B$7:$P$7</c:f>
              <c:numCache>
                <c:formatCode>General</c:formatCod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numCache>
            </c:numRef>
          </c:val>
          <c:smooth val="0"/>
          <c:extLst>
            <c:ext xmlns:c16="http://schemas.microsoft.com/office/drawing/2014/chart" uri="{C3380CC4-5D6E-409C-BE32-E72D297353CC}">
              <c16:uniqueId val="{00000001-555C-4D2A-990C-D97E74290CF2}"/>
            </c:ext>
          </c:extLst>
        </c:ser>
        <c:dLbls>
          <c:showLegendKey val="0"/>
          <c:showVal val="0"/>
          <c:showCatName val="0"/>
          <c:showSerName val="0"/>
          <c:showPercent val="0"/>
          <c:showBubbleSize val="0"/>
        </c:dLbls>
        <c:marker val="1"/>
        <c:smooth val="0"/>
        <c:axId val="1107757423"/>
        <c:axId val="1107758255"/>
      </c:lineChart>
      <c:catAx>
        <c:axId val="1107757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1107758255"/>
        <c:crosses val="autoZero"/>
        <c:auto val="1"/>
        <c:lblAlgn val="ctr"/>
        <c:lblOffset val="100"/>
        <c:noMultiLvlLbl val="0"/>
      </c:catAx>
      <c:valAx>
        <c:axId val="11077582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MA" dirty="0"/>
                  <a:t>ha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ar-SA"/>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11077574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ar-SA"/>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Ventes</c:v>
                </c:pt>
              </c:strCache>
            </c:strRef>
          </c:tx>
          <c:dPt>
            <c:idx val="0"/>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1-2B3C-4EC1-8D13-3AAE5730B5B3}"/>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2-2B3C-4EC1-8D13-3AAE5730B5B3}"/>
              </c:ext>
            </c:extLst>
          </c:dPt>
          <c:cat>
            <c:strRef>
              <c:f>Feuil1!$A$2:$A$3</c:f>
              <c:strCache>
                <c:ptCount val="2"/>
                <c:pt idx="0">
                  <c:v>1er trim.</c:v>
                </c:pt>
                <c:pt idx="1">
                  <c:v>2eme trim,</c:v>
                </c:pt>
              </c:strCache>
            </c:strRef>
          </c:cat>
          <c:val>
            <c:numRef>
              <c:f>Feuil1!$B$2:$B$3</c:f>
              <c:numCache>
                <c:formatCode>General</c:formatCode>
                <c:ptCount val="2"/>
                <c:pt idx="0">
                  <c:v>4</c:v>
                </c:pt>
                <c:pt idx="1">
                  <c:v>6</c:v>
                </c:pt>
              </c:numCache>
            </c:numRef>
          </c:val>
          <c:extLst>
            <c:ext xmlns:c16="http://schemas.microsoft.com/office/drawing/2014/chart" uri="{C3380CC4-5D6E-409C-BE32-E72D297353CC}">
              <c16:uniqueId val="{00000000-2B3C-4EC1-8D13-3AAE5730B5B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SA"/>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fr-FR" sz="1050" dirty="0">
                <a:effectLst/>
              </a:rPr>
              <a:t>Evolution de la demande</a:t>
            </a:r>
            <a:r>
              <a:rPr lang="fr-FR" sz="1050" baseline="0" dirty="0">
                <a:effectLst/>
              </a:rPr>
              <a:t> industrie et tourisme</a:t>
            </a:r>
            <a:r>
              <a:rPr lang="fr-FR" sz="1050" dirty="0">
                <a:effectLst/>
              </a:rPr>
              <a:t> en eau de</a:t>
            </a:r>
            <a:r>
              <a:rPr lang="fr-FR" sz="1050" baseline="0" dirty="0">
                <a:effectLst/>
              </a:rPr>
              <a:t> </a:t>
            </a:r>
            <a:r>
              <a:rPr lang="fr-FR" sz="1050" dirty="0">
                <a:effectLst/>
              </a:rPr>
              <a:t>2020 et 2050 </a:t>
            </a:r>
            <a:r>
              <a:rPr lang="fr-FR" sz="1050" b="0" i="0" u="none" strike="noStrike" baseline="0" dirty="0">
                <a:effectLst/>
              </a:rPr>
              <a:t>(Milliards m3/an)</a:t>
            </a:r>
            <a:br>
              <a:rPr lang="fr-FR" sz="1050" b="0" i="0" u="none" strike="noStrike" baseline="0" dirty="0">
                <a:effectLst/>
              </a:rPr>
            </a:br>
            <a:endParaRPr lang="fr-MA" sz="1050" dirty="0">
              <a:effectLst/>
            </a:endParaRP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ar-SA"/>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ar-S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Feuil1!$D$72:$E$72</c:f>
              <c:numCache>
                <c:formatCode>General</c:formatCode>
                <c:ptCount val="2"/>
                <c:pt idx="0">
                  <c:v>2020</c:v>
                </c:pt>
                <c:pt idx="1">
                  <c:v>2050</c:v>
                </c:pt>
              </c:numCache>
            </c:numRef>
          </c:cat>
          <c:val>
            <c:numRef>
              <c:f>Feuil1!$D$73:$E$73</c:f>
              <c:numCache>
                <c:formatCode>General</c:formatCode>
                <c:ptCount val="2"/>
                <c:pt idx="0">
                  <c:v>261</c:v>
                </c:pt>
                <c:pt idx="1">
                  <c:v>520</c:v>
                </c:pt>
              </c:numCache>
            </c:numRef>
          </c:val>
          <c:extLst>
            <c:ext xmlns:c16="http://schemas.microsoft.com/office/drawing/2014/chart" uri="{C3380CC4-5D6E-409C-BE32-E72D297353CC}">
              <c16:uniqueId val="{00000000-E157-4844-8EC2-4542A7EB31DA}"/>
            </c:ext>
          </c:extLst>
        </c:ser>
        <c:dLbls>
          <c:dLblPos val="outEnd"/>
          <c:showLegendKey val="0"/>
          <c:showVal val="1"/>
          <c:showCatName val="0"/>
          <c:showSerName val="0"/>
          <c:showPercent val="0"/>
          <c:showBubbleSize val="0"/>
        </c:dLbls>
        <c:gapWidth val="219"/>
        <c:overlap val="-27"/>
        <c:axId val="1656876608"/>
        <c:axId val="1656879104"/>
      </c:barChart>
      <c:catAx>
        <c:axId val="1656876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1656879104"/>
        <c:crosses val="autoZero"/>
        <c:auto val="1"/>
        <c:lblAlgn val="ctr"/>
        <c:lblOffset val="100"/>
        <c:noMultiLvlLbl val="0"/>
      </c:catAx>
      <c:valAx>
        <c:axId val="1656879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1656876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ar-SA"/>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50" b="0" i="0" u="none" strike="noStrike" kern="1200" spc="0" baseline="0">
                <a:solidFill>
                  <a:srgbClr val="434343">
                    <a:lumMod val="65000"/>
                    <a:lumOff val="35000"/>
                  </a:srgbClr>
                </a:solidFill>
                <a:latin typeface="+mn-lt"/>
                <a:ea typeface="+mn-ea"/>
                <a:cs typeface="+mn-cs"/>
              </a:defRPr>
            </a:pPr>
            <a:r>
              <a:rPr lang="fr-FR" sz="1050" b="0" i="0" baseline="0" dirty="0">
                <a:effectLst/>
              </a:rPr>
              <a:t>Répartition de la demande en eau d’irrigation par type de secteur d’irrigation (Milliards m3/an)</a:t>
            </a:r>
            <a:br>
              <a:rPr lang="fr-FR" sz="1050" b="0" i="0" baseline="0" dirty="0">
                <a:effectLst/>
              </a:rPr>
            </a:br>
            <a:endParaRPr lang="fr-MA"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sz="1050">
                <a:solidFill>
                  <a:srgbClr val="434343">
                    <a:lumMod val="65000"/>
                    <a:lumOff val="35000"/>
                  </a:srgbClr>
                </a:solidFill>
              </a:defRPr>
            </a:pPr>
            <a:endParaRPr lang="fr-MA" sz="1050" dirty="0"/>
          </a:p>
        </c:rich>
      </c:tx>
      <c:layout>
        <c:manualLayout>
          <c:xMode val="edge"/>
          <c:yMode val="edge"/>
          <c:x val="0.1388888888888889"/>
          <c:y val="2.7777777777777776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50" b="0" i="0" u="none" strike="noStrike" kern="1200" spc="0" baseline="0">
              <a:solidFill>
                <a:srgbClr val="434343">
                  <a:lumMod val="65000"/>
                  <a:lumOff val="35000"/>
                </a:srgbClr>
              </a:solidFill>
              <a:latin typeface="+mn-lt"/>
              <a:ea typeface="+mn-ea"/>
              <a:cs typeface="+mn-cs"/>
            </a:defRPr>
          </a:pPr>
          <a:endParaRPr lang="ar-SA"/>
        </a:p>
      </c:txPr>
    </c:title>
    <c:autoTitleDeleted val="0"/>
    <c:plotArea>
      <c:layout/>
      <c:barChart>
        <c:barDir val="col"/>
        <c:grouping val="stacked"/>
        <c:varyColors val="0"/>
        <c:ser>
          <c:idx val="0"/>
          <c:order val="0"/>
          <c:tx>
            <c:strRef>
              <c:f>Feuil1!$C$10</c:f>
              <c:strCache>
                <c:ptCount val="1"/>
                <c:pt idx="0">
                  <c:v>GH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ar-SA"/>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Feuil1!$B$11:$B$12</c:f>
              <c:numCache>
                <c:formatCode>General</c:formatCode>
                <c:ptCount val="2"/>
                <c:pt idx="0">
                  <c:v>2020</c:v>
                </c:pt>
                <c:pt idx="1">
                  <c:v>2050</c:v>
                </c:pt>
              </c:numCache>
            </c:numRef>
          </c:cat>
          <c:val>
            <c:numRef>
              <c:f>Feuil1!$C$11:$C$12</c:f>
              <c:numCache>
                <c:formatCode>General</c:formatCode>
                <c:ptCount val="2"/>
                <c:pt idx="0">
                  <c:v>5028</c:v>
                </c:pt>
                <c:pt idx="1">
                  <c:v>6310</c:v>
                </c:pt>
              </c:numCache>
            </c:numRef>
          </c:val>
          <c:extLst>
            <c:ext xmlns:c16="http://schemas.microsoft.com/office/drawing/2014/chart" uri="{C3380CC4-5D6E-409C-BE32-E72D297353CC}">
              <c16:uniqueId val="{00000000-A206-4145-826A-D32F0E0B7F2D}"/>
            </c:ext>
          </c:extLst>
        </c:ser>
        <c:ser>
          <c:idx val="1"/>
          <c:order val="1"/>
          <c:tx>
            <c:strRef>
              <c:f>Feuil1!$D$10</c:f>
              <c:strCache>
                <c:ptCount val="1"/>
                <c:pt idx="0">
                  <c:v>PMH</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ar-SA"/>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Feuil1!$B$11:$B$12</c:f>
              <c:numCache>
                <c:formatCode>General</c:formatCode>
                <c:ptCount val="2"/>
                <c:pt idx="0">
                  <c:v>2020</c:v>
                </c:pt>
                <c:pt idx="1">
                  <c:v>2050</c:v>
                </c:pt>
              </c:numCache>
            </c:numRef>
          </c:cat>
          <c:val>
            <c:numRef>
              <c:f>Feuil1!$D$11:$D$12</c:f>
              <c:numCache>
                <c:formatCode>General</c:formatCode>
                <c:ptCount val="2"/>
                <c:pt idx="0">
                  <c:v>5027</c:v>
                </c:pt>
                <c:pt idx="1">
                  <c:v>5720</c:v>
                </c:pt>
              </c:numCache>
            </c:numRef>
          </c:val>
          <c:extLst>
            <c:ext xmlns:c16="http://schemas.microsoft.com/office/drawing/2014/chart" uri="{C3380CC4-5D6E-409C-BE32-E72D297353CC}">
              <c16:uniqueId val="{00000001-A206-4145-826A-D32F0E0B7F2D}"/>
            </c:ext>
          </c:extLst>
        </c:ser>
        <c:ser>
          <c:idx val="2"/>
          <c:order val="2"/>
          <c:tx>
            <c:strRef>
              <c:f>Feuil1!$E$10</c:f>
              <c:strCache>
                <c:ptCount val="1"/>
                <c:pt idx="0">
                  <c:v>IP</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ar-SA"/>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Feuil1!$B$11:$B$12</c:f>
              <c:numCache>
                <c:formatCode>General</c:formatCode>
                <c:ptCount val="2"/>
                <c:pt idx="0">
                  <c:v>2020</c:v>
                </c:pt>
                <c:pt idx="1">
                  <c:v>2050</c:v>
                </c:pt>
              </c:numCache>
            </c:numRef>
          </c:cat>
          <c:val>
            <c:numRef>
              <c:f>Feuil1!$E$11:$E$12</c:f>
              <c:numCache>
                <c:formatCode>General</c:formatCode>
                <c:ptCount val="2"/>
                <c:pt idx="0">
                  <c:v>4477</c:v>
                </c:pt>
                <c:pt idx="1">
                  <c:v>4060</c:v>
                </c:pt>
              </c:numCache>
            </c:numRef>
          </c:val>
          <c:extLst>
            <c:ext xmlns:c16="http://schemas.microsoft.com/office/drawing/2014/chart" uri="{C3380CC4-5D6E-409C-BE32-E72D297353CC}">
              <c16:uniqueId val="{00000002-A206-4145-826A-D32F0E0B7F2D}"/>
            </c:ext>
          </c:extLst>
        </c:ser>
        <c:dLbls>
          <c:dLblPos val="ctr"/>
          <c:showLegendKey val="0"/>
          <c:showVal val="1"/>
          <c:showCatName val="0"/>
          <c:showSerName val="0"/>
          <c:showPercent val="0"/>
          <c:showBubbleSize val="0"/>
        </c:dLbls>
        <c:gapWidth val="150"/>
        <c:overlap val="100"/>
        <c:axId val="257970048"/>
        <c:axId val="257970464"/>
      </c:barChart>
      <c:catAx>
        <c:axId val="257970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257970464"/>
        <c:crosses val="autoZero"/>
        <c:auto val="1"/>
        <c:lblAlgn val="ctr"/>
        <c:lblOffset val="100"/>
        <c:noMultiLvlLbl val="0"/>
      </c:catAx>
      <c:valAx>
        <c:axId val="257970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257970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legend>
    <c:plotVisOnly val="1"/>
    <c:dispBlanksAs val="gap"/>
    <c:showDLblsOverMax val="0"/>
  </c:chart>
  <c:spPr>
    <a:noFill/>
    <a:ln>
      <a:noFill/>
    </a:ln>
    <a:effectLst/>
  </c:spPr>
  <c:txPr>
    <a:bodyPr/>
    <a:lstStyle/>
    <a:p>
      <a:pPr>
        <a:defRPr/>
      </a:pPr>
      <a:endParaRPr lang="ar-SA"/>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fr-FR" sz="1400" b="0" i="0" u="none" strike="noStrike" kern="1200" cap="none" spc="0" baseline="0" dirty="0">
                <a:solidFill>
                  <a:schemeClr val="dk2"/>
                </a:solidFill>
                <a:effectLst/>
                <a:latin typeface="Open Sans"/>
                <a:ea typeface="Open Sans"/>
                <a:cs typeface="Open Sans"/>
              </a:defRPr>
            </a:pPr>
            <a:r>
              <a:rPr lang="fr-FR" sz="1200" b="0" i="0" u="none" strike="noStrike" kern="1200" cap="none" spc="0" baseline="0" dirty="0">
                <a:solidFill>
                  <a:schemeClr val="dk2"/>
                </a:solidFill>
                <a:effectLst/>
                <a:latin typeface="Open Sans"/>
                <a:ea typeface="Open Sans"/>
                <a:cs typeface="Open Sans"/>
              </a:rPr>
              <a:t>Confrontation demandes/ressources par bassin hydraulique en Milliards m3/an</a:t>
            </a:r>
          </a:p>
        </c:rich>
      </c:tx>
      <c:layout>
        <c:manualLayout>
          <c:xMode val="edge"/>
          <c:yMode val="edge"/>
          <c:x val="0.16114734412224063"/>
          <c:y val="7.0369291949171206E-3"/>
        </c:manualLayout>
      </c:layout>
      <c:overlay val="0"/>
      <c:spPr>
        <a:noFill/>
        <a:ln>
          <a:noFill/>
        </a:ln>
        <a:effectLst/>
      </c:spPr>
      <c:txPr>
        <a:bodyPr rot="0" spcFirstLastPara="1" vertOverflow="ellipsis" vert="horz" wrap="square" anchor="ctr" anchorCtr="1"/>
        <a:lstStyle/>
        <a:p>
          <a:pPr algn="ctr" rtl="0">
            <a:defRPr lang="fr-FR" sz="1400" b="0" i="0" u="none" strike="noStrike" kern="1200" cap="none" spc="0" baseline="0" dirty="0">
              <a:solidFill>
                <a:schemeClr val="dk2"/>
              </a:solidFill>
              <a:effectLst/>
              <a:latin typeface="Open Sans"/>
              <a:ea typeface="Open Sans"/>
              <a:cs typeface="Open Sans"/>
            </a:defRPr>
          </a:pPr>
          <a:endParaRPr lang="ar-SA"/>
        </a:p>
      </c:txPr>
    </c:title>
    <c:autoTitleDeleted val="0"/>
    <c:plotArea>
      <c:layout>
        <c:manualLayout>
          <c:layoutTarget val="inner"/>
          <c:xMode val="edge"/>
          <c:yMode val="edge"/>
          <c:x val="0.3162527798369163"/>
          <c:y val="0.13683502750635887"/>
          <c:w val="0.6303021592487793"/>
          <c:h val="0.71873965365019221"/>
        </c:manualLayout>
      </c:layout>
      <c:barChart>
        <c:barDir val="bar"/>
        <c:grouping val="clustered"/>
        <c:varyColors val="0"/>
        <c:ser>
          <c:idx val="0"/>
          <c:order val="0"/>
          <c:tx>
            <c:strRef>
              <c:f>'offre et demande'!$D$7</c:f>
              <c:strCache>
                <c:ptCount val="1"/>
                <c:pt idx="0">
                  <c:v>Ressources en eau mobilisable</c:v>
                </c:pt>
              </c:strCache>
            </c:strRef>
          </c:tx>
          <c:spPr>
            <a:solidFill>
              <a:schemeClr val="accent1"/>
            </a:solidFill>
            <a:ln>
              <a:noFill/>
            </a:ln>
            <a:effectLst/>
            <a:scene3d>
              <a:camera prst="orthographicFront"/>
              <a:lightRig rig="balanced" dir="t">
                <a:rot lat="0" lon="0" rev="8700000"/>
              </a:lightRig>
            </a:scene3d>
            <a:sp3d>
              <a:bevelT w="190500" h="38100"/>
            </a:sp3d>
          </c:spPr>
          <c:invertIfNegative val="0"/>
          <c:cat>
            <c:strRef>
              <c:f>'offre et demande'!$C$8:$C$17</c:f>
              <c:strCache>
                <c:ptCount val="10"/>
                <c:pt idx="0">
                  <c:v>S. El Hamra et O. Eddahab </c:v>
                </c:pt>
                <c:pt idx="1">
                  <c:v>Bouregreg et la Chaouia </c:v>
                </c:pt>
                <c:pt idx="2">
                  <c:v>Draa-Oued Noun </c:v>
                </c:pt>
                <c:pt idx="3">
                  <c:v>Loukkos </c:v>
                </c:pt>
                <c:pt idx="4">
                  <c:v>Souss-Massa </c:v>
                </c:pt>
                <c:pt idx="5">
                  <c:v>Guir-Ziz-Rhéris </c:v>
                </c:pt>
                <c:pt idx="6">
                  <c:v>Moulouya </c:v>
                </c:pt>
                <c:pt idx="7">
                  <c:v>Tensift </c:v>
                </c:pt>
                <c:pt idx="8">
                  <c:v>Oum Er Rbia </c:v>
                </c:pt>
                <c:pt idx="9">
                  <c:v>Sebou </c:v>
                </c:pt>
              </c:strCache>
            </c:strRef>
          </c:cat>
          <c:val>
            <c:numRef>
              <c:f>'offre et demande'!$D$8:$D$17</c:f>
              <c:numCache>
                <c:formatCode>General</c:formatCode>
                <c:ptCount val="10"/>
                <c:pt idx="0">
                  <c:v>66</c:v>
                </c:pt>
                <c:pt idx="1">
                  <c:v>625</c:v>
                </c:pt>
                <c:pt idx="2">
                  <c:v>681</c:v>
                </c:pt>
                <c:pt idx="3">
                  <c:v>865</c:v>
                </c:pt>
                <c:pt idx="4">
                  <c:v>994</c:v>
                </c:pt>
                <c:pt idx="5" formatCode="#,##0">
                  <c:v>1312</c:v>
                </c:pt>
                <c:pt idx="6">
                  <c:v>1440</c:v>
                </c:pt>
                <c:pt idx="7" formatCode="#,##0">
                  <c:v>1560</c:v>
                </c:pt>
                <c:pt idx="8" formatCode="#,##0">
                  <c:v>2990</c:v>
                </c:pt>
                <c:pt idx="9" formatCode="#,##0">
                  <c:v>3954</c:v>
                </c:pt>
              </c:numCache>
            </c:numRef>
          </c:val>
          <c:extLst>
            <c:ext xmlns:c16="http://schemas.microsoft.com/office/drawing/2014/chart" uri="{C3380CC4-5D6E-409C-BE32-E72D297353CC}">
              <c16:uniqueId val="{00000000-7E06-4035-A8FA-3C004129E4D2}"/>
            </c:ext>
          </c:extLst>
        </c:ser>
        <c:ser>
          <c:idx val="1"/>
          <c:order val="1"/>
          <c:tx>
            <c:strRef>
              <c:f>'offre et demande'!$E$7</c:f>
              <c:strCache>
                <c:ptCount val="1"/>
                <c:pt idx="0">
                  <c:v>Demande en eaux exprimée</c:v>
                </c:pt>
              </c:strCache>
            </c:strRef>
          </c:tx>
          <c:spPr>
            <a:solidFill>
              <a:schemeClr val="accent2">
                <a:lumMod val="50000"/>
              </a:schemeClr>
            </a:solidFill>
            <a:ln>
              <a:noFill/>
            </a:ln>
            <a:effectLst/>
            <a:scene3d>
              <a:camera prst="orthographicFront"/>
              <a:lightRig rig="balanced" dir="t">
                <a:rot lat="0" lon="0" rev="8700000"/>
              </a:lightRig>
            </a:scene3d>
            <a:sp3d>
              <a:bevelT w="190500" h="38100"/>
            </a:sp3d>
          </c:spPr>
          <c:invertIfNegative val="0"/>
          <c:dLbls>
            <c:dLbl>
              <c:idx val="0"/>
              <c:tx>
                <c:rich>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r>
                      <a:rPr lang="en-US">
                        <a:solidFill>
                          <a:srgbClr val="FF0000"/>
                        </a:solidFill>
                      </a:rPr>
                      <a:t>-7</a:t>
                    </a: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ar-SA"/>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E06-4035-A8FA-3C004129E4D2}"/>
                </c:ext>
              </c:extLst>
            </c:dLbl>
            <c:dLbl>
              <c:idx val="1"/>
              <c:tx>
                <c:rich>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r>
                      <a:rPr lang="en-US">
                        <a:solidFill>
                          <a:srgbClr val="FF0000"/>
                        </a:solidFill>
                      </a:rPr>
                      <a:t>-176</a:t>
                    </a: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ar-SA"/>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E06-4035-A8FA-3C004129E4D2}"/>
                </c:ext>
              </c:extLst>
            </c:dLbl>
            <c:dLbl>
              <c:idx val="2"/>
              <c:tx>
                <c:rich>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r>
                      <a:rPr lang="en-US">
                        <a:solidFill>
                          <a:srgbClr val="FF0000"/>
                        </a:solidFill>
                      </a:rPr>
                      <a:t>-138</a:t>
                    </a: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ar-SA"/>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E06-4035-A8FA-3C004129E4D2}"/>
                </c:ext>
              </c:extLst>
            </c:dLbl>
            <c:dLbl>
              <c:idx val="3"/>
              <c:tx>
                <c:rich>
                  <a:bodyPr rot="0" spcFirstLastPara="1" vertOverflow="ellipsis" vert="horz" wrap="square" lIns="38100" tIns="19050" rIns="38100" bIns="19050" anchor="ctr" anchorCtr="1">
                    <a:spAutoFit/>
                  </a:bodyPr>
                  <a:lstStyle/>
                  <a:p>
                    <a:pPr>
                      <a:defRPr sz="900" b="1" i="0" u="none" strike="noStrike" kern="1200" baseline="0">
                        <a:solidFill>
                          <a:schemeClr val="accent6"/>
                        </a:solidFill>
                        <a:latin typeface="+mn-lt"/>
                        <a:ea typeface="+mn-ea"/>
                        <a:cs typeface="+mn-cs"/>
                      </a:defRPr>
                    </a:pPr>
                    <a:r>
                      <a:rPr lang="en-US">
                        <a:solidFill>
                          <a:schemeClr val="accent6"/>
                        </a:solidFill>
                      </a:rPr>
                      <a:t>102</a:t>
                    </a: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6"/>
                      </a:solidFill>
                      <a:latin typeface="+mn-lt"/>
                      <a:ea typeface="+mn-ea"/>
                      <a:cs typeface="+mn-cs"/>
                    </a:defRPr>
                  </a:pPr>
                  <a:endParaRPr lang="ar-SA"/>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7E06-4035-A8FA-3C004129E4D2}"/>
                </c:ext>
              </c:extLst>
            </c:dLbl>
            <c:dLbl>
              <c:idx val="4"/>
              <c:tx>
                <c:rich>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r>
                      <a:rPr lang="en-US">
                        <a:solidFill>
                          <a:srgbClr val="FF0000"/>
                        </a:solidFill>
                      </a:rPr>
                      <a:t>-247</a:t>
                    </a: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ar-SA"/>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E06-4035-A8FA-3C004129E4D2}"/>
                </c:ext>
              </c:extLst>
            </c:dLbl>
            <c:dLbl>
              <c:idx val="5"/>
              <c:tx>
                <c:rich>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r>
                      <a:rPr lang="en-US">
                        <a:solidFill>
                          <a:srgbClr val="FF0000"/>
                        </a:solidFill>
                      </a:rPr>
                      <a:t>-125</a:t>
                    </a: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ar-SA"/>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7E06-4035-A8FA-3C004129E4D2}"/>
                </c:ext>
              </c:extLst>
            </c:dLbl>
            <c:dLbl>
              <c:idx val="6"/>
              <c:tx>
                <c:rich>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r>
                      <a:rPr lang="en-US">
                        <a:solidFill>
                          <a:srgbClr val="FF0000"/>
                        </a:solidFill>
                      </a:rPr>
                      <a:t>-646</a:t>
                    </a: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ar-SA"/>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E06-4035-A8FA-3C004129E4D2}"/>
                </c:ext>
              </c:extLst>
            </c:dLbl>
            <c:dLbl>
              <c:idx val="7"/>
              <c:tx>
                <c:rich>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r>
                      <a:rPr lang="en-US">
                        <a:solidFill>
                          <a:srgbClr val="FF0000"/>
                        </a:solidFill>
                      </a:rPr>
                      <a:t>-715</a:t>
                    </a: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ar-SA"/>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7E06-4035-A8FA-3C004129E4D2}"/>
                </c:ext>
              </c:extLst>
            </c:dLbl>
            <c:dLbl>
              <c:idx val="8"/>
              <c:tx>
                <c:rich>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r>
                      <a:rPr lang="en-US">
                        <a:solidFill>
                          <a:srgbClr val="FF0000"/>
                        </a:solidFill>
                      </a:rPr>
                      <a:t>-966</a:t>
                    </a:r>
                    <a:r>
                      <a:rPr lang="en-US" baseline="0">
                        <a:solidFill>
                          <a:srgbClr val="FF0000"/>
                        </a:solidFill>
                      </a:rPr>
                      <a:t> </a:t>
                    </a:r>
                    <a:endParaRPr lang="en-US">
                      <a:solidFill>
                        <a:srgbClr val="FF0000"/>
                      </a:solidFill>
                    </a:endParaRP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ar-SA"/>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E06-4035-A8FA-3C004129E4D2}"/>
                </c:ext>
              </c:extLst>
            </c:dLbl>
            <c:dLbl>
              <c:idx val="9"/>
              <c:layout>
                <c:manualLayout>
                  <c:x val="0.16339555724579594"/>
                  <c:y val="9.1706550591687773E-3"/>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accent6"/>
                        </a:solidFill>
                        <a:latin typeface="+mn-lt"/>
                        <a:ea typeface="+mn-ea"/>
                        <a:cs typeface="+mn-cs"/>
                      </a:defRPr>
                    </a:pPr>
                    <a:r>
                      <a:rPr lang="en-US">
                        <a:solidFill>
                          <a:schemeClr val="accent6"/>
                        </a:solidFill>
                      </a:rPr>
                      <a:t>1 126</a:t>
                    </a:r>
                    <a:endParaRPr lang="en-US" b="0">
                      <a:solidFill>
                        <a:srgbClr val="002060"/>
                      </a:solidFill>
                    </a:endParaRP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6"/>
                      </a:solidFill>
                      <a:latin typeface="+mn-lt"/>
                      <a:ea typeface="+mn-ea"/>
                      <a:cs typeface="+mn-cs"/>
                    </a:defRPr>
                  </a:pPr>
                  <a:endParaRPr lang="ar-SA"/>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7E06-4035-A8FA-3C004129E4D2}"/>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ar-S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'offre et demande'!$C$8:$C$17</c:f>
              <c:strCache>
                <c:ptCount val="10"/>
                <c:pt idx="0">
                  <c:v>S. El Hamra et O. Eddahab </c:v>
                </c:pt>
                <c:pt idx="1">
                  <c:v>Bouregreg et la Chaouia </c:v>
                </c:pt>
                <c:pt idx="2">
                  <c:v>Draa-Oued Noun </c:v>
                </c:pt>
                <c:pt idx="3">
                  <c:v>Loukkos </c:v>
                </c:pt>
                <c:pt idx="4">
                  <c:v>Souss-Massa </c:v>
                </c:pt>
                <c:pt idx="5">
                  <c:v>Guir-Ziz-Rhéris </c:v>
                </c:pt>
                <c:pt idx="6">
                  <c:v>Moulouya </c:v>
                </c:pt>
                <c:pt idx="7">
                  <c:v>Tensift </c:v>
                </c:pt>
                <c:pt idx="8">
                  <c:v>Oum Er Rbia </c:v>
                </c:pt>
                <c:pt idx="9">
                  <c:v>Sebou </c:v>
                </c:pt>
              </c:strCache>
            </c:strRef>
          </c:cat>
          <c:val>
            <c:numRef>
              <c:f>'offre et demande'!$E$8:$E$17</c:f>
              <c:numCache>
                <c:formatCode>General</c:formatCode>
                <c:ptCount val="10"/>
                <c:pt idx="0">
                  <c:v>73</c:v>
                </c:pt>
                <c:pt idx="1">
                  <c:v>801</c:v>
                </c:pt>
                <c:pt idx="2">
                  <c:v>819</c:v>
                </c:pt>
                <c:pt idx="3">
                  <c:v>763</c:v>
                </c:pt>
                <c:pt idx="4" formatCode="#,##0">
                  <c:v>1241</c:v>
                </c:pt>
                <c:pt idx="5" formatCode="#,##0">
                  <c:v>1437</c:v>
                </c:pt>
                <c:pt idx="6" formatCode="#,##0">
                  <c:v>2086</c:v>
                </c:pt>
                <c:pt idx="7" formatCode="#,##0">
                  <c:v>2275</c:v>
                </c:pt>
                <c:pt idx="8" formatCode="#,##0">
                  <c:v>3956</c:v>
                </c:pt>
                <c:pt idx="9" formatCode="#,##0">
                  <c:v>2828</c:v>
                </c:pt>
              </c:numCache>
            </c:numRef>
          </c:val>
          <c:extLst>
            <c:ext xmlns:c16="http://schemas.microsoft.com/office/drawing/2014/chart" uri="{C3380CC4-5D6E-409C-BE32-E72D297353CC}">
              <c16:uniqueId val="{0000000B-7E06-4035-A8FA-3C004129E4D2}"/>
            </c:ext>
          </c:extLst>
        </c:ser>
        <c:dLbls>
          <c:showLegendKey val="0"/>
          <c:showVal val="0"/>
          <c:showCatName val="0"/>
          <c:showSerName val="0"/>
          <c:showPercent val="0"/>
          <c:showBubbleSize val="0"/>
        </c:dLbls>
        <c:gapWidth val="182"/>
        <c:axId val="683618336"/>
        <c:axId val="683616160"/>
      </c:barChart>
      <c:catAx>
        <c:axId val="6836183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683616160"/>
        <c:crosses val="autoZero"/>
        <c:auto val="1"/>
        <c:lblAlgn val="ctr"/>
        <c:lblOffset val="100"/>
        <c:noMultiLvlLbl val="0"/>
      </c:catAx>
      <c:valAx>
        <c:axId val="683616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683618336"/>
        <c:crosses val="autoZero"/>
        <c:crossBetween val="between"/>
      </c:valAx>
      <c:spPr>
        <a:noFill/>
        <a:ln>
          <a:noFill/>
        </a:ln>
        <a:effectLst/>
      </c:spPr>
    </c:plotArea>
    <c:legend>
      <c:legendPos val="b"/>
      <c:layout>
        <c:manualLayout>
          <c:xMode val="edge"/>
          <c:yMode val="edge"/>
          <c:x val="7.8690073935298255E-2"/>
          <c:y val="0.93684522274235782"/>
          <c:w val="0.85939109466148056"/>
          <c:h val="5.6117848062725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legend>
    <c:plotVisOnly val="1"/>
    <c:dispBlanksAs val="gap"/>
    <c:showDLblsOverMax val="0"/>
  </c:chart>
  <c:spPr>
    <a:noFill/>
    <a:ln>
      <a:noFill/>
    </a:ln>
    <a:effectLst/>
  </c:spPr>
  <c:txPr>
    <a:bodyPr/>
    <a:lstStyle/>
    <a:p>
      <a:pPr>
        <a:defRPr/>
      </a:pPr>
      <a:endParaRPr lang="ar-SA"/>
    </a:p>
  </c:txPr>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lang="fr-MA" sz="900" b="1" i="0" u="none" strike="noStrike" kern="1200" spc="0" baseline="0" dirty="0">
                <a:solidFill>
                  <a:prstClr val="black">
                    <a:lumMod val="65000"/>
                    <a:lumOff val="35000"/>
                  </a:prstClr>
                </a:solidFill>
                <a:effectLst/>
                <a:latin typeface="+mn-lt"/>
                <a:ea typeface="+mn-ea"/>
                <a:cs typeface="+mn-cs"/>
              </a:defRPr>
            </a:pPr>
            <a:r>
              <a:rPr lang="fr-MA" sz="1200" b="0" i="0" u="none" strike="noStrike" kern="1200" cap="none" spc="0" baseline="0" dirty="0">
                <a:solidFill>
                  <a:schemeClr val="dk2"/>
                </a:solidFill>
                <a:effectLst/>
                <a:latin typeface="Open Sans"/>
                <a:ea typeface="Open Sans"/>
                <a:cs typeface="Open Sans"/>
              </a:rPr>
              <a:t>Retenue des </a:t>
            </a:r>
            <a:r>
              <a:rPr lang="fr-MA" sz="1200" b="0" i="0" u="none" strike="noStrike" kern="1200" cap="none" spc="0" baseline="0" dirty="0">
                <a:solidFill>
                  <a:schemeClr val="dk2"/>
                </a:solidFill>
                <a:effectLst/>
                <a:latin typeface="Open Sans"/>
                <a:ea typeface="Open Sans"/>
                <a:cs typeface="Open Sans"/>
                <a:sym typeface="Arial"/>
              </a:rPr>
              <a:t>barrages</a:t>
            </a:r>
            <a:r>
              <a:rPr lang="fr-MA" sz="1200" b="0" i="0" u="none" strike="noStrike" kern="1200" cap="none" spc="0" baseline="0" dirty="0">
                <a:solidFill>
                  <a:schemeClr val="dk2"/>
                </a:solidFill>
                <a:effectLst/>
                <a:latin typeface="Open Sans"/>
                <a:ea typeface="Open Sans"/>
                <a:cs typeface="Open Sans"/>
              </a:rPr>
              <a:t> dans le Maroc en Milliards m3</a:t>
            </a:r>
          </a:p>
        </c:rich>
      </c:tx>
      <c:overlay val="0"/>
      <c:spPr>
        <a:noFill/>
        <a:ln>
          <a:noFill/>
        </a:ln>
        <a:effectLst/>
      </c:spPr>
      <c:txPr>
        <a:bodyPr rot="0" spcFirstLastPara="1" vertOverflow="ellipsis" vert="horz" wrap="square" anchor="ctr" anchorCtr="1"/>
        <a:lstStyle/>
        <a:p>
          <a:pPr>
            <a:defRPr lang="fr-MA" sz="900" b="1" i="0" u="none" strike="noStrike" kern="1200" spc="0" baseline="0" dirty="0">
              <a:solidFill>
                <a:prstClr val="black">
                  <a:lumMod val="65000"/>
                  <a:lumOff val="35000"/>
                </a:prstClr>
              </a:solidFill>
              <a:effectLst/>
              <a:latin typeface="+mn-lt"/>
              <a:ea typeface="+mn-ea"/>
              <a:cs typeface="+mn-cs"/>
            </a:defRPr>
          </a:pPr>
          <a:endParaRPr lang="ar-SA"/>
        </a:p>
      </c:txPr>
    </c:title>
    <c:autoTitleDeleted val="0"/>
    <c:plotArea>
      <c:layout>
        <c:manualLayout>
          <c:layoutTarget val="inner"/>
          <c:xMode val="edge"/>
          <c:yMode val="edge"/>
          <c:x val="0.14186341294189009"/>
          <c:y val="0.13145281649179602"/>
          <c:w val="0.79682421079965404"/>
          <c:h val="0.49936331512174992"/>
        </c:manualLayout>
      </c:layout>
      <c:barChart>
        <c:barDir val="col"/>
        <c:grouping val="clustered"/>
        <c:varyColors val="0"/>
        <c:ser>
          <c:idx val="0"/>
          <c:order val="0"/>
          <c:tx>
            <c:strRef>
              <c:f>Feuil1!$B$1</c:f>
              <c:strCache>
                <c:ptCount val="1"/>
                <c:pt idx="0">
                  <c:v>Moyenne des 50 années</c:v>
                </c:pt>
              </c:strCache>
            </c:strRef>
          </c:tx>
          <c:spPr>
            <a:solidFill>
              <a:srgbClr val="00B0F0"/>
            </a:solidFill>
            <a:ln>
              <a:noFill/>
            </a:ln>
            <a:effectLst/>
            <a:scene3d>
              <a:camera prst="orthographicFront"/>
              <a:lightRig rig="threePt" dir="t"/>
            </a:scene3d>
            <a:sp3d>
              <a:bevelT w="190500" h="38100"/>
            </a:sp3d>
          </c:spPr>
          <c:invertIfNegative val="0"/>
          <c:cat>
            <c:strRef>
              <c:f>Feuil1!$A$2:$A$10</c:f>
              <c:strCache>
                <c:ptCount val="9"/>
                <c:pt idx="0">
                  <c:v>LOUKKOS</c:v>
                </c:pt>
                <c:pt idx="1">
                  <c:v>MOULOUYA</c:v>
                </c:pt>
                <c:pt idx="2">
                  <c:v>SEBOU</c:v>
                </c:pt>
                <c:pt idx="3">
                  <c:v>BOUREGREG</c:v>
                </c:pt>
                <c:pt idx="4">
                  <c:v>OUM ER-RBIA</c:v>
                </c:pt>
                <c:pt idx="5">
                  <c:v>TENSIFT</c:v>
                </c:pt>
                <c:pt idx="6">
                  <c:v>SOUSS-MASSA-DRAA</c:v>
                </c:pt>
                <c:pt idx="7">
                  <c:v>ZIZ-GUIR-RHERISS</c:v>
                </c:pt>
                <c:pt idx="8">
                  <c:v>SEOD</c:v>
                </c:pt>
              </c:strCache>
            </c:strRef>
          </c:cat>
          <c:val>
            <c:numRef>
              <c:f>Feuil1!$B$2:$B$10</c:f>
              <c:numCache>
                <c:formatCode>General</c:formatCode>
                <c:ptCount val="9"/>
                <c:pt idx="0">
                  <c:v>1253</c:v>
                </c:pt>
                <c:pt idx="1">
                  <c:v>1116</c:v>
                </c:pt>
                <c:pt idx="2">
                  <c:v>4071</c:v>
                </c:pt>
                <c:pt idx="3">
                  <c:v>753</c:v>
                </c:pt>
                <c:pt idx="4">
                  <c:v>3485</c:v>
                </c:pt>
                <c:pt idx="5">
                  <c:v>255</c:v>
                </c:pt>
                <c:pt idx="6">
                  <c:v>917</c:v>
                </c:pt>
                <c:pt idx="7">
                  <c:v>146</c:v>
                </c:pt>
                <c:pt idx="8">
                  <c:v>0</c:v>
                </c:pt>
              </c:numCache>
            </c:numRef>
          </c:val>
          <c:extLst>
            <c:ext xmlns:c16="http://schemas.microsoft.com/office/drawing/2014/chart" uri="{C3380CC4-5D6E-409C-BE32-E72D297353CC}">
              <c16:uniqueId val="{00000000-CEFD-4598-8454-BC8691473250}"/>
            </c:ext>
          </c:extLst>
        </c:ser>
        <c:ser>
          <c:idx val="1"/>
          <c:order val="1"/>
          <c:tx>
            <c:strRef>
              <c:f>Feuil1!$C$1</c:f>
              <c:strCache>
                <c:ptCount val="1"/>
                <c:pt idx="0">
                  <c:v>2019</c:v>
                </c:pt>
              </c:strCache>
            </c:strRef>
          </c:tx>
          <c:spPr>
            <a:solidFill>
              <a:srgbClr val="316DA3"/>
            </a:solidFill>
            <a:ln>
              <a:noFill/>
            </a:ln>
            <a:effectLst/>
            <a:scene3d>
              <a:camera prst="orthographicFront"/>
              <a:lightRig rig="threePt" dir="t"/>
            </a:scene3d>
            <a:sp3d>
              <a:bevelT w="190500" h="38100"/>
            </a:sp3d>
          </c:spPr>
          <c:invertIfNegative val="0"/>
          <c:cat>
            <c:strRef>
              <c:f>Feuil1!$A$2:$A$10</c:f>
              <c:strCache>
                <c:ptCount val="9"/>
                <c:pt idx="0">
                  <c:v>LOUKKOS</c:v>
                </c:pt>
                <c:pt idx="1">
                  <c:v>MOULOUYA</c:v>
                </c:pt>
                <c:pt idx="2">
                  <c:v>SEBOU</c:v>
                </c:pt>
                <c:pt idx="3">
                  <c:v>BOUREGREG</c:v>
                </c:pt>
                <c:pt idx="4">
                  <c:v>OUM ER-RBIA</c:v>
                </c:pt>
                <c:pt idx="5">
                  <c:v>TENSIFT</c:v>
                </c:pt>
                <c:pt idx="6">
                  <c:v>SOUSS-MASSA-DRAA</c:v>
                </c:pt>
                <c:pt idx="7">
                  <c:v>ZIZ-GUIR-RHERISS</c:v>
                </c:pt>
                <c:pt idx="8">
                  <c:v>SEOD</c:v>
                </c:pt>
              </c:strCache>
            </c:strRef>
          </c:cat>
          <c:val>
            <c:numRef>
              <c:f>Feuil1!$C$2:$C$10</c:f>
              <c:numCache>
                <c:formatCode>General</c:formatCode>
                <c:ptCount val="9"/>
                <c:pt idx="0">
                  <c:v>427</c:v>
                </c:pt>
                <c:pt idx="1">
                  <c:v>579</c:v>
                </c:pt>
                <c:pt idx="2">
                  <c:v>1811</c:v>
                </c:pt>
                <c:pt idx="3">
                  <c:v>208</c:v>
                </c:pt>
                <c:pt idx="4">
                  <c:v>2163</c:v>
                </c:pt>
                <c:pt idx="5">
                  <c:v>110</c:v>
                </c:pt>
                <c:pt idx="6">
                  <c:v>511</c:v>
                </c:pt>
                <c:pt idx="7">
                  <c:v>150</c:v>
                </c:pt>
                <c:pt idx="8">
                  <c:v>0</c:v>
                </c:pt>
              </c:numCache>
            </c:numRef>
          </c:val>
          <c:extLst>
            <c:ext xmlns:c16="http://schemas.microsoft.com/office/drawing/2014/chart" uri="{C3380CC4-5D6E-409C-BE32-E72D297353CC}">
              <c16:uniqueId val="{00000001-CEFD-4598-8454-BC8691473250}"/>
            </c:ext>
          </c:extLst>
        </c:ser>
        <c:ser>
          <c:idx val="2"/>
          <c:order val="2"/>
          <c:tx>
            <c:strRef>
              <c:f>Feuil1!$D$1</c:f>
              <c:strCache>
                <c:ptCount val="1"/>
                <c:pt idx="0">
                  <c:v>2020</c:v>
                </c:pt>
              </c:strCache>
            </c:strRef>
          </c:tx>
          <c:spPr>
            <a:solidFill>
              <a:srgbClr val="3D85C6"/>
            </a:solidFill>
            <a:ln>
              <a:noFill/>
            </a:ln>
            <a:effectLst/>
            <a:scene3d>
              <a:camera prst="orthographicFront"/>
              <a:lightRig rig="threePt" dir="t"/>
            </a:scene3d>
            <a:sp3d>
              <a:bevelT w="190500" h="38100"/>
            </a:sp3d>
          </c:spPr>
          <c:invertIfNegative val="0"/>
          <c:cat>
            <c:strRef>
              <c:f>Feuil1!$A$2:$A$10</c:f>
              <c:strCache>
                <c:ptCount val="9"/>
                <c:pt idx="0">
                  <c:v>LOUKKOS</c:v>
                </c:pt>
                <c:pt idx="1">
                  <c:v>MOULOUYA</c:v>
                </c:pt>
                <c:pt idx="2">
                  <c:v>SEBOU</c:v>
                </c:pt>
                <c:pt idx="3">
                  <c:v>BOUREGREG</c:v>
                </c:pt>
                <c:pt idx="4">
                  <c:v>OUM ER-RBIA</c:v>
                </c:pt>
                <c:pt idx="5">
                  <c:v>TENSIFT</c:v>
                </c:pt>
                <c:pt idx="6">
                  <c:v>SOUSS-MASSA-DRAA</c:v>
                </c:pt>
                <c:pt idx="7">
                  <c:v>ZIZ-GUIR-RHERISS</c:v>
                </c:pt>
                <c:pt idx="8">
                  <c:v>SEOD</c:v>
                </c:pt>
              </c:strCache>
            </c:strRef>
          </c:cat>
          <c:val>
            <c:numRef>
              <c:f>Feuil1!$D$2:$D$10</c:f>
              <c:numCache>
                <c:formatCode>General</c:formatCode>
                <c:ptCount val="9"/>
                <c:pt idx="0">
                  <c:v>463</c:v>
                </c:pt>
                <c:pt idx="1">
                  <c:v>324</c:v>
                </c:pt>
                <c:pt idx="2">
                  <c:v>1437</c:v>
                </c:pt>
                <c:pt idx="3">
                  <c:v>160</c:v>
                </c:pt>
                <c:pt idx="4">
                  <c:v>1146</c:v>
                </c:pt>
                <c:pt idx="5">
                  <c:v>88</c:v>
                </c:pt>
                <c:pt idx="6">
                  <c:v>131</c:v>
                </c:pt>
                <c:pt idx="7">
                  <c:v>69</c:v>
                </c:pt>
                <c:pt idx="8">
                  <c:v>0</c:v>
                </c:pt>
              </c:numCache>
            </c:numRef>
          </c:val>
          <c:extLst>
            <c:ext xmlns:c16="http://schemas.microsoft.com/office/drawing/2014/chart" uri="{C3380CC4-5D6E-409C-BE32-E72D297353CC}">
              <c16:uniqueId val="{00000002-CEFD-4598-8454-BC8691473250}"/>
            </c:ext>
          </c:extLst>
        </c:ser>
        <c:dLbls>
          <c:showLegendKey val="0"/>
          <c:showVal val="0"/>
          <c:showCatName val="0"/>
          <c:showSerName val="0"/>
          <c:showPercent val="0"/>
          <c:showBubbleSize val="0"/>
        </c:dLbls>
        <c:gapWidth val="150"/>
        <c:axId val="755894864"/>
        <c:axId val="755899024"/>
      </c:barChart>
      <c:catAx>
        <c:axId val="75589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3600000" spcFirstLastPara="1" vertOverflow="ellipsis" wrap="square" anchor="t" anchorCtr="1"/>
          <a:lstStyle/>
          <a:p>
            <a:pPr>
              <a:defRPr sz="700" b="0" i="0" u="none" strike="noStrike" kern="1200" baseline="0">
                <a:solidFill>
                  <a:schemeClr val="tx1">
                    <a:lumMod val="65000"/>
                    <a:lumOff val="35000"/>
                  </a:schemeClr>
                </a:solidFill>
                <a:latin typeface="+mn-lt"/>
                <a:ea typeface="+mn-ea"/>
                <a:cs typeface="+mn-cs"/>
              </a:defRPr>
            </a:pPr>
            <a:endParaRPr lang="ar-SA"/>
          </a:p>
        </c:txPr>
        <c:crossAx val="755899024"/>
        <c:crosses val="autoZero"/>
        <c:auto val="1"/>
        <c:lblAlgn val="ctr"/>
        <c:lblOffset val="100"/>
        <c:noMultiLvlLbl val="0"/>
      </c:catAx>
      <c:valAx>
        <c:axId val="755899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crossAx val="755894864"/>
        <c:crosses val="autoZero"/>
        <c:crossBetween val="between"/>
      </c:valAx>
      <c:spPr>
        <a:noFill/>
        <a:ln>
          <a:noFill/>
        </a:ln>
        <a:effectLst/>
      </c:spPr>
    </c:plotArea>
    <c:legend>
      <c:legendPos val="r"/>
      <c:layout>
        <c:manualLayout>
          <c:xMode val="edge"/>
          <c:yMode val="edge"/>
          <c:x val="0.18527161300983569"/>
          <c:y val="0.86722262434053854"/>
          <c:w val="0.60095637010435088"/>
          <c:h val="0.1327773756594615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SA"/>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fr-MA" sz="1200" b="0" i="0" u="none" strike="noStrike" kern="1200" cap="none" spc="0" baseline="0">
                <a:solidFill>
                  <a:srgbClr val="073763"/>
                </a:solidFill>
                <a:effectLst/>
                <a:latin typeface="Open Sans"/>
                <a:ea typeface="Open Sans"/>
                <a:cs typeface="Open Sans"/>
              </a:defRPr>
            </a:pPr>
            <a:r>
              <a:rPr lang="fr-MA" sz="1200" b="0" i="0" u="none" strike="noStrike" kern="1200" cap="none" spc="0" baseline="0" dirty="0">
                <a:solidFill>
                  <a:srgbClr val="073763"/>
                </a:solidFill>
                <a:effectLst/>
                <a:latin typeface="Open Sans"/>
                <a:ea typeface="Open Sans"/>
                <a:cs typeface="Open Sans"/>
              </a:rPr>
              <a:t>Pourcentage de qualité du cours d’eau</a:t>
            </a:r>
          </a:p>
        </c:rich>
      </c:tx>
      <c:layout>
        <c:manualLayout>
          <c:xMode val="edge"/>
          <c:yMode val="edge"/>
          <c:x val="0.24307217185741342"/>
          <c:y val="3.4665718811433176E-2"/>
        </c:manualLayout>
      </c:layout>
      <c:overlay val="0"/>
      <c:spPr>
        <a:noFill/>
        <a:ln>
          <a:noFill/>
        </a:ln>
        <a:effectLst/>
      </c:spPr>
      <c:txPr>
        <a:bodyPr rot="0" spcFirstLastPara="1" vertOverflow="ellipsis" vert="horz" wrap="square" anchor="ctr" anchorCtr="1"/>
        <a:lstStyle/>
        <a:p>
          <a:pPr>
            <a:defRPr lang="fr-MA" sz="1200" b="0" i="0" u="none" strike="noStrike" kern="1200" cap="none" spc="0" baseline="0">
              <a:solidFill>
                <a:srgbClr val="073763"/>
              </a:solidFill>
              <a:effectLst/>
              <a:latin typeface="Open Sans"/>
              <a:ea typeface="Open Sans"/>
              <a:cs typeface="Open Sans"/>
            </a:defRPr>
          </a:pPr>
          <a:endParaRPr lang="ar-SA"/>
        </a:p>
      </c:txPr>
    </c:title>
    <c:autoTitleDeleted val="0"/>
    <c:plotArea>
      <c:layout>
        <c:manualLayout>
          <c:layoutTarget val="inner"/>
          <c:xMode val="edge"/>
          <c:yMode val="edge"/>
          <c:x val="0.11762726569207747"/>
          <c:y val="0.16056642772177959"/>
          <c:w val="0.85953423447166832"/>
          <c:h val="0.43052916908678879"/>
        </c:manualLayout>
      </c:layout>
      <c:barChart>
        <c:barDir val="col"/>
        <c:grouping val="percentStacked"/>
        <c:varyColors val="0"/>
        <c:ser>
          <c:idx val="0"/>
          <c:order val="0"/>
          <c:tx>
            <c:strRef>
              <c:f>Feuil1!$B$1</c:f>
              <c:strCache>
                <c:ptCount val="1"/>
                <c:pt idx="0">
                  <c:v>Bonne à moyenne</c:v>
                </c:pt>
              </c:strCache>
            </c:strRef>
          </c:tx>
          <c:spPr>
            <a:solidFill>
              <a:schemeClr val="accent1"/>
            </a:solidFill>
            <a:ln>
              <a:noFill/>
            </a:ln>
            <a:effectLst/>
          </c:spPr>
          <c:invertIfNegative val="0"/>
          <c:cat>
            <c:strRef>
              <c:f>Feuil1!$A$2:$A$10</c:f>
              <c:strCache>
                <c:ptCount val="9"/>
                <c:pt idx="0">
                  <c:v>LOUKKOS</c:v>
                </c:pt>
                <c:pt idx="1">
                  <c:v>MOULOUYA</c:v>
                </c:pt>
                <c:pt idx="2">
                  <c:v>SEBOU</c:v>
                </c:pt>
                <c:pt idx="3">
                  <c:v>BOUREGREG</c:v>
                </c:pt>
                <c:pt idx="4">
                  <c:v>OUM ER-RBIA</c:v>
                </c:pt>
                <c:pt idx="5">
                  <c:v>TENSIFT</c:v>
                </c:pt>
                <c:pt idx="6">
                  <c:v>SOUSS-MASSA</c:v>
                </c:pt>
                <c:pt idx="7">
                  <c:v>ZIZ-GUIR-RHERISS</c:v>
                </c:pt>
                <c:pt idx="8">
                  <c:v>DRAA-O-NOUNE</c:v>
                </c:pt>
              </c:strCache>
            </c:strRef>
          </c:cat>
          <c:val>
            <c:numRef>
              <c:f>Feuil1!$B$2:$B$10</c:f>
              <c:numCache>
                <c:formatCode>General</c:formatCode>
                <c:ptCount val="9"/>
                <c:pt idx="0">
                  <c:v>69</c:v>
                </c:pt>
                <c:pt idx="1">
                  <c:v>59</c:v>
                </c:pt>
                <c:pt idx="2">
                  <c:v>45</c:v>
                </c:pt>
                <c:pt idx="3">
                  <c:v>50</c:v>
                </c:pt>
                <c:pt idx="4">
                  <c:v>77</c:v>
                </c:pt>
                <c:pt idx="5">
                  <c:v>70</c:v>
                </c:pt>
                <c:pt idx="6">
                  <c:v>63</c:v>
                </c:pt>
                <c:pt idx="7">
                  <c:v>88</c:v>
                </c:pt>
                <c:pt idx="8">
                  <c:v>68</c:v>
                </c:pt>
              </c:numCache>
            </c:numRef>
          </c:val>
          <c:extLst>
            <c:ext xmlns:c16="http://schemas.microsoft.com/office/drawing/2014/chart" uri="{C3380CC4-5D6E-409C-BE32-E72D297353CC}">
              <c16:uniqueId val="{00000000-C043-4376-BA7A-1D368591C687}"/>
            </c:ext>
          </c:extLst>
        </c:ser>
        <c:ser>
          <c:idx val="1"/>
          <c:order val="1"/>
          <c:tx>
            <c:strRef>
              <c:f>Feuil1!$C$1</c:f>
              <c:strCache>
                <c:ptCount val="1"/>
                <c:pt idx="0">
                  <c:v>Mauvaise</c:v>
                </c:pt>
              </c:strCache>
            </c:strRef>
          </c:tx>
          <c:spPr>
            <a:solidFill>
              <a:schemeClr val="accent3"/>
            </a:solidFill>
            <a:ln>
              <a:noFill/>
            </a:ln>
            <a:effectLst/>
          </c:spPr>
          <c:invertIfNegative val="0"/>
          <c:cat>
            <c:strRef>
              <c:f>Feuil1!$A$2:$A$10</c:f>
              <c:strCache>
                <c:ptCount val="9"/>
                <c:pt idx="0">
                  <c:v>LOUKKOS</c:v>
                </c:pt>
                <c:pt idx="1">
                  <c:v>MOULOUYA</c:v>
                </c:pt>
                <c:pt idx="2">
                  <c:v>SEBOU</c:v>
                </c:pt>
                <c:pt idx="3">
                  <c:v>BOUREGREG</c:v>
                </c:pt>
                <c:pt idx="4">
                  <c:v>OUM ER-RBIA</c:v>
                </c:pt>
                <c:pt idx="5">
                  <c:v>TENSIFT</c:v>
                </c:pt>
                <c:pt idx="6">
                  <c:v>SOUSS-MASSA</c:v>
                </c:pt>
                <c:pt idx="7">
                  <c:v>ZIZ-GUIR-RHERISS</c:v>
                </c:pt>
                <c:pt idx="8">
                  <c:v>DRAA-O-NOUNE</c:v>
                </c:pt>
              </c:strCache>
            </c:strRef>
          </c:cat>
          <c:val>
            <c:numRef>
              <c:f>Feuil1!$C$2:$C$10</c:f>
              <c:numCache>
                <c:formatCode>General</c:formatCode>
                <c:ptCount val="9"/>
                <c:pt idx="0">
                  <c:v>31</c:v>
                </c:pt>
                <c:pt idx="1">
                  <c:v>41</c:v>
                </c:pt>
                <c:pt idx="2">
                  <c:v>55</c:v>
                </c:pt>
                <c:pt idx="3">
                  <c:v>50</c:v>
                </c:pt>
                <c:pt idx="4">
                  <c:v>23</c:v>
                </c:pt>
                <c:pt idx="5">
                  <c:v>30</c:v>
                </c:pt>
                <c:pt idx="6">
                  <c:v>37</c:v>
                </c:pt>
                <c:pt idx="7">
                  <c:v>12</c:v>
                </c:pt>
                <c:pt idx="8">
                  <c:v>32</c:v>
                </c:pt>
              </c:numCache>
            </c:numRef>
          </c:val>
          <c:extLst>
            <c:ext xmlns:c16="http://schemas.microsoft.com/office/drawing/2014/chart" uri="{C3380CC4-5D6E-409C-BE32-E72D297353CC}">
              <c16:uniqueId val="{00000001-C043-4376-BA7A-1D368591C687}"/>
            </c:ext>
          </c:extLst>
        </c:ser>
        <c:dLbls>
          <c:showLegendKey val="0"/>
          <c:showVal val="0"/>
          <c:showCatName val="0"/>
          <c:showSerName val="0"/>
          <c:showPercent val="0"/>
          <c:showBubbleSize val="0"/>
        </c:dLbls>
        <c:gapWidth val="219"/>
        <c:overlap val="100"/>
        <c:axId val="755893616"/>
        <c:axId val="755895696"/>
        <c:extLst>
          <c:ext xmlns:c15="http://schemas.microsoft.com/office/drawing/2012/chart" uri="{02D57815-91ED-43cb-92C2-25804820EDAC}">
            <c15:filteredBarSeries>
              <c15:ser>
                <c:idx val="2"/>
                <c:order val="2"/>
                <c:tx>
                  <c:strRef>
                    <c:extLst>
                      <c:ext uri="{02D57815-91ED-43cb-92C2-25804820EDAC}">
                        <c15:formulaRef>
                          <c15:sqref>Feuil1!$D$1</c15:sqref>
                        </c15:formulaRef>
                      </c:ext>
                    </c:extLst>
                    <c:strCache>
                      <c:ptCount val="1"/>
                      <c:pt idx="0">
                        <c:v>Colonne1</c:v>
                      </c:pt>
                    </c:strCache>
                  </c:strRef>
                </c:tx>
                <c:spPr>
                  <a:solidFill>
                    <a:schemeClr val="accent5"/>
                  </a:solidFill>
                  <a:ln>
                    <a:noFill/>
                  </a:ln>
                  <a:effectLst/>
                </c:spPr>
                <c:invertIfNegative val="0"/>
                <c:cat>
                  <c:strRef>
                    <c:extLst>
                      <c:ext uri="{02D57815-91ED-43cb-92C2-25804820EDAC}">
                        <c15:formulaRef>
                          <c15:sqref>Feuil1!$A$2:$A$10</c15:sqref>
                        </c15:formulaRef>
                      </c:ext>
                    </c:extLst>
                    <c:strCache>
                      <c:ptCount val="9"/>
                      <c:pt idx="0">
                        <c:v>LOUKKOS</c:v>
                      </c:pt>
                      <c:pt idx="1">
                        <c:v>MOULOUYA</c:v>
                      </c:pt>
                      <c:pt idx="2">
                        <c:v>SEBOU</c:v>
                      </c:pt>
                      <c:pt idx="3">
                        <c:v>BOUREGREG</c:v>
                      </c:pt>
                      <c:pt idx="4">
                        <c:v>OUM ER-RBIA</c:v>
                      </c:pt>
                      <c:pt idx="5">
                        <c:v>TENSIFT</c:v>
                      </c:pt>
                      <c:pt idx="6">
                        <c:v>SOUSS-MASSA</c:v>
                      </c:pt>
                      <c:pt idx="7">
                        <c:v>ZIZ-GUIR-RHERISS</c:v>
                      </c:pt>
                      <c:pt idx="8">
                        <c:v>DRAA-O-NOUNE</c:v>
                      </c:pt>
                    </c:strCache>
                  </c:strRef>
                </c:cat>
                <c:val>
                  <c:numRef>
                    <c:extLst>
                      <c:ext uri="{02D57815-91ED-43cb-92C2-25804820EDAC}">
                        <c15:formulaRef>
                          <c15:sqref>Feuil1!$D$2:$D$10</c15:sqref>
                        </c15:formulaRef>
                      </c:ext>
                    </c:extLst>
                    <c:numCache>
                      <c:formatCode>General</c:formatCode>
                      <c:ptCount val="9"/>
                    </c:numCache>
                  </c:numRef>
                </c:val>
                <c:extLst>
                  <c:ext xmlns:c16="http://schemas.microsoft.com/office/drawing/2014/chart" uri="{C3380CC4-5D6E-409C-BE32-E72D297353CC}">
                    <c16:uniqueId val="{00000002-C043-4376-BA7A-1D368591C687}"/>
                  </c:ext>
                </c:extLst>
              </c15:ser>
            </c15:filteredBarSeries>
          </c:ext>
        </c:extLst>
      </c:barChart>
      <c:catAx>
        <c:axId val="755893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crossAx val="755895696"/>
        <c:crosses val="autoZero"/>
        <c:auto val="1"/>
        <c:lblAlgn val="ctr"/>
        <c:lblOffset val="100"/>
        <c:noMultiLvlLbl val="0"/>
      </c:catAx>
      <c:valAx>
        <c:axId val="7558956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crossAx val="755893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SA"/>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fr-MA" sz="1200" b="1" i="0" u="none" strike="noStrike" kern="1200" cap="none" spc="0" baseline="0">
                <a:solidFill>
                  <a:srgbClr val="073763"/>
                </a:solidFill>
                <a:effectLst/>
                <a:latin typeface="Open Sans"/>
                <a:ea typeface="Open Sans"/>
                <a:cs typeface="Open Sans"/>
              </a:defRPr>
            </a:pPr>
            <a:r>
              <a:rPr lang="fr-MA" sz="1200" b="1" i="0" u="none" strike="noStrike" kern="1200" cap="none" spc="0" baseline="0" dirty="0">
                <a:solidFill>
                  <a:srgbClr val="073763"/>
                </a:solidFill>
                <a:effectLst/>
                <a:latin typeface="Open Sans"/>
                <a:ea typeface="Open Sans"/>
                <a:cs typeface="Open Sans"/>
              </a:rPr>
              <a:t>Pourcentage d’eau souterraine par qualité </a:t>
            </a:r>
          </a:p>
        </c:rich>
      </c:tx>
      <c:layout>
        <c:manualLayout>
          <c:xMode val="edge"/>
          <c:yMode val="edge"/>
          <c:x val="0.24810670926365747"/>
          <c:y val="3.4261144921135973E-2"/>
        </c:manualLayout>
      </c:layout>
      <c:overlay val="0"/>
      <c:spPr>
        <a:noFill/>
        <a:ln>
          <a:noFill/>
        </a:ln>
        <a:effectLst/>
      </c:spPr>
      <c:txPr>
        <a:bodyPr rot="0" spcFirstLastPara="1" vertOverflow="ellipsis" vert="horz" wrap="square" anchor="ctr" anchorCtr="1"/>
        <a:lstStyle/>
        <a:p>
          <a:pPr>
            <a:defRPr lang="fr-MA" sz="1200" b="1" i="0" u="none" strike="noStrike" kern="1200" cap="none" spc="0" baseline="0">
              <a:solidFill>
                <a:srgbClr val="073763"/>
              </a:solidFill>
              <a:effectLst/>
              <a:latin typeface="Open Sans"/>
              <a:ea typeface="Open Sans"/>
              <a:cs typeface="Open Sans"/>
            </a:defRPr>
          </a:pPr>
          <a:endParaRPr lang="ar-SA"/>
        </a:p>
      </c:txPr>
    </c:title>
    <c:autoTitleDeleted val="0"/>
    <c:plotArea>
      <c:layout/>
      <c:barChart>
        <c:barDir val="col"/>
        <c:grouping val="percentStacked"/>
        <c:varyColors val="0"/>
        <c:ser>
          <c:idx val="0"/>
          <c:order val="0"/>
          <c:tx>
            <c:strRef>
              <c:f>Feuil1!$B$1</c:f>
              <c:strCache>
                <c:ptCount val="1"/>
                <c:pt idx="0">
                  <c:v>Excellente</c:v>
                </c:pt>
              </c:strCache>
            </c:strRef>
          </c:tx>
          <c:spPr>
            <a:solidFill>
              <a:schemeClr val="accent1"/>
            </a:solidFill>
            <a:ln>
              <a:noFill/>
            </a:ln>
            <a:effectLst/>
          </c:spPr>
          <c:invertIfNegative val="0"/>
          <c:cat>
            <c:strRef>
              <c:f>Feuil1!$A$2:$A$31</c:f>
              <c:strCache>
                <c:ptCount val="30"/>
                <c:pt idx="0">
                  <c:v>MARTIL</c:v>
                </c:pt>
                <c:pt idx="1">
                  <c:v>NEDOR</c:v>
                </c:pt>
                <c:pt idx="2">
                  <c:v>RMEL DE LARACHE</c:v>
                </c:pt>
                <c:pt idx="3">
                  <c:v>CHARF LAAKAB</c:v>
                </c:pt>
                <c:pt idx="4">
                  <c:v>TRIFIA</c:v>
                </c:pt>
                <c:pt idx="5">
                  <c:v>ANGADIS</c:v>
                </c:pt>
                <c:pt idx="6">
                  <c:v>KERTE GAREB BOUAREG</c:v>
                </c:pt>
                <c:pt idx="7">
                  <c:v>BERRECHID</c:v>
                </c:pt>
                <c:pt idx="8">
                  <c:v>CHAOUIA</c:v>
                </c:pt>
                <c:pt idx="9">
                  <c:v>TEMARA</c:v>
                </c:pt>
                <c:pt idx="10">
                  <c:v>EL MAAMORA</c:v>
                </c:pt>
                <c:pt idx="11">
                  <c:v>EL GHARB</c:v>
                </c:pt>
                <c:pt idx="12">
                  <c:v>DES MEKNES</c:v>
                </c:pt>
                <c:pt idx="13">
                  <c:v>BENI AMIR</c:v>
                </c:pt>
                <c:pt idx="14">
                  <c:v>BENI MOUSSA</c:v>
                </c:pt>
                <c:pt idx="15">
                  <c:v>DOUKALA</c:v>
                </c:pt>
                <c:pt idx="16">
                  <c:v>EL HAOUZ</c:v>
                </c:pt>
                <c:pt idx="17">
                  <c:v>MESKALA</c:v>
                </c:pt>
                <c:pt idx="18">
                  <c:v>SOUSS</c:v>
                </c:pt>
                <c:pt idx="19">
                  <c:v>CHTOUKA</c:v>
                </c:pt>
                <c:pt idx="20">
                  <c:v>TAFILALET</c:v>
                </c:pt>
                <c:pt idx="21">
                  <c:v>ERRACHIDIA</c:v>
                </c:pt>
                <c:pt idx="22">
                  <c:v>TADIROUST GHOULMIMA</c:v>
                </c:pt>
                <c:pt idx="23">
                  <c:v>TOUDGHA FERKLA</c:v>
                </c:pt>
                <c:pt idx="24">
                  <c:v>Nappe du RICH</c:v>
                </c:pt>
                <c:pt idx="25">
                  <c:v>Nappe d'Imichil</c:v>
                </c:pt>
                <c:pt idx="26">
                  <c:v>CRETACE DU SARAHA</c:v>
                </c:pt>
                <c:pt idx="27">
                  <c:v>GUELMIM</c:v>
                </c:pt>
                <c:pt idx="28">
                  <c:v>ZAGORA</c:v>
                </c:pt>
                <c:pt idx="29">
                  <c:v>OURZAZATE</c:v>
                </c:pt>
              </c:strCache>
            </c:strRef>
          </c:cat>
          <c:val>
            <c:numRef>
              <c:f>Feuil1!$B$2:$B$31</c:f>
              <c:numCache>
                <c:formatCode>General</c:formatCode>
                <c:ptCount val="3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2</c:v>
                </c:pt>
              </c:numCache>
            </c:numRef>
          </c:val>
          <c:extLst>
            <c:ext xmlns:c16="http://schemas.microsoft.com/office/drawing/2014/chart" uri="{C3380CC4-5D6E-409C-BE32-E72D297353CC}">
              <c16:uniqueId val="{00000000-2690-442C-9DEC-2444F0FB28CC}"/>
            </c:ext>
          </c:extLst>
        </c:ser>
        <c:ser>
          <c:idx val="1"/>
          <c:order val="1"/>
          <c:tx>
            <c:strRef>
              <c:f>Feuil1!$C$1</c:f>
              <c:strCache>
                <c:ptCount val="1"/>
                <c:pt idx="0">
                  <c:v>Bonne</c:v>
                </c:pt>
              </c:strCache>
            </c:strRef>
          </c:tx>
          <c:spPr>
            <a:solidFill>
              <a:srgbClr val="00B050"/>
            </a:solidFill>
            <a:ln>
              <a:noFill/>
            </a:ln>
            <a:effectLst/>
          </c:spPr>
          <c:invertIfNegative val="0"/>
          <c:cat>
            <c:strRef>
              <c:f>Feuil1!$A$2:$A$31</c:f>
              <c:strCache>
                <c:ptCount val="30"/>
                <c:pt idx="0">
                  <c:v>MARTIL</c:v>
                </c:pt>
                <c:pt idx="1">
                  <c:v>NEDOR</c:v>
                </c:pt>
                <c:pt idx="2">
                  <c:v>RMEL DE LARACHE</c:v>
                </c:pt>
                <c:pt idx="3">
                  <c:v>CHARF LAAKAB</c:v>
                </c:pt>
                <c:pt idx="4">
                  <c:v>TRIFIA</c:v>
                </c:pt>
                <c:pt idx="5">
                  <c:v>ANGADIS</c:v>
                </c:pt>
                <c:pt idx="6">
                  <c:v>KERTE GAREB BOUAREG</c:v>
                </c:pt>
                <c:pt idx="7">
                  <c:v>BERRECHID</c:v>
                </c:pt>
                <c:pt idx="8">
                  <c:v>CHAOUIA</c:v>
                </c:pt>
                <c:pt idx="9">
                  <c:v>TEMARA</c:v>
                </c:pt>
                <c:pt idx="10">
                  <c:v>EL MAAMORA</c:v>
                </c:pt>
                <c:pt idx="11">
                  <c:v>EL GHARB</c:v>
                </c:pt>
                <c:pt idx="12">
                  <c:v>DES MEKNES</c:v>
                </c:pt>
                <c:pt idx="13">
                  <c:v>BENI AMIR</c:v>
                </c:pt>
                <c:pt idx="14">
                  <c:v>BENI MOUSSA</c:v>
                </c:pt>
                <c:pt idx="15">
                  <c:v>DOUKALA</c:v>
                </c:pt>
                <c:pt idx="16">
                  <c:v>EL HAOUZ</c:v>
                </c:pt>
                <c:pt idx="17">
                  <c:v>MESKALA</c:v>
                </c:pt>
                <c:pt idx="18">
                  <c:v>SOUSS</c:v>
                </c:pt>
                <c:pt idx="19">
                  <c:v>CHTOUKA</c:v>
                </c:pt>
                <c:pt idx="20">
                  <c:v>TAFILALET</c:v>
                </c:pt>
                <c:pt idx="21">
                  <c:v>ERRACHIDIA</c:v>
                </c:pt>
                <c:pt idx="22">
                  <c:v>TADIROUST GHOULMIMA</c:v>
                </c:pt>
                <c:pt idx="23">
                  <c:v>TOUDGHA FERKLA</c:v>
                </c:pt>
                <c:pt idx="24">
                  <c:v>Nappe du RICH</c:v>
                </c:pt>
                <c:pt idx="25">
                  <c:v>Nappe d'Imichil</c:v>
                </c:pt>
                <c:pt idx="26">
                  <c:v>CRETACE DU SARAHA</c:v>
                </c:pt>
                <c:pt idx="27">
                  <c:v>GUELMIM</c:v>
                </c:pt>
                <c:pt idx="28">
                  <c:v>ZAGORA</c:v>
                </c:pt>
                <c:pt idx="29">
                  <c:v>OURZAZATE</c:v>
                </c:pt>
              </c:strCache>
            </c:strRef>
          </c:cat>
          <c:val>
            <c:numRef>
              <c:f>Feuil1!$C$2:$C$31</c:f>
              <c:numCache>
                <c:formatCode>General</c:formatCode>
                <c:ptCount val="30"/>
                <c:pt idx="0">
                  <c:v>12</c:v>
                </c:pt>
                <c:pt idx="1">
                  <c:v>0</c:v>
                </c:pt>
                <c:pt idx="2">
                  <c:v>19</c:v>
                </c:pt>
                <c:pt idx="3">
                  <c:v>57</c:v>
                </c:pt>
                <c:pt idx="4">
                  <c:v>4</c:v>
                </c:pt>
                <c:pt idx="5">
                  <c:v>13</c:v>
                </c:pt>
                <c:pt idx="6">
                  <c:v>0</c:v>
                </c:pt>
                <c:pt idx="7">
                  <c:v>0</c:v>
                </c:pt>
                <c:pt idx="8">
                  <c:v>3</c:v>
                </c:pt>
                <c:pt idx="9">
                  <c:v>0</c:v>
                </c:pt>
                <c:pt idx="10">
                  <c:v>9</c:v>
                </c:pt>
                <c:pt idx="11">
                  <c:v>28</c:v>
                </c:pt>
                <c:pt idx="12">
                  <c:v>0</c:v>
                </c:pt>
                <c:pt idx="13">
                  <c:v>0</c:v>
                </c:pt>
                <c:pt idx="14">
                  <c:v>0</c:v>
                </c:pt>
                <c:pt idx="15">
                  <c:v>0</c:v>
                </c:pt>
                <c:pt idx="16">
                  <c:v>53</c:v>
                </c:pt>
                <c:pt idx="17">
                  <c:v>0</c:v>
                </c:pt>
                <c:pt idx="18">
                  <c:v>52</c:v>
                </c:pt>
                <c:pt idx="19">
                  <c:v>40</c:v>
                </c:pt>
                <c:pt idx="20">
                  <c:v>0</c:v>
                </c:pt>
                <c:pt idx="21">
                  <c:v>8</c:v>
                </c:pt>
                <c:pt idx="22">
                  <c:v>4</c:v>
                </c:pt>
                <c:pt idx="23">
                  <c:v>28</c:v>
                </c:pt>
                <c:pt idx="24">
                  <c:v>10</c:v>
                </c:pt>
                <c:pt idx="25">
                  <c:v>99</c:v>
                </c:pt>
                <c:pt idx="26">
                  <c:v>0</c:v>
                </c:pt>
                <c:pt idx="27">
                  <c:v>8</c:v>
                </c:pt>
                <c:pt idx="28">
                  <c:v>11</c:v>
                </c:pt>
                <c:pt idx="29">
                  <c:v>46</c:v>
                </c:pt>
              </c:numCache>
            </c:numRef>
          </c:val>
          <c:extLst>
            <c:ext xmlns:c16="http://schemas.microsoft.com/office/drawing/2014/chart" uri="{C3380CC4-5D6E-409C-BE32-E72D297353CC}">
              <c16:uniqueId val="{00000001-2690-442C-9DEC-2444F0FB28CC}"/>
            </c:ext>
          </c:extLst>
        </c:ser>
        <c:ser>
          <c:idx val="2"/>
          <c:order val="2"/>
          <c:tx>
            <c:strRef>
              <c:f>Feuil1!$D$1</c:f>
              <c:strCache>
                <c:ptCount val="1"/>
                <c:pt idx="0">
                  <c:v>Moyenne</c:v>
                </c:pt>
              </c:strCache>
            </c:strRef>
          </c:tx>
          <c:spPr>
            <a:solidFill>
              <a:srgbClr val="FFC000"/>
            </a:solidFill>
            <a:ln>
              <a:noFill/>
            </a:ln>
            <a:effectLst/>
          </c:spPr>
          <c:invertIfNegative val="0"/>
          <c:cat>
            <c:strRef>
              <c:f>Feuil1!$A$2:$A$31</c:f>
              <c:strCache>
                <c:ptCount val="30"/>
                <c:pt idx="0">
                  <c:v>MARTIL</c:v>
                </c:pt>
                <c:pt idx="1">
                  <c:v>NEDOR</c:v>
                </c:pt>
                <c:pt idx="2">
                  <c:v>RMEL DE LARACHE</c:v>
                </c:pt>
                <c:pt idx="3">
                  <c:v>CHARF LAAKAB</c:v>
                </c:pt>
                <c:pt idx="4">
                  <c:v>TRIFIA</c:v>
                </c:pt>
                <c:pt idx="5">
                  <c:v>ANGADIS</c:v>
                </c:pt>
                <c:pt idx="6">
                  <c:v>KERTE GAREB BOUAREG</c:v>
                </c:pt>
                <c:pt idx="7">
                  <c:v>BERRECHID</c:v>
                </c:pt>
                <c:pt idx="8">
                  <c:v>CHAOUIA</c:v>
                </c:pt>
                <c:pt idx="9">
                  <c:v>TEMARA</c:v>
                </c:pt>
                <c:pt idx="10">
                  <c:v>EL MAAMORA</c:v>
                </c:pt>
                <c:pt idx="11">
                  <c:v>EL GHARB</c:v>
                </c:pt>
                <c:pt idx="12">
                  <c:v>DES MEKNES</c:v>
                </c:pt>
                <c:pt idx="13">
                  <c:v>BENI AMIR</c:v>
                </c:pt>
                <c:pt idx="14">
                  <c:v>BENI MOUSSA</c:v>
                </c:pt>
                <c:pt idx="15">
                  <c:v>DOUKALA</c:v>
                </c:pt>
                <c:pt idx="16">
                  <c:v>EL HAOUZ</c:v>
                </c:pt>
                <c:pt idx="17">
                  <c:v>MESKALA</c:v>
                </c:pt>
                <c:pt idx="18">
                  <c:v>SOUSS</c:v>
                </c:pt>
                <c:pt idx="19">
                  <c:v>CHTOUKA</c:v>
                </c:pt>
                <c:pt idx="20">
                  <c:v>TAFILALET</c:v>
                </c:pt>
                <c:pt idx="21">
                  <c:v>ERRACHIDIA</c:v>
                </c:pt>
                <c:pt idx="22">
                  <c:v>TADIROUST GHOULMIMA</c:v>
                </c:pt>
                <c:pt idx="23">
                  <c:v>TOUDGHA FERKLA</c:v>
                </c:pt>
                <c:pt idx="24">
                  <c:v>Nappe du RICH</c:v>
                </c:pt>
                <c:pt idx="25">
                  <c:v>Nappe d'Imichil</c:v>
                </c:pt>
                <c:pt idx="26">
                  <c:v>CRETACE DU SARAHA</c:v>
                </c:pt>
                <c:pt idx="27">
                  <c:v>GUELMIM</c:v>
                </c:pt>
                <c:pt idx="28">
                  <c:v>ZAGORA</c:v>
                </c:pt>
                <c:pt idx="29">
                  <c:v>OURZAZATE</c:v>
                </c:pt>
              </c:strCache>
            </c:strRef>
          </c:cat>
          <c:val>
            <c:numRef>
              <c:f>Feuil1!$D$2:$D$31</c:f>
              <c:numCache>
                <c:formatCode>General</c:formatCode>
                <c:ptCount val="30"/>
                <c:pt idx="0">
                  <c:v>65</c:v>
                </c:pt>
                <c:pt idx="1">
                  <c:v>0</c:v>
                </c:pt>
                <c:pt idx="2">
                  <c:v>80</c:v>
                </c:pt>
                <c:pt idx="3">
                  <c:v>42</c:v>
                </c:pt>
                <c:pt idx="4">
                  <c:v>18</c:v>
                </c:pt>
                <c:pt idx="5">
                  <c:v>46</c:v>
                </c:pt>
                <c:pt idx="6">
                  <c:v>0</c:v>
                </c:pt>
                <c:pt idx="7">
                  <c:v>10</c:v>
                </c:pt>
                <c:pt idx="8">
                  <c:v>12</c:v>
                </c:pt>
                <c:pt idx="9">
                  <c:v>15</c:v>
                </c:pt>
                <c:pt idx="10">
                  <c:v>22</c:v>
                </c:pt>
                <c:pt idx="11">
                  <c:v>32</c:v>
                </c:pt>
                <c:pt idx="12">
                  <c:v>11</c:v>
                </c:pt>
                <c:pt idx="13">
                  <c:v>22</c:v>
                </c:pt>
                <c:pt idx="14">
                  <c:v>60</c:v>
                </c:pt>
                <c:pt idx="15">
                  <c:v>60</c:v>
                </c:pt>
                <c:pt idx="16">
                  <c:v>24</c:v>
                </c:pt>
                <c:pt idx="17">
                  <c:v>72</c:v>
                </c:pt>
                <c:pt idx="18">
                  <c:v>20</c:v>
                </c:pt>
                <c:pt idx="19">
                  <c:v>22</c:v>
                </c:pt>
                <c:pt idx="20">
                  <c:v>0</c:v>
                </c:pt>
                <c:pt idx="21">
                  <c:v>42</c:v>
                </c:pt>
                <c:pt idx="22">
                  <c:v>37</c:v>
                </c:pt>
                <c:pt idx="23">
                  <c:v>52</c:v>
                </c:pt>
                <c:pt idx="24">
                  <c:v>89</c:v>
                </c:pt>
                <c:pt idx="25">
                  <c:v>0</c:v>
                </c:pt>
                <c:pt idx="26">
                  <c:v>18</c:v>
                </c:pt>
                <c:pt idx="27">
                  <c:v>51</c:v>
                </c:pt>
                <c:pt idx="28">
                  <c:v>37</c:v>
                </c:pt>
                <c:pt idx="29">
                  <c:v>28</c:v>
                </c:pt>
              </c:numCache>
            </c:numRef>
          </c:val>
          <c:extLst>
            <c:ext xmlns:c16="http://schemas.microsoft.com/office/drawing/2014/chart" uri="{C3380CC4-5D6E-409C-BE32-E72D297353CC}">
              <c16:uniqueId val="{00000002-2690-442C-9DEC-2444F0FB28CC}"/>
            </c:ext>
          </c:extLst>
        </c:ser>
        <c:ser>
          <c:idx val="3"/>
          <c:order val="3"/>
          <c:tx>
            <c:strRef>
              <c:f>Feuil1!$E$1</c:f>
              <c:strCache>
                <c:ptCount val="1"/>
                <c:pt idx="0">
                  <c:v>Mauvaise</c:v>
                </c:pt>
              </c:strCache>
            </c:strRef>
          </c:tx>
          <c:spPr>
            <a:solidFill>
              <a:srgbClr val="FF0000"/>
            </a:solidFill>
            <a:ln>
              <a:noFill/>
            </a:ln>
            <a:effectLst/>
          </c:spPr>
          <c:invertIfNegative val="0"/>
          <c:cat>
            <c:strRef>
              <c:f>Feuil1!$A$2:$A$31</c:f>
              <c:strCache>
                <c:ptCount val="30"/>
                <c:pt idx="0">
                  <c:v>MARTIL</c:v>
                </c:pt>
                <c:pt idx="1">
                  <c:v>NEDOR</c:v>
                </c:pt>
                <c:pt idx="2">
                  <c:v>RMEL DE LARACHE</c:v>
                </c:pt>
                <c:pt idx="3">
                  <c:v>CHARF LAAKAB</c:v>
                </c:pt>
                <c:pt idx="4">
                  <c:v>TRIFIA</c:v>
                </c:pt>
                <c:pt idx="5">
                  <c:v>ANGADIS</c:v>
                </c:pt>
                <c:pt idx="6">
                  <c:v>KERTE GAREB BOUAREG</c:v>
                </c:pt>
                <c:pt idx="7">
                  <c:v>BERRECHID</c:v>
                </c:pt>
                <c:pt idx="8">
                  <c:v>CHAOUIA</c:v>
                </c:pt>
                <c:pt idx="9">
                  <c:v>TEMARA</c:v>
                </c:pt>
                <c:pt idx="10">
                  <c:v>EL MAAMORA</c:v>
                </c:pt>
                <c:pt idx="11">
                  <c:v>EL GHARB</c:v>
                </c:pt>
                <c:pt idx="12">
                  <c:v>DES MEKNES</c:v>
                </c:pt>
                <c:pt idx="13">
                  <c:v>BENI AMIR</c:v>
                </c:pt>
                <c:pt idx="14">
                  <c:v>BENI MOUSSA</c:v>
                </c:pt>
                <c:pt idx="15">
                  <c:v>DOUKALA</c:v>
                </c:pt>
                <c:pt idx="16">
                  <c:v>EL HAOUZ</c:v>
                </c:pt>
                <c:pt idx="17">
                  <c:v>MESKALA</c:v>
                </c:pt>
                <c:pt idx="18">
                  <c:v>SOUSS</c:v>
                </c:pt>
                <c:pt idx="19">
                  <c:v>CHTOUKA</c:v>
                </c:pt>
                <c:pt idx="20">
                  <c:v>TAFILALET</c:v>
                </c:pt>
                <c:pt idx="21">
                  <c:v>ERRACHIDIA</c:v>
                </c:pt>
                <c:pt idx="22">
                  <c:v>TADIROUST GHOULMIMA</c:v>
                </c:pt>
                <c:pt idx="23">
                  <c:v>TOUDGHA FERKLA</c:v>
                </c:pt>
                <c:pt idx="24">
                  <c:v>Nappe du RICH</c:v>
                </c:pt>
                <c:pt idx="25">
                  <c:v>Nappe d'Imichil</c:v>
                </c:pt>
                <c:pt idx="26">
                  <c:v>CRETACE DU SARAHA</c:v>
                </c:pt>
                <c:pt idx="27">
                  <c:v>GUELMIM</c:v>
                </c:pt>
                <c:pt idx="28">
                  <c:v>ZAGORA</c:v>
                </c:pt>
                <c:pt idx="29">
                  <c:v>OURZAZATE</c:v>
                </c:pt>
              </c:strCache>
            </c:strRef>
          </c:cat>
          <c:val>
            <c:numRef>
              <c:f>Feuil1!$E$2:$E$31</c:f>
              <c:numCache>
                <c:formatCode>General</c:formatCode>
                <c:ptCount val="30"/>
                <c:pt idx="0">
                  <c:v>8</c:v>
                </c:pt>
                <c:pt idx="1">
                  <c:v>41</c:v>
                </c:pt>
                <c:pt idx="2">
                  <c:v>0</c:v>
                </c:pt>
                <c:pt idx="3">
                  <c:v>0</c:v>
                </c:pt>
                <c:pt idx="4">
                  <c:v>38</c:v>
                </c:pt>
                <c:pt idx="5">
                  <c:v>20</c:v>
                </c:pt>
                <c:pt idx="6">
                  <c:v>0</c:v>
                </c:pt>
                <c:pt idx="7">
                  <c:v>5</c:v>
                </c:pt>
                <c:pt idx="8">
                  <c:v>36</c:v>
                </c:pt>
                <c:pt idx="9">
                  <c:v>33</c:v>
                </c:pt>
                <c:pt idx="10">
                  <c:v>21</c:v>
                </c:pt>
                <c:pt idx="11">
                  <c:v>15</c:v>
                </c:pt>
                <c:pt idx="12">
                  <c:v>61</c:v>
                </c:pt>
                <c:pt idx="13">
                  <c:v>0</c:v>
                </c:pt>
                <c:pt idx="14">
                  <c:v>12</c:v>
                </c:pt>
                <c:pt idx="15">
                  <c:v>12</c:v>
                </c:pt>
                <c:pt idx="16">
                  <c:v>13</c:v>
                </c:pt>
                <c:pt idx="17">
                  <c:v>27</c:v>
                </c:pt>
                <c:pt idx="18">
                  <c:v>18</c:v>
                </c:pt>
                <c:pt idx="19">
                  <c:v>28</c:v>
                </c:pt>
                <c:pt idx="20">
                  <c:v>0</c:v>
                </c:pt>
                <c:pt idx="21">
                  <c:v>5</c:v>
                </c:pt>
                <c:pt idx="22">
                  <c:v>7</c:v>
                </c:pt>
                <c:pt idx="23">
                  <c:v>0</c:v>
                </c:pt>
                <c:pt idx="24">
                  <c:v>0</c:v>
                </c:pt>
                <c:pt idx="25">
                  <c:v>0</c:v>
                </c:pt>
                <c:pt idx="26">
                  <c:v>7</c:v>
                </c:pt>
                <c:pt idx="27">
                  <c:v>12</c:v>
                </c:pt>
                <c:pt idx="28">
                  <c:v>10</c:v>
                </c:pt>
                <c:pt idx="29">
                  <c:v>0</c:v>
                </c:pt>
              </c:numCache>
            </c:numRef>
          </c:val>
          <c:extLst>
            <c:ext xmlns:c16="http://schemas.microsoft.com/office/drawing/2014/chart" uri="{C3380CC4-5D6E-409C-BE32-E72D297353CC}">
              <c16:uniqueId val="{00000003-2690-442C-9DEC-2444F0FB28CC}"/>
            </c:ext>
          </c:extLst>
        </c:ser>
        <c:ser>
          <c:idx val="4"/>
          <c:order val="4"/>
          <c:tx>
            <c:strRef>
              <c:f>Feuil1!$F$1</c:f>
              <c:strCache>
                <c:ptCount val="1"/>
                <c:pt idx="0">
                  <c:v>Très mauvaise</c:v>
                </c:pt>
              </c:strCache>
            </c:strRef>
          </c:tx>
          <c:spPr>
            <a:solidFill>
              <a:srgbClr val="7030A0"/>
            </a:solidFill>
            <a:ln>
              <a:noFill/>
            </a:ln>
            <a:effectLst/>
          </c:spPr>
          <c:invertIfNegative val="0"/>
          <c:cat>
            <c:strRef>
              <c:f>Feuil1!$A$2:$A$31</c:f>
              <c:strCache>
                <c:ptCount val="30"/>
                <c:pt idx="0">
                  <c:v>MARTIL</c:v>
                </c:pt>
                <c:pt idx="1">
                  <c:v>NEDOR</c:v>
                </c:pt>
                <c:pt idx="2">
                  <c:v>RMEL DE LARACHE</c:v>
                </c:pt>
                <c:pt idx="3">
                  <c:v>CHARF LAAKAB</c:v>
                </c:pt>
                <c:pt idx="4">
                  <c:v>TRIFIA</c:v>
                </c:pt>
                <c:pt idx="5">
                  <c:v>ANGADIS</c:v>
                </c:pt>
                <c:pt idx="6">
                  <c:v>KERTE GAREB BOUAREG</c:v>
                </c:pt>
                <c:pt idx="7">
                  <c:v>BERRECHID</c:v>
                </c:pt>
                <c:pt idx="8">
                  <c:v>CHAOUIA</c:v>
                </c:pt>
                <c:pt idx="9">
                  <c:v>TEMARA</c:v>
                </c:pt>
                <c:pt idx="10">
                  <c:v>EL MAAMORA</c:v>
                </c:pt>
                <c:pt idx="11">
                  <c:v>EL GHARB</c:v>
                </c:pt>
                <c:pt idx="12">
                  <c:v>DES MEKNES</c:v>
                </c:pt>
                <c:pt idx="13">
                  <c:v>BENI AMIR</c:v>
                </c:pt>
                <c:pt idx="14">
                  <c:v>BENI MOUSSA</c:v>
                </c:pt>
                <c:pt idx="15">
                  <c:v>DOUKALA</c:v>
                </c:pt>
                <c:pt idx="16">
                  <c:v>EL HAOUZ</c:v>
                </c:pt>
                <c:pt idx="17">
                  <c:v>MESKALA</c:v>
                </c:pt>
                <c:pt idx="18">
                  <c:v>SOUSS</c:v>
                </c:pt>
                <c:pt idx="19">
                  <c:v>CHTOUKA</c:v>
                </c:pt>
                <c:pt idx="20">
                  <c:v>TAFILALET</c:v>
                </c:pt>
                <c:pt idx="21">
                  <c:v>ERRACHIDIA</c:v>
                </c:pt>
                <c:pt idx="22">
                  <c:v>TADIROUST GHOULMIMA</c:v>
                </c:pt>
                <c:pt idx="23">
                  <c:v>TOUDGHA FERKLA</c:v>
                </c:pt>
                <c:pt idx="24">
                  <c:v>Nappe du RICH</c:v>
                </c:pt>
                <c:pt idx="25">
                  <c:v>Nappe d'Imichil</c:v>
                </c:pt>
                <c:pt idx="26">
                  <c:v>CRETACE DU SARAHA</c:v>
                </c:pt>
                <c:pt idx="27">
                  <c:v>GUELMIM</c:v>
                </c:pt>
                <c:pt idx="28">
                  <c:v>ZAGORA</c:v>
                </c:pt>
                <c:pt idx="29">
                  <c:v>OURZAZATE</c:v>
                </c:pt>
              </c:strCache>
            </c:strRef>
          </c:cat>
          <c:val>
            <c:numRef>
              <c:f>Feuil1!$F$2:$F$31</c:f>
              <c:numCache>
                <c:formatCode>General</c:formatCode>
                <c:ptCount val="30"/>
                <c:pt idx="0">
                  <c:v>15</c:v>
                </c:pt>
                <c:pt idx="1">
                  <c:v>59</c:v>
                </c:pt>
                <c:pt idx="2">
                  <c:v>1</c:v>
                </c:pt>
                <c:pt idx="3">
                  <c:v>1</c:v>
                </c:pt>
                <c:pt idx="4">
                  <c:v>40</c:v>
                </c:pt>
                <c:pt idx="5">
                  <c:v>21</c:v>
                </c:pt>
                <c:pt idx="6">
                  <c:v>100</c:v>
                </c:pt>
                <c:pt idx="7">
                  <c:v>85</c:v>
                </c:pt>
                <c:pt idx="8">
                  <c:v>49</c:v>
                </c:pt>
                <c:pt idx="9">
                  <c:v>52</c:v>
                </c:pt>
                <c:pt idx="10">
                  <c:v>48</c:v>
                </c:pt>
                <c:pt idx="11">
                  <c:v>25</c:v>
                </c:pt>
                <c:pt idx="12">
                  <c:v>28</c:v>
                </c:pt>
                <c:pt idx="13">
                  <c:v>78</c:v>
                </c:pt>
                <c:pt idx="14">
                  <c:v>28</c:v>
                </c:pt>
                <c:pt idx="15">
                  <c:v>28</c:v>
                </c:pt>
                <c:pt idx="16">
                  <c:v>10</c:v>
                </c:pt>
                <c:pt idx="17">
                  <c:v>1</c:v>
                </c:pt>
                <c:pt idx="18">
                  <c:v>10</c:v>
                </c:pt>
                <c:pt idx="19">
                  <c:v>10</c:v>
                </c:pt>
                <c:pt idx="20">
                  <c:v>100</c:v>
                </c:pt>
                <c:pt idx="21">
                  <c:v>45</c:v>
                </c:pt>
                <c:pt idx="22">
                  <c:v>52</c:v>
                </c:pt>
                <c:pt idx="23">
                  <c:v>20</c:v>
                </c:pt>
                <c:pt idx="24">
                  <c:v>1</c:v>
                </c:pt>
                <c:pt idx="25">
                  <c:v>1</c:v>
                </c:pt>
                <c:pt idx="26">
                  <c:v>75</c:v>
                </c:pt>
                <c:pt idx="27">
                  <c:v>29</c:v>
                </c:pt>
                <c:pt idx="28">
                  <c:v>42</c:v>
                </c:pt>
                <c:pt idx="29">
                  <c:v>24</c:v>
                </c:pt>
              </c:numCache>
            </c:numRef>
          </c:val>
          <c:extLst>
            <c:ext xmlns:c16="http://schemas.microsoft.com/office/drawing/2014/chart" uri="{C3380CC4-5D6E-409C-BE32-E72D297353CC}">
              <c16:uniqueId val="{00000004-2690-442C-9DEC-2444F0FB28CC}"/>
            </c:ext>
          </c:extLst>
        </c:ser>
        <c:dLbls>
          <c:showLegendKey val="0"/>
          <c:showVal val="0"/>
          <c:showCatName val="0"/>
          <c:showSerName val="0"/>
          <c:showPercent val="0"/>
          <c:showBubbleSize val="0"/>
        </c:dLbls>
        <c:gapWidth val="150"/>
        <c:overlap val="100"/>
        <c:axId val="110533344"/>
        <c:axId val="110518784"/>
      </c:barChart>
      <c:catAx>
        <c:axId val="11053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crossAx val="110518784"/>
        <c:crosses val="autoZero"/>
        <c:auto val="1"/>
        <c:lblAlgn val="ctr"/>
        <c:lblOffset val="100"/>
        <c:noMultiLvlLbl val="0"/>
      </c:catAx>
      <c:valAx>
        <c:axId val="110518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crossAx val="110533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SA"/>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fr-FR" sz="1200" b="1" i="0" baseline="0" dirty="0">
                <a:solidFill>
                  <a:srgbClr val="002060"/>
                </a:solidFill>
                <a:effectLst/>
              </a:rPr>
              <a:t>Investissement (€/(m³/j)) selon la capacité</a:t>
            </a:r>
            <a:endParaRPr lang="fr-FR" sz="1050" b="1" dirty="0">
              <a:solidFill>
                <a:srgbClr val="002060"/>
              </a:solidFill>
              <a:effectLst/>
            </a:endParaRPr>
          </a:p>
        </c:rich>
      </c:tx>
      <c:layout>
        <c:manualLayout>
          <c:xMode val="edge"/>
          <c:yMode val="edge"/>
          <c:x val="0.17947581015827355"/>
          <c:y val="0"/>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ar-SA"/>
        </a:p>
      </c:txPr>
    </c:title>
    <c:autoTitleDeleted val="0"/>
    <c:plotArea>
      <c:layout>
        <c:manualLayout>
          <c:layoutTarget val="inner"/>
          <c:xMode val="edge"/>
          <c:yMode val="edge"/>
          <c:x val="0.15081716024532968"/>
          <c:y val="0.11833918666850024"/>
          <c:w val="0.81862729658792655"/>
          <c:h val="0.62404839227218711"/>
        </c:manualLayout>
      </c:layout>
      <c:lineChart>
        <c:grouping val="standard"/>
        <c:varyColors val="0"/>
        <c:ser>
          <c:idx val="0"/>
          <c:order val="0"/>
          <c:tx>
            <c:strRef>
              <c:f>Feuil1!$C$2</c:f>
              <c:strCache>
                <c:ptCount val="1"/>
                <c:pt idx="0">
                  <c:v>OI (eau
saumâtre)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Feuil1!$B$3:$B$6</c:f>
              <c:numCache>
                <c:formatCode>General</c:formatCode>
                <c:ptCount val="4"/>
                <c:pt idx="0">
                  <c:v>10000</c:v>
                </c:pt>
                <c:pt idx="1">
                  <c:v>50000</c:v>
                </c:pt>
                <c:pt idx="2">
                  <c:v>275000</c:v>
                </c:pt>
                <c:pt idx="3">
                  <c:v>500000</c:v>
                </c:pt>
              </c:numCache>
            </c:numRef>
          </c:cat>
          <c:val>
            <c:numRef>
              <c:f>Feuil1!$C$3:$C$6</c:f>
              <c:numCache>
                <c:formatCode>General</c:formatCode>
                <c:ptCount val="4"/>
                <c:pt idx="0">
                  <c:v>575</c:v>
                </c:pt>
                <c:pt idx="1">
                  <c:v>376</c:v>
                </c:pt>
                <c:pt idx="2">
                  <c:v>241</c:v>
                </c:pt>
                <c:pt idx="3">
                  <c:v>206</c:v>
                </c:pt>
              </c:numCache>
            </c:numRef>
          </c:val>
          <c:smooth val="0"/>
          <c:extLst>
            <c:ext xmlns:c16="http://schemas.microsoft.com/office/drawing/2014/chart" uri="{C3380CC4-5D6E-409C-BE32-E72D297353CC}">
              <c16:uniqueId val="{00000000-3E9D-4308-8DBF-255715A48ADD}"/>
            </c:ext>
          </c:extLst>
        </c:ser>
        <c:ser>
          <c:idx val="1"/>
          <c:order val="1"/>
          <c:tx>
            <c:strRef>
              <c:f>Feuil1!$D$2</c:f>
              <c:strCache>
                <c:ptCount val="1"/>
                <c:pt idx="0">
                  <c:v>MSF</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Feuil1!$B$3:$B$6</c:f>
              <c:numCache>
                <c:formatCode>General</c:formatCode>
                <c:ptCount val="4"/>
                <c:pt idx="0">
                  <c:v>10000</c:v>
                </c:pt>
                <c:pt idx="1">
                  <c:v>50000</c:v>
                </c:pt>
                <c:pt idx="2">
                  <c:v>275000</c:v>
                </c:pt>
                <c:pt idx="3">
                  <c:v>500000</c:v>
                </c:pt>
              </c:numCache>
            </c:numRef>
          </c:cat>
          <c:val>
            <c:numRef>
              <c:f>Feuil1!$D$3:$D$6</c:f>
              <c:numCache>
                <c:formatCode>General</c:formatCode>
                <c:ptCount val="4"/>
                <c:pt idx="0">
                  <c:v>3408</c:v>
                </c:pt>
                <c:pt idx="1">
                  <c:v>2122</c:v>
                </c:pt>
                <c:pt idx="2">
                  <c:v>1286</c:v>
                </c:pt>
                <c:pt idx="3">
                  <c:v>1078</c:v>
                </c:pt>
              </c:numCache>
            </c:numRef>
          </c:val>
          <c:smooth val="0"/>
          <c:extLst>
            <c:ext xmlns:c16="http://schemas.microsoft.com/office/drawing/2014/chart" uri="{C3380CC4-5D6E-409C-BE32-E72D297353CC}">
              <c16:uniqueId val="{00000001-3E9D-4308-8DBF-255715A48ADD}"/>
            </c:ext>
          </c:extLst>
        </c:ser>
        <c:ser>
          <c:idx val="2"/>
          <c:order val="2"/>
          <c:tx>
            <c:strRef>
              <c:f>Feuil1!$E$2</c:f>
              <c:strCache>
                <c:ptCount val="1"/>
                <c:pt idx="0">
                  <c:v>MED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Feuil1!$B$3:$B$6</c:f>
              <c:numCache>
                <c:formatCode>General</c:formatCode>
                <c:ptCount val="4"/>
                <c:pt idx="0">
                  <c:v>10000</c:v>
                </c:pt>
                <c:pt idx="1">
                  <c:v>50000</c:v>
                </c:pt>
                <c:pt idx="2">
                  <c:v>275000</c:v>
                </c:pt>
                <c:pt idx="3">
                  <c:v>500000</c:v>
                </c:pt>
              </c:numCache>
            </c:numRef>
          </c:cat>
          <c:val>
            <c:numRef>
              <c:f>Feuil1!$E$3:$E$6</c:f>
              <c:numCache>
                <c:formatCode>General</c:formatCode>
                <c:ptCount val="4"/>
                <c:pt idx="0">
                  <c:v>2023</c:v>
                </c:pt>
                <c:pt idx="1">
                  <c:v>1539</c:v>
                </c:pt>
                <c:pt idx="2">
                  <c:v>1153</c:v>
                </c:pt>
                <c:pt idx="3">
                  <c:v>1042</c:v>
                </c:pt>
              </c:numCache>
            </c:numRef>
          </c:val>
          <c:smooth val="0"/>
          <c:extLst>
            <c:ext xmlns:c16="http://schemas.microsoft.com/office/drawing/2014/chart" uri="{C3380CC4-5D6E-409C-BE32-E72D297353CC}">
              <c16:uniqueId val="{00000002-3E9D-4308-8DBF-255715A48ADD}"/>
            </c:ext>
          </c:extLst>
        </c:ser>
        <c:dLbls>
          <c:showLegendKey val="0"/>
          <c:showVal val="0"/>
          <c:showCatName val="0"/>
          <c:showSerName val="0"/>
          <c:showPercent val="0"/>
          <c:showBubbleSize val="0"/>
        </c:dLbls>
        <c:marker val="1"/>
        <c:smooth val="0"/>
        <c:axId val="716169936"/>
        <c:axId val="716171904"/>
      </c:lineChart>
      <c:catAx>
        <c:axId val="7161699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baseline="0"/>
                  <a:t>Capacité en </a:t>
                </a:r>
                <a:r>
                  <a:rPr lang="fr-FR" sz="1000" b="0" i="0" u="none" strike="noStrike" baseline="0">
                    <a:effectLst/>
                  </a:rPr>
                  <a:t>(m³/j) </a:t>
                </a:r>
                <a:r>
                  <a:rPr lang="fr-FR" baseline="0"/>
                  <a:t> </a:t>
                </a:r>
                <a:endParaRPr lang="fr-FR"/>
              </a:p>
            </c:rich>
          </c:tx>
          <c:layout>
            <c:manualLayout>
              <c:xMode val="edge"/>
              <c:yMode val="edge"/>
              <c:x val="0.7962602915810475"/>
              <c:y val="0.820830203914682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ar-SA"/>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716171904"/>
        <c:crosses val="autoZero"/>
        <c:auto val="1"/>
        <c:lblAlgn val="ctr"/>
        <c:lblOffset val="100"/>
        <c:noMultiLvlLbl val="0"/>
      </c:catAx>
      <c:valAx>
        <c:axId val="716171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000" b="0" i="0" u="none" strike="noStrike" baseline="0">
                    <a:effectLst/>
                  </a:rPr>
                  <a:t>Investissement (€) </a:t>
                </a:r>
                <a:endParaRPr lang="fr-FR"/>
              </a:p>
            </c:rich>
          </c:tx>
          <c:layout>
            <c:manualLayout>
              <c:xMode val="edge"/>
              <c:yMode val="edge"/>
              <c:x val="2.2222222222222223E-2"/>
              <c:y val="0.1052121687636020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ar-SA"/>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716169936"/>
        <c:crosses val="autoZero"/>
        <c:crossBetween val="between"/>
      </c:valAx>
      <c:spPr>
        <a:noFill/>
        <a:ln>
          <a:noFill/>
        </a:ln>
        <a:effectLst/>
      </c:spPr>
    </c:plotArea>
    <c:legend>
      <c:legendPos val="b"/>
      <c:layout>
        <c:manualLayout>
          <c:xMode val="edge"/>
          <c:yMode val="edge"/>
          <c:x val="8.5572760257646138E-2"/>
          <c:y val="0.88078561185541848"/>
          <c:w val="0.6933840769903763"/>
          <c:h val="0.119214056576261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SA"/>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200" b="0" i="0" baseline="0" dirty="0">
                <a:effectLst/>
              </a:rPr>
              <a:t>Coût de l’eau (€/m³) selon la capacité</a:t>
            </a:r>
            <a:endParaRPr lang="fr-FR" sz="1050" dirty="0">
              <a:effectLst/>
            </a:endParaRPr>
          </a:p>
        </c:rich>
      </c:tx>
      <c:layout>
        <c:manualLayout>
          <c:xMode val="edge"/>
          <c:yMode val="edge"/>
          <c:x val="0.19722451594176788"/>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ar-SA"/>
        </a:p>
      </c:txPr>
    </c:title>
    <c:autoTitleDeleted val="0"/>
    <c:plotArea>
      <c:layout>
        <c:manualLayout>
          <c:layoutTarget val="inner"/>
          <c:xMode val="edge"/>
          <c:yMode val="edge"/>
          <c:x val="0.13178932138783006"/>
          <c:y val="0.10168029967127895"/>
          <c:w val="0.8376550743657043"/>
          <c:h val="0.72333251086004291"/>
        </c:manualLayout>
      </c:layout>
      <c:lineChart>
        <c:grouping val="standard"/>
        <c:varyColors val="0"/>
        <c:ser>
          <c:idx val="0"/>
          <c:order val="0"/>
          <c:tx>
            <c:strRef>
              <c:f>Feuil1!$C$8</c:f>
              <c:strCache>
                <c:ptCount val="1"/>
                <c:pt idx="0">
                  <c:v>OI (eau
saumâtre)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Feuil1!$B$9:$B$12</c:f>
              <c:numCache>
                <c:formatCode>General</c:formatCode>
                <c:ptCount val="4"/>
                <c:pt idx="0">
                  <c:v>10000</c:v>
                </c:pt>
                <c:pt idx="1">
                  <c:v>50000</c:v>
                </c:pt>
                <c:pt idx="2">
                  <c:v>275000</c:v>
                </c:pt>
                <c:pt idx="3">
                  <c:v>500000</c:v>
                </c:pt>
              </c:numCache>
            </c:numRef>
          </c:cat>
          <c:val>
            <c:numRef>
              <c:f>Feuil1!$C$9:$C$12</c:f>
              <c:numCache>
                <c:formatCode>General</c:formatCode>
                <c:ptCount val="4"/>
                <c:pt idx="0">
                  <c:v>0.27</c:v>
                </c:pt>
                <c:pt idx="1">
                  <c:v>0.18</c:v>
                </c:pt>
                <c:pt idx="2">
                  <c:v>0.11</c:v>
                </c:pt>
                <c:pt idx="3">
                  <c:v>0.1</c:v>
                </c:pt>
              </c:numCache>
            </c:numRef>
          </c:val>
          <c:smooth val="0"/>
          <c:extLst>
            <c:ext xmlns:c16="http://schemas.microsoft.com/office/drawing/2014/chart" uri="{C3380CC4-5D6E-409C-BE32-E72D297353CC}">
              <c16:uniqueId val="{00000000-B63D-46E9-BCFB-A37C3983CDA7}"/>
            </c:ext>
          </c:extLst>
        </c:ser>
        <c:ser>
          <c:idx val="1"/>
          <c:order val="1"/>
          <c:tx>
            <c:strRef>
              <c:f>Feuil1!$D$8</c:f>
              <c:strCache>
                <c:ptCount val="1"/>
                <c:pt idx="0">
                  <c:v>MSF</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Feuil1!$B$9:$B$12</c:f>
              <c:numCache>
                <c:formatCode>General</c:formatCode>
                <c:ptCount val="4"/>
                <c:pt idx="0">
                  <c:v>10000</c:v>
                </c:pt>
                <c:pt idx="1">
                  <c:v>50000</c:v>
                </c:pt>
                <c:pt idx="2">
                  <c:v>275000</c:v>
                </c:pt>
                <c:pt idx="3">
                  <c:v>500000</c:v>
                </c:pt>
              </c:numCache>
            </c:numRef>
          </c:cat>
          <c:val>
            <c:numRef>
              <c:f>Feuil1!$D$9:$D$12</c:f>
              <c:numCache>
                <c:formatCode>General</c:formatCode>
                <c:ptCount val="4"/>
                <c:pt idx="0">
                  <c:v>1.4</c:v>
                </c:pt>
                <c:pt idx="1">
                  <c:v>0.87</c:v>
                </c:pt>
                <c:pt idx="2">
                  <c:v>0.53</c:v>
                </c:pt>
                <c:pt idx="3">
                  <c:v>0.44</c:v>
                </c:pt>
              </c:numCache>
            </c:numRef>
          </c:val>
          <c:smooth val="0"/>
          <c:extLst>
            <c:ext xmlns:c16="http://schemas.microsoft.com/office/drawing/2014/chart" uri="{C3380CC4-5D6E-409C-BE32-E72D297353CC}">
              <c16:uniqueId val="{00000001-B63D-46E9-BCFB-A37C3983CDA7}"/>
            </c:ext>
          </c:extLst>
        </c:ser>
        <c:ser>
          <c:idx val="2"/>
          <c:order val="2"/>
          <c:tx>
            <c:strRef>
              <c:f>Feuil1!$E$8</c:f>
              <c:strCache>
                <c:ptCount val="1"/>
                <c:pt idx="0">
                  <c:v>MED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Feuil1!$B$9:$B$12</c:f>
              <c:numCache>
                <c:formatCode>General</c:formatCode>
                <c:ptCount val="4"/>
                <c:pt idx="0">
                  <c:v>10000</c:v>
                </c:pt>
                <c:pt idx="1">
                  <c:v>50000</c:v>
                </c:pt>
                <c:pt idx="2">
                  <c:v>275000</c:v>
                </c:pt>
                <c:pt idx="3">
                  <c:v>500000</c:v>
                </c:pt>
              </c:numCache>
            </c:numRef>
          </c:cat>
          <c:val>
            <c:numRef>
              <c:f>Feuil1!$E$9:$E$12</c:f>
              <c:numCache>
                <c:formatCode>General</c:formatCode>
                <c:ptCount val="4"/>
                <c:pt idx="0">
                  <c:v>0.83</c:v>
                </c:pt>
                <c:pt idx="1">
                  <c:v>0.63</c:v>
                </c:pt>
                <c:pt idx="2">
                  <c:v>0.48</c:v>
                </c:pt>
                <c:pt idx="3">
                  <c:v>0.43</c:v>
                </c:pt>
              </c:numCache>
            </c:numRef>
          </c:val>
          <c:smooth val="0"/>
          <c:extLst>
            <c:ext xmlns:c16="http://schemas.microsoft.com/office/drawing/2014/chart" uri="{C3380CC4-5D6E-409C-BE32-E72D297353CC}">
              <c16:uniqueId val="{00000002-B63D-46E9-BCFB-A37C3983CDA7}"/>
            </c:ext>
          </c:extLst>
        </c:ser>
        <c:dLbls>
          <c:showLegendKey val="0"/>
          <c:showVal val="0"/>
          <c:showCatName val="0"/>
          <c:showSerName val="0"/>
          <c:showPercent val="0"/>
          <c:showBubbleSize val="0"/>
        </c:dLbls>
        <c:marker val="1"/>
        <c:smooth val="0"/>
        <c:axId val="730744896"/>
        <c:axId val="730749160"/>
      </c:lineChart>
      <c:catAx>
        <c:axId val="7307448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000" b="0" i="0" u="none" strike="noStrike" baseline="0">
                    <a:effectLst/>
                  </a:rPr>
                  <a:t>Capacité en (m³/j) </a:t>
                </a:r>
                <a:endParaRPr lang="fr-FR"/>
              </a:p>
            </c:rich>
          </c:tx>
          <c:layout>
            <c:manualLayout>
              <c:xMode val="edge"/>
              <c:yMode val="edge"/>
              <c:x val="0.76909408970776749"/>
              <c:y val="0.9069637832564055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ar-SA"/>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730749160"/>
        <c:crosses val="autoZero"/>
        <c:auto val="1"/>
        <c:lblAlgn val="ctr"/>
        <c:lblOffset val="100"/>
        <c:noMultiLvlLbl val="0"/>
      </c:catAx>
      <c:valAx>
        <c:axId val="730749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000" b="0" i="0" u="none" strike="noStrike" baseline="0">
                    <a:effectLst/>
                  </a:rPr>
                  <a:t>Coût de l'eau (€)</a:t>
                </a:r>
                <a:endParaRPr lang="fr-FR"/>
              </a:p>
            </c:rich>
          </c:tx>
          <c:layout>
            <c:manualLayout>
              <c:xMode val="edge"/>
              <c:yMode val="edge"/>
              <c:x val="2.7777777777777776E-2"/>
              <c:y val="0.1459175415573053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ar-SA"/>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crossAx val="730744896"/>
        <c:crosses val="autoZero"/>
        <c:crossBetween val="between"/>
      </c:valAx>
      <c:spPr>
        <a:noFill/>
        <a:ln>
          <a:noFill/>
        </a:ln>
        <a:effectLst/>
      </c:spPr>
    </c:plotArea>
    <c:legend>
      <c:legendPos val="b"/>
      <c:layout>
        <c:manualLayout>
          <c:xMode val="edge"/>
          <c:yMode val="edge"/>
          <c:x val="4.1558776884338226E-2"/>
          <c:y val="0.89975301801753782"/>
          <c:w val="0.64898873153223335"/>
          <c:h val="9.826839606214271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SA"/>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SA"/>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0.15121</cdr:x>
      <cdr:y>0.8362</cdr:y>
    </cdr:from>
    <cdr:to>
      <cdr:x>0.24757</cdr:x>
      <cdr:y>0.87801</cdr:y>
    </cdr:to>
    <cdr:sp macro="" textlink="">
      <cdr:nvSpPr>
        <cdr:cNvPr id="2" name="ZoneTexte 1">
          <a:extLst xmlns:a="http://schemas.openxmlformats.org/drawingml/2006/main">
            <a:ext uri="{FF2B5EF4-FFF2-40B4-BE49-F238E27FC236}">
              <a16:creationId xmlns:a16="http://schemas.microsoft.com/office/drawing/2014/main" id="{B24D75C8-2C33-628A-D3FC-D0FE682E431A}"/>
            </a:ext>
          </a:extLst>
        </cdr:cNvPr>
        <cdr:cNvSpPr txBox="1"/>
      </cdr:nvSpPr>
      <cdr:spPr>
        <a:xfrm xmlns:a="http://schemas.openxmlformats.org/drawingml/2006/main">
          <a:off x="736646" y="3152729"/>
          <a:ext cx="469416" cy="15765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fr-MA"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0.23798</cdr:x>
      <cdr:y>0.32378</cdr:y>
    </cdr:from>
    <cdr:to>
      <cdr:x>0.76202</cdr:x>
      <cdr:y>0.60447</cdr:y>
    </cdr:to>
    <cdr:sp macro="" textlink="">
      <cdr:nvSpPr>
        <cdr:cNvPr id="2" name="ZoneTexte 1">
          <a:extLst xmlns:a="http://schemas.openxmlformats.org/drawingml/2006/main">
            <a:ext uri="{FF2B5EF4-FFF2-40B4-BE49-F238E27FC236}">
              <a16:creationId xmlns:a16="http://schemas.microsoft.com/office/drawing/2014/main" id="{91C858E1-3C08-ABD4-5778-60C93DAD19B1}"/>
            </a:ext>
          </a:extLst>
        </cdr:cNvPr>
        <cdr:cNvSpPr txBox="1"/>
      </cdr:nvSpPr>
      <cdr:spPr>
        <a:xfrm xmlns:a="http://schemas.openxmlformats.org/drawingml/2006/main">
          <a:off x="373598" y="392560"/>
          <a:ext cx="822662" cy="34032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fr-FR" sz="2000" b="1" dirty="0">
              <a:solidFill>
                <a:srgbClr val="FF0000"/>
              </a:solidFill>
            </a:rPr>
            <a:t>40%</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1E30A0E-8E1F-1743-6B2A-C3F09352DD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5247AE96-A441-64E2-E1DE-7995ED4C70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FF4230-4D40-4077-A06F-8ADFA79EFC5A}" type="datetimeFigureOut">
              <a:rPr lang="fr-FR" smtClean="0"/>
              <a:t>26/09/2024</a:t>
            </a:fld>
            <a:endParaRPr lang="fr-FR"/>
          </a:p>
        </p:txBody>
      </p:sp>
      <p:sp>
        <p:nvSpPr>
          <p:cNvPr id="4" name="Espace réservé du pied de page 3">
            <a:extLst>
              <a:ext uri="{FF2B5EF4-FFF2-40B4-BE49-F238E27FC236}">
                <a16:creationId xmlns:a16="http://schemas.microsoft.com/office/drawing/2014/main" id="{8343BD80-9117-B243-3C63-39B00180779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F557AF73-8667-8D9A-ED38-3761CCBB38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765254-2E2E-42D6-8410-72FBB089E0FE}" type="slidenum">
              <a:rPr lang="fr-FR" smtClean="0"/>
              <a:t>‹#›</a:t>
            </a:fld>
            <a:endParaRPr lang="fr-FR"/>
          </a:p>
        </p:txBody>
      </p:sp>
    </p:spTree>
    <p:extLst>
      <p:ext uri="{BB962C8B-B14F-4D97-AF65-F5344CB8AC3E}">
        <p14:creationId xmlns:p14="http://schemas.microsoft.com/office/powerpoint/2010/main" val="644543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a7274a1822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a7274a1822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MA" sz="1800" dirty="0">
                <a:effectLst/>
                <a:latin typeface="Courier New" panose="02070309020205020404" pitchFamily="49" charset="0"/>
                <a:ea typeface="Calibri" panose="020F0502020204030204" pitchFamily="34" charset="0"/>
              </a:rPr>
              <a:t>Durant la même période 2018-2020, les analyses de l’eau effectuées ont permis de constater que la majorité des eaux souterraines sont des eaux saumâtres, c’est-à-dire de qualité moyenne, mauvaise et très mauvaise. De plus, l’eau souterraine </a:t>
            </a:r>
            <a:r>
              <a:rPr lang="fr-MA" sz="1800" dirty="0" err="1">
                <a:effectLst/>
                <a:latin typeface="Courier New" panose="02070309020205020404" pitchFamily="49" charset="0"/>
                <a:ea typeface="Calibri" panose="020F0502020204030204" pitchFamily="34" charset="0"/>
              </a:rPr>
              <a:t>saumatre</a:t>
            </a:r>
            <a:r>
              <a:rPr lang="fr-MA" sz="1800" dirty="0">
                <a:effectLst/>
                <a:latin typeface="Courier New" panose="02070309020205020404" pitchFamily="49" charset="0"/>
                <a:ea typeface="Calibri" panose="020F0502020204030204" pitchFamily="34" charset="0"/>
              </a:rPr>
              <a:t> se trouve dans la zone sud du Maroc, qui pourra une solution future importante au problème du stress hydrique. En outre, les autres eaux souterrains saumâtres se rencontrent principalement dans la région Doukkala </a:t>
            </a:r>
            <a:r>
              <a:rPr lang="fr-MA" sz="1800" dirty="0" err="1">
                <a:effectLst/>
                <a:latin typeface="Courier New" panose="02070309020205020404" pitchFamily="49" charset="0"/>
                <a:ea typeface="Calibri" panose="020F0502020204030204" pitchFamily="34" charset="0"/>
              </a:rPr>
              <a:t>Abda</a:t>
            </a:r>
            <a:r>
              <a:rPr lang="fr-MA" sz="1800">
                <a:effectLst/>
                <a:latin typeface="Courier New" panose="02070309020205020404" pitchFamily="49" charset="0"/>
                <a:ea typeface="Calibri" panose="020F0502020204030204" pitchFamily="34" charset="0"/>
              </a:rPr>
              <a:t>, la région agricole. </a:t>
            </a:r>
            <a:endParaRPr/>
          </a:p>
        </p:txBody>
      </p:sp>
    </p:spTree>
    <p:extLst>
      <p:ext uri="{BB962C8B-B14F-4D97-AF65-F5344CB8AC3E}">
        <p14:creationId xmlns:p14="http://schemas.microsoft.com/office/powerpoint/2010/main" val="195462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a7274a1822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a7274a1822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sz="1800">
                <a:effectLst/>
                <a:latin typeface="Courier New" panose="02070309020205020404" pitchFamily="49" charset="0"/>
                <a:ea typeface="Calibri" panose="020F0502020204030204" pitchFamily="34" charset="0"/>
                <a:cs typeface="Arial" panose="020B0604020202020204" pitchFamily="34" charset="0"/>
              </a:rPr>
              <a:t>En résumant, l’eau saumâtre se présentent soit, sous forme d’eaux de surface, soit sous forme d’eaux souterraines . Cet eau qui </a:t>
            </a:r>
            <a:r>
              <a:rPr lang="fr-MA" sz="1800" dirty="0">
                <a:effectLst/>
                <a:latin typeface="Courier New" panose="02070309020205020404" pitchFamily="49" charset="0"/>
                <a:ea typeface="Calibri" panose="020F0502020204030204" pitchFamily="34" charset="0"/>
                <a:cs typeface="Arial" panose="020B0604020202020204" pitchFamily="34" charset="0"/>
              </a:rPr>
              <a:t>globalise </a:t>
            </a:r>
            <a:r>
              <a:rPr lang="fr-MA" sz="1800">
                <a:effectLst/>
                <a:latin typeface="Courier New" panose="02070309020205020404" pitchFamily="49" charset="0"/>
                <a:ea typeface="Calibri" panose="020F0502020204030204" pitchFamily="34" charset="0"/>
                <a:cs typeface="Arial" panose="020B0604020202020204" pitchFamily="34" charset="0"/>
              </a:rPr>
              <a:t>notre </a:t>
            </a:r>
            <a:r>
              <a:rPr lang="fr-MA" sz="1800" dirty="0">
                <a:effectLst/>
                <a:latin typeface="Courier New" panose="02070309020205020404" pitchFamily="49" charset="0"/>
                <a:ea typeface="Calibri" panose="020F0502020204030204" pitchFamily="34" charset="0"/>
                <a:cs typeface="Arial" panose="020B0604020202020204" pitchFamily="34" charset="0"/>
              </a:rPr>
              <a:t>ressource </a:t>
            </a:r>
            <a:r>
              <a:rPr lang="fr-MA" sz="1800">
                <a:effectLst/>
                <a:latin typeface="Courier New" panose="02070309020205020404" pitchFamily="49" charset="0"/>
                <a:ea typeface="Calibri" panose="020F0502020204030204" pitchFamily="34" charset="0"/>
                <a:cs typeface="Arial" panose="020B0604020202020204" pitchFamily="34" charset="0"/>
              </a:rPr>
              <a:t>d’eau annuels et </a:t>
            </a:r>
            <a:r>
              <a:rPr lang="fr-MA" sz="1800" dirty="0">
                <a:effectLst/>
                <a:latin typeface="Courier New" panose="02070309020205020404" pitchFamily="49" charset="0"/>
                <a:ea typeface="Calibri" panose="020F0502020204030204" pitchFamily="34" charset="0"/>
                <a:cs typeface="Arial" panose="020B0604020202020204" pitchFamily="34" charset="0"/>
              </a:rPr>
              <a:t>leur dessalement  </a:t>
            </a:r>
            <a:r>
              <a:rPr lang="fr-MA" sz="1800">
                <a:effectLst/>
                <a:latin typeface="Courier New" panose="02070309020205020404" pitchFamily="49" charset="0"/>
                <a:ea typeface="Calibri" panose="020F0502020204030204" pitchFamily="34" charset="0"/>
                <a:cs typeface="Arial" panose="020B0604020202020204" pitchFamily="34" charset="0"/>
              </a:rPr>
              <a:t>sera </a:t>
            </a:r>
            <a:r>
              <a:rPr lang="fr-MA" sz="1800" dirty="0">
                <a:effectLst/>
                <a:latin typeface="Courier New" panose="02070309020205020404" pitchFamily="49" charset="0"/>
                <a:ea typeface="Calibri" panose="020F0502020204030204" pitchFamily="34" charset="0"/>
                <a:cs typeface="Arial" panose="020B0604020202020204" pitchFamily="34" charset="0"/>
              </a:rPr>
              <a:t>effectivement </a:t>
            </a:r>
            <a:r>
              <a:rPr lang="fr-MA" sz="1800">
                <a:effectLst/>
                <a:latin typeface="Courier New" panose="02070309020205020404" pitchFamily="49" charset="0"/>
                <a:ea typeface="Calibri" panose="020F0502020204030204" pitchFamily="34" charset="0"/>
                <a:cs typeface="Arial" panose="020B0604020202020204" pitchFamily="34" charset="0"/>
              </a:rPr>
              <a:t>une solution </a:t>
            </a:r>
            <a:r>
              <a:rPr lang="fr-MA" sz="1800" dirty="0">
                <a:effectLst/>
                <a:latin typeface="Courier New" panose="02070309020205020404" pitchFamily="49" charset="0"/>
                <a:ea typeface="Calibri" panose="020F0502020204030204" pitchFamily="34" charset="0"/>
                <a:cs typeface="Arial" panose="020B0604020202020204" pitchFamily="34" charset="0"/>
              </a:rPr>
              <a:t>émergente</a:t>
            </a:r>
            <a:r>
              <a:rPr lang="fr-MA" sz="1800">
                <a:effectLst/>
                <a:latin typeface="Courier New" panose="02070309020205020404" pitchFamily="49" charset="0"/>
                <a:ea typeface="Calibri" panose="020F0502020204030204" pitchFamily="34" charset="0"/>
                <a:cs typeface="Arial" panose="020B0604020202020204" pitchFamily="34" charset="0"/>
              </a:rPr>
              <a:t> pour les agriculteurs et pour l’eau potable.  </a:t>
            </a:r>
            <a:endParaRPr lang="fr-MA" sz="180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27928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4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9086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959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MA" dirty="0"/>
          </a:p>
        </p:txBody>
      </p:sp>
    </p:spTree>
    <p:extLst>
      <p:ext uri="{BB962C8B-B14F-4D97-AF65-F5344CB8AC3E}">
        <p14:creationId xmlns:p14="http://schemas.microsoft.com/office/powerpoint/2010/main" val="3767029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aseline="0"/>
              <a:t>.</a:t>
            </a:r>
            <a:endParaRPr lang="en-US"/>
          </a:p>
        </p:txBody>
      </p:sp>
    </p:spTree>
    <p:extLst>
      <p:ext uri="{BB962C8B-B14F-4D97-AF65-F5344CB8AC3E}">
        <p14:creationId xmlns:p14="http://schemas.microsoft.com/office/powerpoint/2010/main" val="867819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865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ac2793e5b2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ac2793e5b2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882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969047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894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a7274a1822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a7274a1822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974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Ici il faut </a:t>
            </a:r>
            <a:r>
              <a:rPr lang="en-US" dirty="0" err="1"/>
              <a:t>expliquer</a:t>
            </a:r>
            <a:r>
              <a:rPr lang="en-US" dirty="0"/>
              <a:t> </a:t>
            </a:r>
            <a:r>
              <a:rPr lang="en-US" dirty="0" err="1"/>
              <a:t>l'equation</a:t>
            </a:r>
            <a:r>
              <a:rPr lang="en-US" dirty="0"/>
              <a:t> et justifier les variables </a:t>
            </a:r>
            <a:r>
              <a:rPr lang="en-US" dirty="0" err="1"/>
              <a:t>qu'on</a:t>
            </a:r>
            <a:r>
              <a:rPr lang="en-US" dirty="0"/>
              <a:t> a </a:t>
            </a:r>
            <a:r>
              <a:rPr lang="en-US" dirty="0" err="1"/>
              <a:t>choisi</a:t>
            </a:r>
            <a:r>
              <a:rPr lang="en-US" dirty="0"/>
              <a:t> pour </a:t>
            </a:r>
            <a:r>
              <a:rPr lang="en-US" dirty="0" err="1"/>
              <a:t>notre</a:t>
            </a:r>
            <a:r>
              <a:rPr lang="en-US" dirty="0"/>
              <a:t> prototype :</a:t>
            </a:r>
          </a:p>
          <a:p>
            <a:pPr marL="0" lvl="0" indent="0" algn="l" rtl="0">
              <a:spcBef>
                <a:spcPts val="0"/>
              </a:spcBef>
              <a:spcAft>
                <a:spcPts val="0"/>
              </a:spcAft>
              <a:buNone/>
            </a:pPr>
            <a:r>
              <a:rPr lang="en-US" dirty="0"/>
              <a:t>F = </a:t>
            </a:r>
            <a:r>
              <a:rPr lang="en-US" dirty="0" err="1"/>
              <a:t>nulle</a:t>
            </a:r>
            <a:r>
              <a:rPr lang="en-US" dirty="0"/>
              <a:t> car on </a:t>
            </a:r>
            <a:r>
              <a:rPr lang="en-US" dirty="0" err="1"/>
              <a:t>utilise</a:t>
            </a:r>
            <a:r>
              <a:rPr lang="en-US" dirty="0"/>
              <a:t> que </a:t>
            </a:r>
            <a:r>
              <a:rPr lang="en-US" dirty="0" err="1"/>
              <a:t>l'énergie</a:t>
            </a:r>
            <a:r>
              <a:rPr lang="en-US" dirty="0"/>
              <a:t> </a:t>
            </a:r>
            <a:r>
              <a:rPr lang="en-US" dirty="0" err="1"/>
              <a:t>solaire</a:t>
            </a:r>
            <a:endParaRPr lang="en-US"/>
          </a:p>
          <a:p>
            <a:pPr marL="0" lvl="0" indent="0" algn="l" rtl="0">
              <a:spcBef>
                <a:spcPts val="0"/>
              </a:spcBef>
              <a:spcAft>
                <a:spcPts val="0"/>
              </a:spcAft>
              <a:buNone/>
            </a:pPr>
            <a:r>
              <a:rPr lang="en-US" dirty="0"/>
              <a:t>V = la production de </a:t>
            </a:r>
            <a:r>
              <a:rPr lang="en-US" dirty="0" err="1"/>
              <a:t>notre</a:t>
            </a:r>
            <a:r>
              <a:rPr lang="en-US" dirty="0"/>
              <a:t> proto 10 L/</a:t>
            </a:r>
            <a:r>
              <a:rPr lang="en-US" dirty="0" err="1"/>
              <a:t>jrs</a:t>
            </a:r>
            <a:r>
              <a:rPr lang="en-US" dirty="0"/>
              <a:t> </a:t>
            </a:r>
            <a:r>
              <a:rPr lang="en-US" dirty="0" err="1"/>
              <a:t>donne</a:t>
            </a:r>
            <a:r>
              <a:rPr lang="en-US" dirty="0"/>
              <a:t> 3.6 m cube par </a:t>
            </a:r>
            <a:r>
              <a:rPr lang="en-US" dirty="0" err="1"/>
              <a:t>ans</a:t>
            </a:r>
            <a:endParaRPr lang="en-US"/>
          </a:p>
          <a:p>
            <a:pPr marL="0" lvl="0" indent="0" algn="l" rtl="0">
              <a:spcBef>
                <a:spcPts val="0"/>
              </a:spcBef>
              <a:spcAft>
                <a:spcPts val="0"/>
              </a:spcAft>
              <a:buNone/>
            </a:pPr>
            <a:r>
              <a:rPr lang="en-US" dirty="0"/>
              <a:t>R = 5% le </a:t>
            </a:r>
            <a:r>
              <a:rPr lang="en-US" dirty="0" err="1"/>
              <a:t>taux</a:t>
            </a:r>
            <a:r>
              <a:rPr lang="en-US" dirty="0"/>
              <a:t> </a:t>
            </a:r>
            <a:r>
              <a:rPr lang="en-US" dirty="0" err="1"/>
              <a:t>attribué</a:t>
            </a:r>
            <a:r>
              <a:rPr lang="en-US" dirty="0"/>
              <a:t> au start up</a:t>
            </a:r>
          </a:p>
          <a:p>
            <a:pPr marL="0" lvl="0" indent="0" algn="l" rtl="0">
              <a:spcBef>
                <a:spcPts val="0"/>
              </a:spcBef>
              <a:spcAft>
                <a:spcPts val="0"/>
              </a:spcAft>
              <a:buNone/>
            </a:pPr>
            <a:r>
              <a:rPr lang="en-US" dirty="0"/>
              <a:t>N = 20 </a:t>
            </a:r>
            <a:r>
              <a:rPr lang="en-US" dirty="0" err="1"/>
              <a:t>en</a:t>
            </a:r>
            <a:r>
              <a:rPr lang="en-US" dirty="0"/>
              <a:t> </a:t>
            </a:r>
            <a:r>
              <a:rPr lang="en-US" dirty="0" err="1"/>
              <a:t>s'inspirant</a:t>
            </a:r>
            <a:r>
              <a:rPr lang="en-US" dirty="0"/>
              <a:t> de Helio</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391665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Ici</a:t>
            </a:r>
            <a:r>
              <a:rPr lang="en-US"/>
              <a:t> il faut </a:t>
            </a:r>
            <a:r>
              <a:rPr lang="en-US" err="1"/>
              <a:t>expliquer</a:t>
            </a:r>
            <a:r>
              <a:rPr lang="en-US"/>
              <a:t> </a:t>
            </a:r>
            <a:r>
              <a:rPr lang="en-US" err="1"/>
              <a:t>l'equation</a:t>
            </a:r>
            <a:r>
              <a:rPr lang="en-US"/>
              <a:t> et justifier les variables </a:t>
            </a:r>
            <a:r>
              <a:rPr lang="en-US" err="1"/>
              <a:t>qu'on</a:t>
            </a:r>
            <a:r>
              <a:rPr lang="en-US"/>
              <a:t> a </a:t>
            </a:r>
            <a:r>
              <a:rPr lang="en-US" err="1"/>
              <a:t>choisi</a:t>
            </a:r>
            <a:r>
              <a:rPr lang="en-US"/>
              <a:t> pour </a:t>
            </a:r>
            <a:r>
              <a:rPr lang="en-US" err="1"/>
              <a:t>notre</a:t>
            </a:r>
            <a:r>
              <a:rPr lang="en-US"/>
              <a:t> prototype :</a:t>
            </a:r>
          </a:p>
          <a:p>
            <a:pPr marL="0" lvl="0" indent="0" algn="l" rtl="0">
              <a:spcBef>
                <a:spcPts val="0"/>
              </a:spcBef>
              <a:spcAft>
                <a:spcPts val="0"/>
              </a:spcAft>
              <a:buNone/>
            </a:pPr>
            <a:r>
              <a:rPr lang="en-US"/>
              <a:t>F = </a:t>
            </a:r>
            <a:r>
              <a:rPr lang="en-US" err="1"/>
              <a:t>nulle</a:t>
            </a:r>
            <a:r>
              <a:rPr lang="en-US"/>
              <a:t> car on </a:t>
            </a:r>
            <a:r>
              <a:rPr lang="en-US" err="1"/>
              <a:t>utilise</a:t>
            </a:r>
            <a:r>
              <a:rPr lang="en-US"/>
              <a:t> que </a:t>
            </a:r>
            <a:r>
              <a:rPr lang="en-US" err="1"/>
              <a:t>l'énergie</a:t>
            </a:r>
            <a:r>
              <a:rPr lang="en-US"/>
              <a:t> solaire</a:t>
            </a:r>
          </a:p>
          <a:p>
            <a:pPr marL="0" lvl="0" indent="0" algn="l" rtl="0">
              <a:spcBef>
                <a:spcPts val="0"/>
              </a:spcBef>
              <a:spcAft>
                <a:spcPts val="0"/>
              </a:spcAft>
              <a:buNone/>
            </a:pPr>
            <a:r>
              <a:rPr lang="en-US"/>
              <a:t>V = la production de </a:t>
            </a:r>
            <a:r>
              <a:rPr lang="en-US" err="1"/>
              <a:t>notre</a:t>
            </a:r>
            <a:r>
              <a:rPr lang="en-US"/>
              <a:t> proto 10 L/</a:t>
            </a:r>
            <a:r>
              <a:rPr lang="en-US" err="1"/>
              <a:t>jrs</a:t>
            </a:r>
            <a:r>
              <a:rPr lang="en-US"/>
              <a:t> </a:t>
            </a:r>
            <a:r>
              <a:rPr lang="en-US" err="1"/>
              <a:t>donne</a:t>
            </a:r>
            <a:r>
              <a:rPr lang="en-US"/>
              <a:t> 3.6 m cube par </a:t>
            </a:r>
            <a:r>
              <a:rPr lang="en-US" err="1"/>
              <a:t>ans</a:t>
            </a:r>
            <a:endParaRPr lang="en-US"/>
          </a:p>
          <a:p>
            <a:pPr marL="0" lvl="0" indent="0" algn="l" rtl="0">
              <a:spcBef>
                <a:spcPts val="0"/>
              </a:spcBef>
              <a:spcAft>
                <a:spcPts val="0"/>
              </a:spcAft>
              <a:buNone/>
            </a:pPr>
            <a:r>
              <a:rPr lang="en-US"/>
              <a:t>R = 5% le </a:t>
            </a:r>
            <a:r>
              <a:rPr lang="en-US" err="1"/>
              <a:t>taux</a:t>
            </a:r>
            <a:r>
              <a:rPr lang="en-US"/>
              <a:t> </a:t>
            </a:r>
            <a:r>
              <a:rPr lang="en-US" err="1"/>
              <a:t>attribué</a:t>
            </a:r>
            <a:r>
              <a:rPr lang="en-US"/>
              <a:t> au start up</a:t>
            </a:r>
          </a:p>
          <a:p>
            <a:pPr marL="0" lvl="0" indent="0" algn="l" rtl="0">
              <a:spcBef>
                <a:spcPts val="0"/>
              </a:spcBef>
              <a:spcAft>
                <a:spcPts val="0"/>
              </a:spcAft>
              <a:buNone/>
            </a:pPr>
            <a:r>
              <a:rPr lang="en-US"/>
              <a:t>N = 20 en </a:t>
            </a:r>
            <a:r>
              <a:rPr lang="en-US" err="1"/>
              <a:t>s'inspirant</a:t>
            </a:r>
            <a:r>
              <a:rPr lang="en-US"/>
              <a:t> de Helio</a:t>
            </a:r>
          </a:p>
          <a:p>
            <a:pPr marL="0" lvl="0" indent="0" algn="l" rtl="0">
              <a:spcBef>
                <a:spcPts val="0"/>
              </a:spcBef>
              <a:spcAft>
                <a:spcPts val="0"/>
              </a:spcAft>
              <a:buNone/>
            </a:pPr>
            <a:endParaRPr/>
          </a:p>
        </p:txBody>
      </p:sp>
    </p:spTree>
    <p:extLst>
      <p:ext uri="{BB962C8B-B14F-4D97-AF65-F5344CB8AC3E}">
        <p14:creationId xmlns:p14="http://schemas.microsoft.com/office/powerpoint/2010/main" val="2331791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Cette courbe indique que le cout de l'eau augmente plus en augmentant le cout de maintenance que si en augmente le cout d investissement</a:t>
            </a:r>
          </a:p>
          <a:p>
            <a:r>
              <a:rPr lang="fr-FR" dirty="0"/>
              <a:t>DIRE QUE NOUS AVONS TRACE CE GRAPHE</a:t>
            </a:r>
          </a:p>
        </p:txBody>
      </p:sp>
    </p:spTree>
    <p:extLst>
      <p:ext uri="{BB962C8B-B14F-4D97-AF65-F5344CB8AC3E}">
        <p14:creationId xmlns:p14="http://schemas.microsoft.com/office/powerpoint/2010/main" val="3043973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850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a75a9251e8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a75a9251e8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388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a7274a1822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a7274a1822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089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ac2793e5b2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ac2793e5b2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882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a:t>Essayer </a:t>
            </a:r>
            <a:r>
              <a:rPr lang="fr-FR" dirty="0"/>
              <a:t>d'enlever : "</a:t>
            </a:r>
            <a:r>
              <a:rPr lang="fr-FR"/>
              <a:t>la figure</a:t>
            </a:r>
            <a:r>
              <a:rPr lang="fr-FR" dirty="0"/>
              <a:t> 9" et les incertitudes</a:t>
            </a:r>
            <a:r>
              <a:rPr lang="fr-FR"/>
              <a:t> dans </a:t>
            </a:r>
            <a:r>
              <a:rPr lang="fr-FR" dirty="0"/>
              <a:t>l'histogramme pour</a:t>
            </a:r>
            <a:r>
              <a:rPr lang="fr-FR"/>
              <a:t> </a:t>
            </a:r>
            <a:r>
              <a:rPr lang="fr-FR" dirty="0"/>
              <a:t>éviter un </a:t>
            </a:r>
            <a:r>
              <a:rPr lang="fr-FR" dirty="0" err="1"/>
              <a:t>mal-entendu</a:t>
            </a:r>
          </a:p>
          <a:p>
            <a:pPr marL="0" indent="0">
              <a:buNone/>
            </a:pPr>
            <a:endParaRPr lang="fr-FR" dirty="0"/>
          </a:p>
        </p:txBody>
      </p:sp>
    </p:spTree>
    <p:extLst>
      <p:ext uri="{BB962C8B-B14F-4D97-AF65-F5344CB8AC3E}">
        <p14:creationId xmlns:p14="http://schemas.microsoft.com/office/powerpoint/2010/main" val="375050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MA"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L’eau est une substance indispensable à tous les êtres vivants : hommes, animaux et plantes. Elle est également nécessaire à toutes les activités développées par l’homme</a:t>
            </a:r>
          </a:p>
          <a:p>
            <a:r>
              <a:rPr lang="fr-MA"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l’agriculture est la principale source de consommation d’eau, essentiellement à des fins d’</a:t>
            </a:r>
            <a:r>
              <a:rPr lang="fr-MA" sz="1800"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irrigation,d,aquaculture,d’alimentation</a:t>
            </a:r>
            <a:r>
              <a:rPr lang="fr-MA"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de bétail</a:t>
            </a:r>
          </a:p>
          <a:p>
            <a:r>
              <a:rPr lang="fr-MA" dirty="0"/>
              <a:t> pour l’</a:t>
            </a:r>
            <a:r>
              <a:rPr lang="fr-MA" dirty="0" err="1"/>
              <a:t>industrie,l’eau</a:t>
            </a:r>
            <a:r>
              <a:rPr lang="fr-MA" dirty="0"/>
              <a:t> est utilisée pour le lavage </a:t>
            </a:r>
            <a:r>
              <a:rPr lang="fr-MA"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et l’évacuation des déchets, pour le refroidissement des installations ou pour faire fonctionner les chaudières. </a:t>
            </a:r>
          </a:p>
          <a:p>
            <a:r>
              <a:rPr lang="fr-MA" sz="1800" dirty="0">
                <a:solidFill>
                  <a:srgbClr val="000000"/>
                </a:solidFill>
                <a:effectLst/>
                <a:latin typeface="Verdana" panose="020B0604030504040204" pitchFamily="34" charset="0"/>
                <a:cs typeface="Times New Roman" panose="02020603050405020304" pitchFamily="18" charset="0"/>
              </a:rPr>
              <a:t>Pou l’usage </a:t>
            </a:r>
            <a:r>
              <a:rPr lang="fr-MA" sz="1800" dirty="0" err="1">
                <a:solidFill>
                  <a:srgbClr val="000000"/>
                </a:solidFill>
                <a:effectLst/>
                <a:latin typeface="Verdana" panose="020B0604030504040204" pitchFamily="34" charset="0"/>
                <a:cs typeface="Times New Roman" panose="02020603050405020304" pitchFamily="18" charset="0"/>
              </a:rPr>
              <a:t>energétique</a:t>
            </a:r>
            <a:r>
              <a:rPr lang="fr-MA" sz="1800" dirty="0">
                <a:solidFill>
                  <a:srgbClr val="000000"/>
                </a:solidFill>
                <a:effectLst/>
                <a:latin typeface="Verdana" panose="020B0604030504040204" pitchFamily="34" charset="0"/>
                <a:cs typeface="Times New Roman" panose="02020603050405020304" pitchFamily="18" charset="0"/>
              </a:rPr>
              <a:t> les barrages les centrales hydroélectrique thermique et nucléaires </a:t>
            </a:r>
            <a:endParaRPr lang="fr-MA" dirty="0"/>
          </a:p>
        </p:txBody>
      </p:sp>
    </p:spTree>
    <p:extLst>
      <p:ext uri="{BB962C8B-B14F-4D97-AF65-F5344CB8AC3E}">
        <p14:creationId xmlns:p14="http://schemas.microsoft.com/office/powerpoint/2010/main" val="2082875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4127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1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7761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767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a75a9251e8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a75a9251e8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388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ac2793e5b2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ac2793e5b2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924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48725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86873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14838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3071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MA" sz="1800" b="1">
                <a:solidFill>
                  <a:srgbClr val="006400"/>
                </a:solidFill>
                <a:effectLst/>
                <a:latin typeface="Tahoma" panose="020B0604030504040204" pitchFamily="34" charset="0"/>
                <a:ea typeface="Times New Roman" panose="02020603050405020304" pitchFamily="18" charset="0"/>
              </a:rPr>
              <a:t>Le Maroc</a:t>
            </a:r>
            <a:r>
              <a:rPr lang="fr-MA" sz="1800" b="0">
                <a:solidFill>
                  <a:srgbClr val="006400"/>
                </a:solidFill>
                <a:effectLst/>
                <a:latin typeface="Tahoma" panose="020B0604030504040204" pitchFamily="34" charset="0"/>
                <a:ea typeface="Times New Roman" panose="02020603050405020304" pitchFamily="18" charset="0"/>
              </a:rPr>
              <a:t> est</a:t>
            </a:r>
            <a:r>
              <a:rPr lang="fr-MA" sz="1800" b="1">
                <a:solidFill>
                  <a:srgbClr val="006400"/>
                </a:solidFill>
                <a:effectLst/>
                <a:latin typeface="Tahoma" panose="020B0604030504040204" pitchFamily="34" charset="0"/>
                <a:ea typeface="Times New Roman" panose="02020603050405020304" pitchFamily="18" charset="0"/>
              </a:rPr>
              <a:t> parmi les pays à stress hydrique, étant inférieur à 1.000 m3 /habitant/an.</a:t>
            </a:r>
            <a:r>
              <a:rPr lang="fr-MA" sz="1800" b="0">
                <a:solidFill>
                  <a:srgbClr val="006400"/>
                </a:solidFill>
                <a:effectLst/>
                <a:latin typeface="Tahoma" panose="020B0604030504040204" pitchFamily="34" charset="0"/>
                <a:ea typeface="Times New Roman" panose="02020603050405020304" pitchFamily="18" charset="0"/>
              </a:rPr>
              <a:t> </a:t>
            </a:r>
            <a:r>
              <a:rPr lang="fr-MA" sz="1800" b="1">
                <a:solidFill>
                  <a:srgbClr val="006400"/>
                </a:solidFill>
                <a:effectLst/>
                <a:latin typeface="Tahoma" panose="020B0604030504040204" pitchFamily="34" charset="0"/>
                <a:ea typeface="Times New Roman" panose="02020603050405020304" pitchFamily="18" charset="0"/>
              </a:rPr>
              <a:t>Le potentiel en ressources en eau rapporté à la population en 2020 est estimé à 620 m3 /habitant/an. Et il pourra </a:t>
            </a:r>
            <a:r>
              <a:rPr lang="fr-FR" sz="3200"/>
              <a:t>passer en dessous de 500 m³/</a:t>
            </a:r>
            <a:r>
              <a:rPr lang="fr-FR" sz="3200" err="1"/>
              <a:t>hab</a:t>
            </a:r>
            <a:r>
              <a:rPr lang="fr-FR" sz="3200"/>
              <a:t>/an dès 2025.</a:t>
            </a:r>
            <a:endParaRPr lang="fr-MA" sz="1800" b="1">
              <a:effectLst/>
              <a:latin typeface="Times New Roman" panose="02020603050405020304" pitchFamily="18" charset="0"/>
              <a:ea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a:p>
        </p:txBody>
      </p:sp>
    </p:spTree>
    <p:extLst>
      <p:ext uri="{BB962C8B-B14F-4D97-AF65-F5344CB8AC3E}">
        <p14:creationId xmlns:p14="http://schemas.microsoft.com/office/powerpoint/2010/main" val="22463066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708284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L’eau produite par WaterUP est distillée, cad que c’est une eau </a:t>
            </a:r>
            <a:r>
              <a:rPr lang="fr-FR" dirty="0" err="1"/>
              <a:t>depourvu</a:t>
            </a:r>
            <a:r>
              <a:rPr lang="fr-FR" dirty="0"/>
              <a:t> des sels </a:t>
            </a:r>
            <a:r>
              <a:rPr lang="fr-FR" dirty="0" err="1"/>
              <a:t>minereaux</a:t>
            </a:r>
            <a:r>
              <a:rPr lang="fr-FR" dirty="0"/>
              <a:t> nécessaires pour le bon fonctionnement du corps humain,</a:t>
            </a:r>
          </a:p>
          <a:p>
            <a:pPr marL="158750" indent="0">
              <a:buNone/>
            </a:pPr>
            <a:r>
              <a:rPr lang="fr-FR" dirty="0"/>
              <a:t>D’où la nécessité de reminéraliser cette eau</a:t>
            </a:r>
          </a:p>
        </p:txBody>
      </p:sp>
    </p:spTree>
    <p:extLst>
      <p:ext uri="{BB962C8B-B14F-4D97-AF65-F5344CB8AC3E}">
        <p14:creationId xmlns:p14="http://schemas.microsoft.com/office/powerpoint/2010/main" val="565153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L’eau produite par WaterUP est distillée, cad que c’est une eau </a:t>
            </a:r>
            <a:r>
              <a:rPr lang="fr-FR" dirty="0" err="1"/>
              <a:t>depourvu</a:t>
            </a:r>
            <a:r>
              <a:rPr lang="fr-FR" dirty="0"/>
              <a:t> des sels </a:t>
            </a:r>
            <a:r>
              <a:rPr lang="fr-FR" dirty="0" err="1"/>
              <a:t>minereaux</a:t>
            </a:r>
            <a:r>
              <a:rPr lang="fr-FR" dirty="0"/>
              <a:t> nécessaires pour le bon fonctionnement du corps humain,</a:t>
            </a:r>
          </a:p>
          <a:p>
            <a:pPr marL="158750" indent="0">
              <a:buNone/>
            </a:pPr>
            <a:r>
              <a:rPr lang="fr-FR" dirty="0"/>
              <a:t>D’où la nécessité de reminéraliser cette eau</a:t>
            </a:r>
          </a:p>
        </p:txBody>
      </p:sp>
    </p:spTree>
    <p:extLst>
      <p:ext uri="{BB962C8B-B14F-4D97-AF65-F5344CB8AC3E}">
        <p14:creationId xmlns:p14="http://schemas.microsoft.com/office/powerpoint/2010/main" val="68858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a75a9251e8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a75a9251e8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152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ac2793e5b2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ac2793e5b2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394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ac2793e5b2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ac2793e5b2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MA" dirty="0"/>
          </a:p>
        </p:txBody>
      </p:sp>
    </p:spTree>
    <p:extLst>
      <p:ext uri="{BB962C8B-B14F-4D97-AF65-F5344CB8AC3E}">
        <p14:creationId xmlns:p14="http://schemas.microsoft.com/office/powerpoint/2010/main" val="394168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a:effectLst/>
                <a:latin typeface="Calibri" panose="020F0502020204030204" pitchFamily="34" charset="0"/>
                <a:ea typeface="Calibri" panose="020F0502020204030204" pitchFamily="34" charset="0"/>
                <a:cs typeface="Arial" panose="020B0604020202020204" pitchFamily="34" charset="0"/>
              </a:rPr>
              <a:t>L'irrigation est le principal utilisateur de l'eau au Maroc avec près de 90% de la demande globale y compris l’irrigation des périmètres de Grande Hydraulique (GH), de Petite et Moyenne Hydraulique (PMH) et de l’Irrigation Privée (IP)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800">
                <a:effectLst/>
                <a:latin typeface="Calibri" panose="020F0502020204030204" pitchFamily="34" charset="0"/>
                <a:ea typeface="Calibri" panose="020F0502020204030204" pitchFamily="34" charset="0"/>
                <a:cs typeface="Arial" panose="020B0604020202020204" pitchFamily="34" charset="0"/>
              </a:rPr>
              <a:t>En2020, la demande en eau d’irrigation est estimée à 14,5 Milliards de m</a:t>
            </a:r>
            <a:r>
              <a:rPr lang="fr-FR" sz="1800" baseline="30000">
                <a:effectLst/>
                <a:latin typeface="Calibri" panose="020F0502020204030204" pitchFamily="34" charset="0"/>
                <a:ea typeface="Calibri" panose="020F0502020204030204" pitchFamily="34" charset="0"/>
                <a:cs typeface="Arial" panose="020B0604020202020204" pitchFamily="34" charset="0"/>
              </a:rPr>
              <a:t>3</a:t>
            </a:r>
            <a:endParaRPr lang="fr-FR" sz="1100" baseline="30000">
              <a:effectLst/>
              <a:latin typeface="Calibri" panose="020F0502020204030204" pitchFamily="34" charset="0"/>
              <a:ea typeface="Calibri" panose="020F0502020204030204" pitchFamily="34"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800">
                <a:effectLst/>
                <a:latin typeface="Calibri" panose="020F0502020204030204" pitchFamily="34" charset="0"/>
                <a:ea typeface="Calibri" panose="020F0502020204030204" pitchFamily="34" charset="0"/>
                <a:cs typeface="Arial" panose="020B0604020202020204" pitchFamily="34" charset="0"/>
              </a:rPr>
              <a:t>A l’horizon 2050, cette demande augmenterait et serait d’environ 16 Milliards de m3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800">
                <a:effectLst/>
                <a:latin typeface="Calibri" panose="020F0502020204030204" pitchFamily="34" charset="0"/>
                <a:ea typeface="Calibri" panose="020F0502020204030204" pitchFamily="34" charset="0"/>
                <a:cs typeface="Arial" panose="020B0604020202020204" pitchFamily="34" charset="0"/>
              </a:rPr>
              <a:t>Pour l’industrie, la demande en eau </a:t>
            </a:r>
            <a:r>
              <a:rPr lang="fr-MA" sz="1800">
                <a:effectLst/>
                <a:latin typeface="Calibri" panose="020F0502020204030204" pitchFamily="34" charset="0"/>
                <a:ea typeface="Calibri" panose="020F0502020204030204" pitchFamily="34" charset="0"/>
                <a:cs typeface="Arial" panose="020B0604020202020204" pitchFamily="34" charset="0"/>
              </a:rPr>
              <a:t>du secteur industrie  et tourisme isolé est de 261 Mm3/an en 2020. À l’horizon de 2050, </a:t>
            </a:r>
            <a:r>
              <a:rPr lang="fr-FR" sz="1800">
                <a:effectLst/>
                <a:latin typeface="Calibri" panose="020F0502020204030204" pitchFamily="34" charset="0"/>
                <a:ea typeface="Calibri" panose="020F0502020204030204" pitchFamily="34" charset="0"/>
                <a:cs typeface="Arial" panose="020B0604020202020204" pitchFamily="34" charset="0"/>
              </a:rPr>
              <a:t>cette demande augmenterait et serait d’environ 520 Mm3/an</a:t>
            </a:r>
            <a:endParaRPr lang="fr-MA" sz="1800">
              <a:effectLst/>
              <a:latin typeface="Calibri" panose="020F0502020204030204" pitchFamily="34" charset="0"/>
              <a:ea typeface="Calibri" panose="020F0502020204030204" pitchFamily="34"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sz="1800">
              <a:effectLst/>
              <a:latin typeface="Calibri" panose="020F0502020204030204" pitchFamily="34" charset="0"/>
              <a:ea typeface="Calibri" panose="020F0502020204030204" pitchFamily="34"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sz="1800">
              <a:effectLst/>
              <a:latin typeface="Calibri" panose="020F0502020204030204" pitchFamily="34" charset="0"/>
              <a:ea typeface="Calibri" panose="020F0502020204030204" pitchFamily="34" charset="0"/>
              <a:cs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800" baseline="30000">
              <a:effectLst/>
              <a:latin typeface="Calibri" panose="020F0502020204030204" pitchFamily="34" charset="0"/>
              <a:ea typeface="Calibri" panose="020F0502020204030204" pitchFamily="34"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a:p>
          <a:p>
            <a:endParaRPr lang="fr-MA"/>
          </a:p>
        </p:txBody>
      </p:sp>
    </p:spTree>
    <p:extLst>
      <p:ext uri="{BB962C8B-B14F-4D97-AF65-F5344CB8AC3E}">
        <p14:creationId xmlns:p14="http://schemas.microsoft.com/office/powerpoint/2010/main" val="364128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nSpc>
                <a:spcPct val="106000"/>
              </a:lnSpc>
              <a:spcAft>
                <a:spcPts val="800"/>
              </a:spcAft>
            </a:pPr>
            <a:r>
              <a:rPr lang="fr-MA" sz="1800" dirty="0">
                <a:effectLst/>
                <a:latin typeface="Courier New" panose="02070309020205020404" pitchFamily="49" charset="0"/>
                <a:ea typeface="Calibri" panose="020F0502020204030204" pitchFamily="34" charset="0"/>
                <a:cs typeface="Arial" panose="020B0604020202020204" pitchFamily="34" charset="0"/>
              </a:rPr>
              <a:t>Le Maroc dispose plusieurs bassins hydrauliques. Pourtant, 2 bassins parmi les 10, satisfont la demande, les autres basins atteignent à peine les 75% - 90% de la demande.</a:t>
            </a:r>
          </a:p>
          <a:p>
            <a:pPr marL="158750" indent="0">
              <a:lnSpc>
                <a:spcPct val="106000"/>
              </a:lnSpc>
              <a:spcAft>
                <a:spcPts val="800"/>
              </a:spcAft>
              <a:buNone/>
            </a:pPr>
            <a:endParaRPr lang="fr-MA"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6000"/>
              </a:lnSpc>
              <a:spcAft>
                <a:spcPts val="800"/>
              </a:spcAft>
            </a:pPr>
            <a:r>
              <a:rPr lang="fr-MA" sz="1800" dirty="0">
                <a:effectLst/>
                <a:latin typeface="Courier New" panose="02070309020205020404" pitchFamily="49" charset="0"/>
                <a:ea typeface="Calibri" panose="020F0502020204030204" pitchFamily="34" charset="0"/>
                <a:cs typeface="Arial" panose="020B0604020202020204" pitchFamily="34" charset="0"/>
              </a:rPr>
              <a:t>En bleu ciel, c’est la moyenne des 50 années des retenues des barrages au Maroc. En 2019, nous étions déjà loin de la moyenne, avec un taux de remplissage global de 49%. Puis la baisse s’est accentuée au fil du temps jusqu’à correspondant à un taux de remplissage global de 40,3%. </a:t>
            </a:r>
            <a:endParaRPr lang="fr-MA"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5346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a7274a1822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a7274a1822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MA" sz="1800" dirty="0">
                <a:effectLst/>
                <a:latin typeface="Courier New" panose="02070309020205020404" pitchFamily="49" charset="0"/>
                <a:ea typeface="Calibri" panose="020F0502020204030204" pitchFamily="34" charset="0"/>
              </a:rPr>
              <a:t>Les analyses de l’eau effectuées durant la période 2018-2020 ont permis de constater que la majorité des stations échantillonnées au niveau des principaux cours d’eau ont présenté une qualité de l’eau globalement bonne à moyenne à l’exception des stations situées en aval des rejets domestiques et industriels comme le bassin de Sebou et le bassin de </a:t>
            </a:r>
            <a:r>
              <a:rPr lang="fr-MA" sz="1800" dirty="0" err="1">
                <a:effectLst/>
                <a:latin typeface="Courier New" panose="02070309020205020404" pitchFamily="49" charset="0"/>
                <a:ea typeface="Calibri" panose="020F0502020204030204" pitchFamily="34" charset="0"/>
              </a:rPr>
              <a:t>Bouregreg</a:t>
            </a:r>
            <a:r>
              <a:rPr lang="fr-MA" sz="1800" dirty="0">
                <a:effectLst/>
                <a:latin typeface="Courier New" panose="02070309020205020404" pitchFamily="49" charset="0"/>
                <a:ea typeface="Calibri" panose="020F0502020204030204" pitchFamily="34" charset="0"/>
              </a:rPr>
              <a:t>. Par ailleurs, la grande partie des bassins se situent au centre, puis, le nord et enfin, le sud Est.</a:t>
            </a:r>
            <a:endParaRPr lang="fr-FR" dirty="0"/>
          </a:p>
        </p:txBody>
      </p:sp>
    </p:spTree>
    <p:extLst>
      <p:ext uri="{BB962C8B-B14F-4D97-AF65-F5344CB8AC3E}">
        <p14:creationId xmlns:p14="http://schemas.microsoft.com/office/powerpoint/2010/main" val="3643310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a7274a1822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a7274a1822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6000"/>
              </a:lnSpc>
              <a:spcAft>
                <a:spcPts val="800"/>
              </a:spcAft>
              <a:buNone/>
            </a:pPr>
            <a:r>
              <a:rPr lang="fr-MA" sz="1800" dirty="0">
                <a:effectLst/>
                <a:latin typeface="Courier New" panose="02070309020205020404" pitchFamily="49" charset="0"/>
                <a:ea typeface="Calibri" panose="020F0502020204030204" pitchFamily="34" charset="0"/>
                <a:cs typeface="Arial" panose="020B0604020202020204" pitchFamily="34" charset="0"/>
              </a:rPr>
              <a:t>Pour découvrir les eaux saumâtres géographiquement, il fallait convertir les rapports d’Etats qui répartissent l’eau par qualité littéraire en concentration du sel. Et à l’aide de la proportion ente la salinité et la teneur du sel, on conclut que l’eau saumâtre se situe dans les qualité moyenne, mauvaise et très mauvaise. </a:t>
            </a:r>
            <a:endParaRPr lang="fr-MA"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88353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freepik.com/" TargetMode="External"/><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5" name="Google Shape;255;p5"/>
          <p:cNvPicPr preferRelativeResize="0"/>
          <p:nvPr/>
        </p:nvPicPr>
        <p:blipFill>
          <a:blip r:embed="rId3">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4">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5">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9EE0739A-176A-561C-B010-9DDA321F10A4}"/>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9EB24F6E-F33A-1523-D8F5-51A4A7C5AEE6}"/>
              </a:ext>
            </a:extLst>
          </p:cNvPr>
          <p:cNvSpPr txBox="1"/>
          <p:nvPr userDrawn="1"/>
        </p:nvSpPr>
        <p:spPr>
          <a:xfrm flipH="1">
            <a:off x="311698" y="480553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19256486" flipH="1">
            <a:off x="-1166544" y="-1270720"/>
            <a:ext cx="3297389" cy="2276638"/>
          </a:xfrm>
          <a:prstGeom prst="rect">
            <a:avLst/>
          </a:prstGeom>
          <a:noFill/>
          <a:ln>
            <a:noFill/>
          </a:ln>
        </p:spPr>
      </p:pic>
      <p:grpSp>
        <p:nvGrpSpPr>
          <p:cNvPr id="850" name="Google Shape;850;p16"/>
          <p:cNvGrpSpPr/>
          <p:nvPr/>
        </p:nvGrpSpPr>
        <p:grpSpPr>
          <a:xfrm rot="13500046">
            <a:off x="15433"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886" name="Google Shape;886;p16"/>
          <p:cNvPicPr preferRelativeResize="0"/>
          <p:nvPr/>
        </p:nvPicPr>
        <p:blipFill>
          <a:blip r:embed="rId3">
            <a:alphaModFix amt="74000"/>
          </a:blip>
          <a:stretch>
            <a:fillRect/>
          </a:stretch>
        </p:blipFill>
        <p:spPr>
          <a:xfrm rot="15790199" flipH="1">
            <a:off x="7609918" y="-1097656"/>
            <a:ext cx="2894870" cy="2593321"/>
          </a:xfrm>
          <a:prstGeom prst="rect">
            <a:avLst/>
          </a:prstGeom>
          <a:noFill/>
          <a:ln>
            <a:noFill/>
          </a:ln>
        </p:spPr>
      </p:pic>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 name="ZoneTexte 1">
            <a:extLst>
              <a:ext uri="{FF2B5EF4-FFF2-40B4-BE49-F238E27FC236}">
                <a16:creationId xmlns:a16="http://schemas.microsoft.com/office/drawing/2014/main" id="{543F3196-7BFC-F933-DAF1-D8EB52D6D06D}"/>
              </a:ext>
            </a:extLst>
          </p:cNvPr>
          <p:cNvSpPr txBox="1"/>
          <p:nvPr userDrawn="1"/>
        </p:nvSpPr>
        <p:spPr>
          <a:xfrm>
            <a:off x="8243692" y="4770475"/>
            <a:ext cx="813661" cy="307777"/>
          </a:xfrm>
          <a:prstGeom prst="rect">
            <a:avLst/>
          </a:prstGeom>
          <a:noFill/>
        </p:spPr>
        <p:txBody>
          <a:bodyPr wrap="square" rtlCol="0">
            <a:spAutoFit/>
          </a:bodyPr>
          <a:lstStyle/>
          <a:p>
            <a:pPr algn="ctr"/>
            <a:fld id="{1E3317C0-4E2F-4EF8-A76D-48D0C27041F4}" type="slidenum">
              <a:rPr lang="fr-MA" smtClean="0"/>
              <a:pPr algn="ctr"/>
              <a:t>‹#›</a:t>
            </a:fld>
            <a:endParaRPr lang="fr-MA" dirty="0"/>
          </a:p>
        </p:txBody>
      </p:sp>
    </p:spTree>
    <p:extLst>
      <p:ext uri="{BB962C8B-B14F-4D97-AF65-F5344CB8AC3E}">
        <p14:creationId xmlns:p14="http://schemas.microsoft.com/office/powerpoint/2010/main" val="265625729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Background 3">
  <p:cSld name="Background 3">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4" y="4128883"/>
            <a:ext cx="3297389" cy="2276634"/>
          </a:xfrm>
          <a:prstGeom prst="rect">
            <a:avLst/>
          </a:prstGeom>
          <a:noFill/>
          <a:ln>
            <a:noFill/>
          </a:ln>
        </p:spPr>
      </p:pic>
      <p:grpSp>
        <p:nvGrpSpPr>
          <p:cNvPr id="2037" name="Google Shape;2037;p34"/>
          <p:cNvGrpSpPr/>
          <p:nvPr/>
        </p:nvGrpSpPr>
        <p:grpSpPr>
          <a:xfrm rot="-2700000">
            <a:off x="8026514"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073" name="Google Shape;2073;p34"/>
          <p:cNvSpPr/>
          <p:nvPr/>
        </p:nvSpPr>
        <p:spPr>
          <a:xfrm>
            <a:off x="4566956"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2074" name="Google Shape;2074;p34"/>
          <p:cNvPicPr preferRelativeResize="0"/>
          <p:nvPr/>
        </p:nvPicPr>
        <p:blipFill>
          <a:blip r:embed="rId4">
            <a:alphaModFix amt="74000"/>
          </a:blip>
          <a:stretch>
            <a:fillRect/>
          </a:stretch>
        </p:blipFill>
        <p:spPr>
          <a:xfrm rot="7675040">
            <a:off x="2669917" y="-1516163"/>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extLst>
      <p:ext uri="{BB962C8B-B14F-4D97-AF65-F5344CB8AC3E}">
        <p14:creationId xmlns:p14="http://schemas.microsoft.com/office/powerpoint/2010/main" val="9684436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Title and three columns 1">
  <p:cSld name="Title and three columns 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5"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1"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9" y="4231554"/>
            <a:ext cx="7605805" cy="2832382"/>
          </a:xfrm>
          <a:prstGeom prst="rect">
            <a:avLst/>
          </a:prstGeom>
          <a:noFill/>
          <a:ln>
            <a:noFill/>
          </a:ln>
        </p:spPr>
      </p:pic>
      <p:grpSp>
        <p:nvGrpSpPr>
          <p:cNvPr id="1054" name="Google Shape;1054;p19"/>
          <p:cNvGrpSpPr/>
          <p:nvPr/>
        </p:nvGrpSpPr>
        <p:grpSpPr>
          <a:xfrm rot="3618644">
            <a:off x="7686877" y="3841498"/>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extLst>
      <p:ext uri="{BB962C8B-B14F-4D97-AF65-F5344CB8AC3E}">
        <p14:creationId xmlns:p14="http://schemas.microsoft.com/office/powerpoint/2010/main" val="12539705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Background 4">
  <p:cSld name="Background 4">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7" y="-598319"/>
            <a:ext cx="3297389" cy="2276637"/>
          </a:xfrm>
          <a:prstGeom prst="rect">
            <a:avLst/>
          </a:prstGeom>
          <a:noFill/>
          <a:ln>
            <a:noFill/>
          </a:ln>
        </p:spPr>
      </p:pic>
      <p:grpSp>
        <p:nvGrpSpPr>
          <p:cNvPr id="2078" name="Google Shape;2078;p35"/>
          <p:cNvGrpSpPr/>
          <p:nvPr/>
        </p:nvGrpSpPr>
        <p:grpSpPr>
          <a:xfrm rot="-987768">
            <a:off x="7751818"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4"/>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082836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5" name="Google Shape;255;p5"/>
          <p:cNvPicPr preferRelativeResize="0"/>
          <p:nvPr/>
        </p:nvPicPr>
        <p:blipFill>
          <a:blip r:embed="rId3">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4">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5">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1EB7469C-EF99-A75E-BAD1-69000B093D43}"/>
              </a:ext>
            </a:extLst>
          </p:cNvPr>
          <p:cNvSpPr txBox="1"/>
          <p:nvPr userDrawn="1"/>
        </p:nvSpPr>
        <p:spPr>
          <a:xfrm flipH="1">
            <a:off x="311698" y="4798658"/>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666"/>
        <p:cNvGrpSpPr/>
        <p:nvPr/>
      </p:nvGrpSpPr>
      <p:grpSpPr>
        <a:xfrm>
          <a:off x="0" y="0"/>
          <a:ext cx="0" cy="0"/>
          <a:chOff x="0" y="0"/>
          <a:chExt cx="0" cy="0"/>
        </a:xfrm>
      </p:grpSpPr>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One column text">
  <p:cSld name="One column 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8" name="Google Shape;418;p7"/>
          <p:cNvPicPr preferRelativeResize="0"/>
          <p:nvPr/>
        </p:nvPicPr>
        <p:blipFill>
          <a:blip r:embed="rId3">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4">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5">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3E9C44F-20DB-AD20-E876-5FC07486F10F}"/>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type="blank">
  <p:cSld name="1_Blank">
    <p:spTree>
      <p:nvGrpSpPr>
        <p:cNvPr id="1" name="Shape 66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lank" type="blank">
  <p:cSld name="1_Blank">
    <p:spTree>
      <p:nvGrpSpPr>
        <p:cNvPr id="1" name="Shape 666"/>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8" name="Google Shape;418;p7"/>
          <p:cNvPicPr preferRelativeResize="0"/>
          <p:nvPr/>
        </p:nvPicPr>
        <p:blipFill>
          <a:blip r:embed="rId3">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4">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5">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1_Title only 1">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70"/>
        <p:cNvGrpSpPr/>
        <p:nvPr/>
      </p:nvGrpSpPr>
      <p:grpSpPr>
        <a:xfrm>
          <a:off x="0" y="0"/>
          <a:ext cx="0" cy="0"/>
          <a:chOff x="0" y="0"/>
          <a:chExt cx="0" cy="0"/>
        </a:xfrm>
      </p:grpSpPr>
      <p:pic>
        <p:nvPicPr>
          <p:cNvPr id="808" name="Google Shape;808;p15"/>
          <p:cNvPicPr preferRelativeResize="0"/>
          <p:nvPr/>
        </p:nvPicPr>
        <p:blipFill>
          <a:blip r:embed="rId2">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3">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1_Title only 4">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0" name="Google Shape;1230;p21"/>
          <p:cNvPicPr preferRelativeResize="0"/>
          <p:nvPr/>
        </p:nvPicPr>
        <p:blipFill>
          <a:blip r:embed="rId3">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One column text">
  <p:cSld name="One column 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8" name="Google Shape;418;p7"/>
          <p:cNvPicPr preferRelativeResize="0"/>
          <p:nvPr/>
        </p:nvPicPr>
        <p:blipFill>
          <a:blip r:embed="rId3">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4">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5">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FD5BC337-797F-FA3E-F5C0-2CE6C3E39708}"/>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sp>
        <p:nvSpPr>
          <p:cNvPr id="1347" name="Google Shape;1347;p22"/>
          <p:cNvSpPr txBox="1">
            <a:spLocks noGrp="1"/>
          </p:cNvSpPr>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8" name="Google Shape;1348;p22"/>
          <p:cNvSpPr txBox="1">
            <a:spLocks noGrp="1"/>
          </p:cNvSpPr>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9" name="Google Shape;1349;p22"/>
          <p:cNvSpPr txBox="1">
            <a:spLocks noGrp="1"/>
          </p:cNvSpPr>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0" name="Google Shape;1350;p22"/>
          <p:cNvSpPr txBox="1">
            <a:spLocks noGrp="1"/>
          </p:cNvSpPr>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1" name="Google Shape;1351;p22"/>
          <p:cNvSpPr txBox="1">
            <a:spLocks noGrp="1"/>
          </p:cNvSpPr>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2" name="Google Shape;1352;p22"/>
          <p:cNvSpPr txBox="1">
            <a:spLocks noGrp="1"/>
          </p:cNvSpPr>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3" name="Google Shape;1353;p22"/>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354" name="Google Shape;1354;p22"/>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5" name="Google Shape;1355;p22"/>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6" name="Google Shape;1356;p22"/>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7" name="Google Shape;1357;p22"/>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8" name="Google Shape;1358;p22"/>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9" name="Google Shape;1359;p22"/>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 and text">
  <p:cSld name="1_Number and text">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1">
  <p:cSld name="1_Section title and description 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1">
  <p:cSld name="1_Title and text 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txBox="1">
            <a:spLocks noGrp="1"/>
          </p:cNvSpPr>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2">
  <p:cSld name="1_Title and text 2">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1_Background">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1_Background 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type="titleOnly">
  <p:cSld name="1_Title 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3">
  <p:cSld name="1_Background 3">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4">
  <p:cSld name="1_Background 4">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1" name="Google Shape;581;p9"/>
          <p:cNvPicPr preferRelativeResize="0"/>
          <p:nvPr/>
        </p:nvPicPr>
        <p:blipFill>
          <a:blip r:embed="rId2">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582"/>
        <p:cNvGrpSpPr/>
        <p:nvPr/>
      </p:nvGrpSpPr>
      <p:grpSpPr>
        <a:xfrm>
          <a:off x="0" y="0"/>
          <a:ext cx="0" cy="0"/>
          <a:chOff x="0" y="0"/>
          <a:chExt cx="0" cy="0"/>
        </a:xfrm>
      </p:grpSpPr>
      <p:sp>
        <p:nvSpPr>
          <p:cNvPr id="583" name="Google Shape;583;p10"/>
          <p:cNvSpPr txBox="1">
            <a:spLocks noGrp="1"/>
          </p:cNvSpPr>
          <p:nvPr>
            <p:ph type="title"/>
          </p:nvPr>
        </p:nvSpPr>
        <p:spPr>
          <a:xfrm>
            <a:off x="720000" y="3314050"/>
            <a:ext cx="7704000" cy="12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itle only 2">
  <p:cSld name="Title only 2">
    <p:spTree>
      <p:nvGrpSpPr>
        <p:cNvPr id="1" name="Shape 770"/>
        <p:cNvGrpSpPr/>
        <p:nvPr/>
      </p:nvGrpSpPr>
      <p:grpSpPr>
        <a:xfrm>
          <a:off x="0" y="0"/>
          <a:ext cx="0" cy="0"/>
          <a:chOff x="0" y="0"/>
          <a:chExt cx="0" cy="0"/>
        </a:xfrm>
      </p:grpSpPr>
      <p:pic>
        <p:nvPicPr>
          <p:cNvPr id="808" name="Google Shape;808;p15"/>
          <p:cNvPicPr preferRelativeResize="0"/>
          <p:nvPr/>
        </p:nvPicPr>
        <p:blipFill>
          <a:blip r:embed="rId2">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3">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E5AC04B5-5187-C6AA-665E-A9DD4C6228BE}"/>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Title only 3">
  <p:cSld name="Title only 3">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grpSp>
        <p:nvGrpSpPr>
          <p:cNvPr id="888" name="Google Shape;888;p16"/>
          <p:cNvGrpSpPr/>
          <p:nvPr userDrawn="1"/>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87C737BA-4255-D158-2C62-FB03CA323518}"/>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only 2">
  <p:cSld name="Title only 2">
    <p:spTree>
      <p:nvGrpSpPr>
        <p:cNvPr id="1" name="Shape 770"/>
        <p:cNvGrpSpPr/>
        <p:nvPr/>
      </p:nvGrpSpPr>
      <p:grpSpPr>
        <a:xfrm>
          <a:off x="0" y="0"/>
          <a:ext cx="0" cy="0"/>
          <a:chOff x="0" y="0"/>
          <a:chExt cx="0" cy="0"/>
        </a:xfrm>
      </p:grpSpPr>
      <p:pic>
        <p:nvPicPr>
          <p:cNvPr id="808" name="Google Shape;808;p15"/>
          <p:cNvPicPr preferRelativeResize="0"/>
          <p:nvPr/>
        </p:nvPicPr>
        <p:blipFill>
          <a:blip r:embed="rId2">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3">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73354A5E-AF0D-D42B-2EF1-1462A43D8B1B}"/>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only 3">
  <p:cSld name="Title only 3">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4F61A6D9-C995-AA26-5894-C79FFE44DCC3}"/>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ig number">
  <p:cSld name="1_Big 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able of contents">
  <p:cSld name="Table of contents">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C0836AD7-3F62-523E-E524-D7585234AC07}"/>
              </a:ext>
            </a:extLst>
          </p:cNvPr>
          <p:cNvSpPr txBox="1"/>
          <p:nvPr userDrawn="1"/>
        </p:nvSpPr>
        <p:spPr>
          <a:xfrm flipH="1">
            <a:off x="311698" y="480553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itle only 1">
  <p:cSld name="Title only 1">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E65FE994-C373-D026-4250-74FE5AF7E718}"/>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itle and three columns 1">
  <p:cSld name="Title and three columns 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18F6A4A7-A9FA-C896-D816-FC5FF5DE53DD}"/>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and four columns">
  <p:cSld name="Title and four columns">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grpSp>
        <p:nvGrpSpPr>
          <p:cNvPr id="1145" name="Google Shape;1145;p20"/>
          <p:cNvGrpSpPr/>
          <p:nvPr userDrawn="1"/>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AF2BB484-D252-F056-A759-846C2DC3D570}"/>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Title and three columns 1">
  <p:cSld name="Title and three columns 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E9E90F75-1630-DB9E-DD5A-18F9F26F28EF}"/>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Title and four columns">
  <p:cSld name="Title and four columns">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7139EACB-EA4C-CC96-1833-AAC603102736}"/>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Title and four columns 1">
  <p:cSld name="Title and four columns 1">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0" name="Google Shape;1230;p21"/>
          <p:cNvPicPr preferRelativeResize="0"/>
          <p:nvPr/>
        </p:nvPicPr>
        <p:blipFill>
          <a:blip r:embed="rId3">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51E33B17-8CE1-531C-C7B0-ADEE19B508A0}"/>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Title and six columns ">
  <p:cSld name="Title and six columns ">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sp>
        <p:nvSpPr>
          <p:cNvPr id="1347" name="Google Shape;1347;p22"/>
          <p:cNvSpPr txBox="1">
            <a:spLocks noGrp="1"/>
          </p:cNvSpPr>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8" name="Google Shape;1348;p22"/>
          <p:cNvSpPr txBox="1">
            <a:spLocks noGrp="1"/>
          </p:cNvSpPr>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9" name="Google Shape;1349;p22"/>
          <p:cNvSpPr txBox="1">
            <a:spLocks noGrp="1"/>
          </p:cNvSpPr>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0" name="Google Shape;1350;p22"/>
          <p:cNvSpPr txBox="1">
            <a:spLocks noGrp="1"/>
          </p:cNvSpPr>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1" name="Google Shape;1351;p22"/>
          <p:cNvSpPr txBox="1">
            <a:spLocks noGrp="1"/>
          </p:cNvSpPr>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2" name="Google Shape;1352;p22"/>
          <p:cNvSpPr txBox="1">
            <a:spLocks noGrp="1"/>
          </p:cNvSpPr>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3" name="Google Shape;1353;p22"/>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354" name="Google Shape;1354;p22"/>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5" name="Google Shape;1355;p22"/>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6" name="Google Shape;1356;p22"/>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7" name="Google Shape;1357;p22"/>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8" name="Google Shape;1358;p22"/>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9" name="Google Shape;1359;p22"/>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 name="ZoneTexte 1">
            <a:extLst>
              <a:ext uri="{FF2B5EF4-FFF2-40B4-BE49-F238E27FC236}">
                <a16:creationId xmlns:a16="http://schemas.microsoft.com/office/drawing/2014/main" id="{BF0F3CB3-5577-489B-2DC9-EFE39B8BBA08}"/>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Title only 4">
  <p:cSld name="Title only 4">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B7C7AA38-C526-B3A7-02B4-334E53E0EDFC}"/>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Quote">
  <p:cSld name="1_Quote">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Title only 5">
  <p:cSld name="Title only 5">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1767EF62-F082-0C2A-5103-D4F3AE4456ED}"/>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Number and text">
  <p:cSld name="Number and text">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1564FFC6-3C41-DA4A-5D89-CB22F2F73B1F}"/>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Section title and description 1">
  <p:cSld name="1_Section title and description 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Title and three columns">
  <p:cSld name="Title and three columns">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0D9BC491-64DB-F26E-C651-91288793C703}"/>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Title and text ">
  <p:cSld name="Title and text ">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0DDB5F36-130F-9FEB-45EA-6762A030E548}"/>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Title and text 1">
  <p:cSld name="Title and text 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txBox="1">
            <a:spLocks noGrp="1"/>
          </p:cNvSpPr>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445D9117-CEC8-D71F-B9BF-DBFEBB9045B0}"/>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Title and text 2">
  <p:cSld name="Title and text 2">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94F892F7-2480-D9BD-813F-2F0F47F5E45C}"/>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Thanks ">
  <p:cSld name="1_Thanks ">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30"/>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36" name="Google Shape;1836;p30"/>
          <p:cNvSpPr txBox="1">
            <a:spLocks noGrp="1"/>
          </p:cNvSpPr>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200" b="1">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200" b="1">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lang="en" sz="12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Background">
  <p:cSld name="1_Background">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Background 1">
  <p:cSld name="Background 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B0E27D2D-6EBB-B4B1-4CBC-DA2FE50ABEE9}"/>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Background 2">
  <p:cSld name="Background 2">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339E2161-C208-F40F-95AA-F4E6A937073B}"/>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Background 3">
  <p:cSld name="1_Background 3">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Background 4">
  <p:cSld name="Background 4">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A949F007-A9B2-15E3-535C-8D04103B0D08}"/>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
        <p:nvSpPr>
          <p:cNvPr id="2" name="ZoneTexte 1">
            <a:extLst>
              <a:ext uri="{FF2B5EF4-FFF2-40B4-BE49-F238E27FC236}">
                <a16:creationId xmlns:a16="http://schemas.microsoft.com/office/drawing/2014/main" id="{339CE426-009E-B19D-46AD-A77BEC205972}"/>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Title only 1">
  <p:cSld name="Title only 1">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8A1FC5F4-D2C5-13AA-47C8-0A5436192478}"/>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Title only 2">
  <p:cSld name="Title only 2">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2E28420F-9D6B-0A40-CB8D-9A5254B49D87}"/>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Title only 3">
  <p:cSld name="Title only 3">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FD616146-CB12-AF5C-8CEC-361B35564084}"/>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Title only 4">
  <p:cSld name="Title only 4">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5764598C-FE22-2E93-9AEF-2E8AF6E87EC5}"/>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Title and six columns ">
  <p:cSld name="Title and six columns ">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sp>
        <p:nvSpPr>
          <p:cNvPr id="1347" name="Google Shape;1347;p22"/>
          <p:cNvSpPr txBox="1">
            <a:spLocks noGrp="1"/>
          </p:cNvSpPr>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8" name="Google Shape;1348;p22"/>
          <p:cNvSpPr txBox="1">
            <a:spLocks noGrp="1"/>
          </p:cNvSpPr>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9" name="Google Shape;1349;p22"/>
          <p:cNvSpPr txBox="1">
            <a:spLocks noGrp="1"/>
          </p:cNvSpPr>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0" name="Google Shape;1350;p22"/>
          <p:cNvSpPr txBox="1">
            <a:spLocks noGrp="1"/>
          </p:cNvSpPr>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1" name="Google Shape;1351;p22"/>
          <p:cNvSpPr txBox="1">
            <a:spLocks noGrp="1"/>
          </p:cNvSpPr>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2" name="Google Shape;1352;p22"/>
          <p:cNvSpPr txBox="1">
            <a:spLocks noGrp="1"/>
          </p:cNvSpPr>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3" name="Google Shape;1353;p22"/>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354" name="Google Shape;1354;p22"/>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5" name="Google Shape;1355;p22"/>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6" name="Google Shape;1356;p22"/>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7" name="Google Shape;1357;p22"/>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8" name="Google Shape;1358;p22"/>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9" name="Google Shape;1359;p22"/>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 name="ZoneTexte 1">
            <a:extLst>
              <a:ext uri="{FF2B5EF4-FFF2-40B4-BE49-F238E27FC236}">
                <a16:creationId xmlns:a16="http://schemas.microsoft.com/office/drawing/2014/main" id="{C0BA6FE2-2A64-8E74-9122-E4E83F587BCA}"/>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Title and three columns 1">
  <p:cSld name="Title and three columns 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60DF9614-B9C1-E654-2C44-5F926BDCB1E5}"/>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5" name="Google Shape;255;p5"/>
          <p:cNvPicPr preferRelativeResize="0"/>
          <p:nvPr/>
        </p:nvPicPr>
        <p:blipFill>
          <a:blip r:embed="rId3">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4">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5">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and four columns">
  <p:cSld name="Title and four columns">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6BDB94A8-AD89-2D1A-8473-30A8D94241E8}"/>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Title and four columns 1">
  <p:cSld name="Title and four columns 1">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F1EA48E2-A46A-82E2-059D-83DBAA648F57}"/>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Title only 5">
  <p:cSld name="Title only 5">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87906477-2EFE-BEF9-5B7C-43BB7BEF66E7}"/>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Title and three columns">
  <p:cSld name="Title and three columns">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7307B24C-FE5A-CCD7-455B-E6BAA8A669C7}"/>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Title and text ">
  <p:cSld name="Title and text ">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223D7299-B12F-CBEB-1559-307D12AF795F}"/>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Number and text">
  <p:cSld name="Number and text">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BFCDB07E-C818-991C-F910-1847B28AA204}"/>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Title and text 1">
  <p:cSld name="Title and text 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txBox="1">
            <a:spLocks noGrp="1"/>
          </p:cNvSpPr>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 name="ZoneTexte 1">
            <a:extLst>
              <a:ext uri="{FF2B5EF4-FFF2-40B4-BE49-F238E27FC236}">
                <a16:creationId xmlns:a16="http://schemas.microsoft.com/office/drawing/2014/main" id="{92ED9A5F-85CB-424A-1478-207C56EF8877}"/>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Title and text 2">
  <p:cSld name="Title and text 2">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86E3E1C5-BAEF-A336-B813-38EBADF4CA8A}"/>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Background 1">
  <p:cSld name="Background 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988651A4-416B-9068-3512-E8EC50397A68}"/>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Background 2">
  <p:cSld name="Background 2">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54F8271A-6990-8B63-0647-D9AF7A278E92}"/>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7" name="Google Shape;337;p6"/>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Background 3">
  <p:cSld name="Background 3">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
        <p:nvSpPr>
          <p:cNvPr id="2" name="ZoneTexte 1">
            <a:extLst>
              <a:ext uri="{FF2B5EF4-FFF2-40B4-BE49-F238E27FC236}">
                <a16:creationId xmlns:a16="http://schemas.microsoft.com/office/drawing/2014/main" id="{02A6518F-4BB4-202D-699B-0C1A7E9D9938}"/>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Background 4">
  <p:cSld name="Background 4">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E374C05C-2A52-BCEF-E731-C9F5F85DBF56}"/>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1_Section title and 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userDrawn="1"/>
        </p:nvPicPr>
        <p:blipFill>
          <a:blip r:embed="rId2">
            <a:alphaModFix amt="66000"/>
          </a:blip>
          <a:stretch>
            <a:fillRect/>
          </a:stretch>
        </p:blipFill>
        <p:spPr>
          <a:xfrm rot="8456486" flipH="1">
            <a:off x="7252442" y="4177106"/>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5" Type="http://schemas.openxmlformats.org/officeDocument/2006/relationships/theme" Target="../theme/theme2.xml"/><Relationship Id="rId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2" name="Rectangle 1">
            <a:extLst>
              <a:ext uri="{FF2B5EF4-FFF2-40B4-BE49-F238E27FC236}">
                <a16:creationId xmlns:a16="http://schemas.microsoft.com/office/drawing/2014/main" id="{EF8DA6DB-D2E5-4DC8-909E-91EE96BD344B}"/>
              </a:ext>
            </a:extLst>
          </p:cNvPr>
          <p:cNvSpPr/>
          <p:nvPr userDrawn="1"/>
        </p:nvSpPr>
        <p:spPr>
          <a:xfrm>
            <a:off x="3704665" y="4639235"/>
            <a:ext cx="968188" cy="38996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MA">
              <a:ln>
                <a:solidFill>
                  <a:schemeClr val="tx1">
                    <a:lumMod val="50000"/>
                  </a:schemeClr>
                </a:solidFill>
              </a:ln>
            </a:endParaRPr>
          </a:p>
        </p:txBody>
      </p:sp>
      <p:sp>
        <p:nvSpPr>
          <p:cNvPr id="3" name="ZoneTexte 2">
            <a:extLst>
              <a:ext uri="{FF2B5EF4-FFF2-40B4-BE49-F238E27FC236}">
                <a16:creationId xmlns:a16="http://schemas.microsoft.com/office/drawing/2014/main" id="{A1162247-5B30-1A13-FBF4-711D8C600203}"/>
              </a:ext>
            </a:extLst>
          </p:cNvPr>
          <p:cNvSpPr txBox="1"/>
          <p:nvPr userDrawn="1"/>
        </p:nvSpPr>
        <p:spPr>
          <a:xfrm flipH="1">
            <a:off x="311698" y="4791783"/>
            <a:ext cx="8520598" cy="307777"/>
          </a:xfrm>
          <a:prstGeom prst="rect">
            <a:avLst/>
          </a:prstGeom>
          <a:noFill/>
        </p:spPr>
        <p:txBody>
          <a:bodyPr wrap="square" rtlCol="0">
            <a:spAutoFit/>
          </a:bodyPr>
          <a:lstStyle/>
          <a:p>
            <a:pPr algn="r"/>
            <a:fld id="{4C75BB46-51BB-4E33-9394-F4A5F7E81F21}" type="slidenum">
              <a:rPr lang="fr-MA" smtClean="0"/>
              <a:pPr algn="r"/>
              <a:t>‹#›</a:t>
            </a:fld>
            <a:endParaRPr lang="fr-MA" dirty="0"/>
          </a:p>
        </p:txBody>
      </p:sp>
    </p:spTree>
  </p:cSld>
  <p:clrMap bg1="lt1" tx1="dk1" bg2="dk2" tx2="lt2" accent1="accent1" accent2="accent2" accent3="accent3" accent4="accent4" accent5="accent5" accent6="accent6" hlink="hlink" folHlink="folHlink"/>
  <p:sldLayoutIdLst>
    <p:sldLayoutId id="2147504973" r:id="rId1"/>
    <p:sldLayoutId id="2147504970" r:id="rId2"/>
    <p:sldLayoutId id="2147504975" r:id="rId3"/>
    <p:sldLayoutId id="2147504974" r:id="rId4"/>
    <p:sldLayoutId id="2147504977" r:id="rId5"/>
    <p:sldLayoutId id="2147504978" r:id="rId6"/>
    <p:sldLayoutId id="2147504979" r:id="rId7"/>
    <p:sldLayoutId id="2147504980" r:id="rId8"/>
    <p:sldLayoutId id="2147504981" r:id="rId9"/>
    <p:sldLayoutId id="2147504813" r:id="rId10"/>
    <p:sldLayoutId id="2147504810" r:id="rId11"/>
    <p:sldLayoutId id="2147504814" r:id="rId12"/>
    <p:sldLayoutId id="2147508541" r:id="rId13"/>
    <p:sldLayoutId id="2147504811" r:id="rId14"/>
    <p:sldLayoutId id="2147504816" r:id="rId15"/>
    <p:sldLayoutId id="2147483684" r:id="rId16"/>
    <p:sldLayoutId id="2147504725" r:id="rId17"/>
    <p:sldLayoutId id="2147483686" r:id="rId18"/>
    <p:sldLayoutId id="2147508540" r:id="rId19"/>
    <p:sldLayoutId id="2147483689" r:id="rId20"/>
    <p:sldLayoutId id="2147505016" r:id="rId21"/>
    <p:sldLayoutId id="2147505017" r:id="rId22"/>
    <p:sldLayoutId id="2147505018" r:id="rId23"/>
    <p:sldLayoutId id="2147505019" r:id="rId24"/>
    <p:sldLayoutId id="2147505020" r:id="rId25"/>
    <p:sldLayoutId id="2147505021" r:id="rId26"/>
    <p:sldLayoutId id="2147505023" r:id="rId27"/>
    <p:sldLayoutId id="2147505024" r:id="rId28"/>
    <p:sldLayoutId id="2147505025" r:id="rId29"/>
    <p:sldLayoutId id="2147505026" r:id="rId30"/>
    <p:sldLayoutId id="2147505027" r:id="rId31"/>
    <p:sldLayoutId id="2147505028" r:id="rId32"/>
    <p:sldLayoutId id="2147505029" r:id="rId33"/>
    <p:sldLayoutId id="2147505030" r:id="rId34"/>
    <p:sldLayoutId id="2147505031" r:id="rId35"/>
    <p:sldLayoutId id="2147505032" r:id="rId36"/>
    <p:sldLayoutId id="2147505033" r:id="rId37"/>
    <p:sldLayoutId id="2147505035" r:id="rId38"/>
    <p:sldLayoutId id="2147505036" r:id="rId39"/>
    <p:sldLayoutId id="2147505037" r:id="rId40"/>
    <p:sldLayoutId id="2147505038" r:id="rId41"/>
    <p:sldLayoutId id="2147505039" r:id="rId42"/>
    <p:sldLayoutId id="2147505014" r:id="rId43"/>
    <p:sldLayoutId id="2147505015" r:id="rId44"/>
    <p:sldLayoutId id="2147504987" r:id="rId45"/>
    <p:sldLayoutId id="2147504988" r:id="rId46"/>
    <p:sldLayoutId id="2147504989" r:id="rId47"/>
    <p:sldLayoutId id="2147504990" r:id="rId48"/>
    <p:sldLayoutId id="2147504984" r:id="rId49"/>
    <p:sldLayoutId id="2147504985" r:id="rId50"/>
    <p:sldLayoutId id="2147504986" r:id="rId51"/>
    <p:sldLayoutId id="2147504993" r:id="rId52"/>
    <p:sldLayoutId id="2147504994" r:id="rId53"/>
    <p:sldLayoutId id="2147504995" r:id="rId54"/>
    <p:sldLayoutId id="2147504996" r:id="rId55"/>
    <p:sldLayoutId id="2147504997" r:id="rId56"/>
    <p:sldLayoutId id="2147504998" r:id="rId57"/>
    <p:sldLayoutId id="2147504991" r:id="rId58"/>
    <p:sldLayoutId id="2147504992" r:id="rId59"/>
    <p:sldLayoutId id="2147504999" r:id="rId60"/>
    <p:sldLayoutId id="2147505000" r:id="rId61"/>
    <p:sldLayoutId id="2147505001" r:id="rId62"/>
    <p:sldLayoutId id="2147505002" r:id="rId63"/>
    <p:sldLayoutId id="2147505003" r:id="rId64"/>
    <p:sldLayoutId id="2147505004" r:id="rId65"/>
    <p:sldLayoutId id="2147505005" r:id="rId66"/>
    <p:sldLayoutId id="2147505006" r:id="rId67"/>
    <p:sldLayoutId id="2147505007" r:id="rId68"/>
    <p:sldLayoutId id="2147505008" r:id="rId69"/>
    <p:sldLayoutId id="2147505009" r:id="rId70"/>
    <p:sldLayoutId id="2147505010" r:id="rId71"/>
    <p:sldLayoutId id="2147505011" r:id="rId72"/>
    <p:sldLayoutId id="2147505012" r:id="rId73"/>
    <p:sldLayoutId id="2147504822" r:id="rId74"/>
    <p:sldLayoutId id="2147504823" r:id="rId75"/>
    <p:sldLayoutId id="2147504824" r:id="rId76"/>
    <p:sldLayoutId id="2147504825" r:id="rId77"/>
    <p:sldLayoutId id="2147504830" r:id="rId78"/>
    <p:sldLayoutId id="2147504827" r:id="rId79"/>
    <p:sldLayoutId id="2147504828" r:id="rId80"/>
    <p:sldLayoutId id="2147504829" r:id="rId81"/>
    <p:sldLayoutId id="2147504831" r:id="rId82"/>
    <p:sldLayoutId id="2147504834" r:id="rId83"/>
    <p:sldLayoutId id="2147504835" r:id="rId84"/>
    <p:sldLayoutId id="2147504832" r:id="rId85"/>
    <p:sldLayoutId id="2147504836" r:id="rId86"/>
    <p:sldLayoutId id="2147504837" r:id="rId87"/>
    <p:sldLayoutId id="2147504840" r:id="rId88"/>
    <p:sldLayoutId id="2147504841" r:id="rId89"/>
    <p:sldLayoutId id="2147504842" r:id="rId90"/>
    <p:sldLayoutId id="2147504843" r:id="rId91"/>
    <p:sldLayoutId id="2147504818" r:id="rId92"/>
    <p:sldLayoutId id="2147483691" r:id="rId93"/>
    <p:sldLayoutId id="2147483693" r:id="rId94"/>
    <p:sldLayoutId id="2147483696" r:id="rId95"/>
    <p:sldLayoutId id="2147483662" r:id="rId96"/>
    <p:sldLayoutId id="2147483664" r:id="rId97"/>
    <p:sldLayoutId id="2147483665" r:id="rId98"/>
    <p:sldLayoutId id="2147483681" r:id="rId9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D67799C-A25E-7825-B073-722827B37B2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endParaRPr lang="fr-MA"/>
          </a:p>
        </p:txBody>
      </p:sp>
      <p:sp>
        <p:nvSpPr>
          <p:cNvPr id="3" name="Espace réservé du texte 2">
            <a:extLst>
              <a:ext uri="{FF2B5EF4-FFF2-40B4-BE49-F238E27FC236}">
                <a16:creationId xmlns:a16="http://schemas.microsoft.com/office/drawing/2014/main" id="{44CA2404-5307-EEC4-0BA7-16CC52F577E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4" name="Espace réservé de la date 3">
            <a:extLst>
              <a:ext uri="{FF2B5EF4-FFF2-40B4-BE49-F238E27FC236}">
                <a16:creationId xmlns:a16="http://schemas.microsoft.com/office/drawing/2014/main" id="{375600E6-1570-5D3D-B27F-C01E9D10978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MA"/>
          </a:p>
        </p:txBody>
      </p:sp>
      <p:sp>
        <p:nvSpPr>
          <p:cNvPr id="5" name="Espace réservé du pied de page 4">
            <a:extLst>
              <a:ext uri="{FF2B5EF4-FFF2-40B4-BE49-F238E27FC236}">
                <a16:creationId xmlns:a16="http://schemas.microsoft.com/office/drawing/2014/main" id="{539D5577-9350-5210-6B5E-73E3D127038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MA"/>
          </a:p>
        </p:txBody>
      </p:sp>
      <p:sp>
        <p:nvSpPr>
          <p:cNvPr id="6" name="Espace réservé du numéro de diapositive 5">
            <a:extLst>
              <a:ext uri="{FF2B5EF4-FFF2-40B4-BE49-F238E27FC236}">
                <a16:creationId xmlns:a16="http://schemas.microsoft.com/office/drawing/2014/main" id="{4DE2A526-7398-6C6D-FCEA-02AA0D56CD3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CCDE50C-6C7C-488B-B445-5722DE881E95}" type="slidenum">
              <a:rPr lang="fr-MA" smtClean="0"/>
              <a:t>‹#›</a:t>
            </a:fld>
            <a:endParaRPr lang="fr-MA"/>
          </a:p>
        </p:txBody>
      </p:sp>
    </p:spTree>
    <p:extLst>
      <p:ext uri="{BB962C8B-B14F-4D97-AF65-F5344CB8AC3E}">
        <p14:creationId xmlns:p14="http://schemas.microsoft.com/office/powerpoint/2010/main" val="289460665"/>
      </p:ext>
    </p:extLst>
  </p:cSld>
  <p:clrMap bg1="lt1" tx1="dk1" bg2="lt2" tx2="dk2" accent1="accent1" accent2="accent2" accent3="accent3" accent4="accent4" accent5="accent5" accent6="accent6" hlink="hlink" folHlink="folHlink"/>
  <p:sldLayoutIdLst>
    <p:sldLayoutId id="2147505055" r:id="rId1"/>
    <p:sldLayoutId id="2147508440" r:id="rId2"/>
    <p:sldLayoutId id="2147508441" r:id="rId3"/>
    <p:sldLayoutId id="2147508442" r:id="rId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0.xml"/><Relationship Id="rId1" Type="http://schemas.openxmlformats.org/officeDocument/2006/relationships/slideLayout" Target="../slideLayouts/slideLayout100.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0.xml"/><Relationship Id="rId5" Type="http://schemas.openxmlformats.org/officeDocument/2006/relationships/image" Target="../media/image3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101.xml"/><Relationship Id="rId6" Type="http://schemas.openxmlformats.org/officeDocument/2006/relationships/image" Target="../media/image42.png"/><Relationship Id="rId5" Type="http://schemas.microsoft.com/office/2007/relationships/hdphoto" Target="../media/hdphoto2.wdp"/><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0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3.xml"/><Relationship Id="rId1" Type="http://schemas.openxmlformats.org/officeDocument/2006/relationships/slideLayout" Target="../slideLayouts/slideLayout103.xml"/><Relationship Id="rId4" Type="http://schemas.openxmlformats.org/officeDocument/2006/relationships/image" Target="../media/image49.emf"/></Relationships>
</file>

<file path=ppt/slides/_rels/slide16.xml.rels><?xml version="1.0" encoding="UTF-8" standalone="yes"?>
<Relationships xmlns="http://schemas.openxmlformats.org/package/2006/relationships"><Relationship Id="rId3" Type="http://schemas.openxmlformats.org/officeDocument/2006/relationships/hyperlink" Target="https://culturesciences.chimie.ens.fr/auteurs/viviane-renaudin" TargetMode="External"/><Relationship Id="rId2" Type="http://schemas.openxmlformats.org/officeDocument/2006/relationships/notesSlide" Target="../notesSlides/notesSlide14.xml"/><Relationship Id="rId1" Type="http://schemas.openxmlformats.org/officeDocument/2006/relationships/slideLayout" Target="../slideLayouts/slideLayout10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chart" Target="../charts/chart8.xml"/><Relationship Id="rId7"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103.xml"/><Relationship Id="rId6" Type="http://schemas.openxmlformats.org/officeDocument/2006/relationships/image" Target="../media/image54.png"/><Relationship Id="rId5" Type="http://schemas.openxmlformats.org/officeDocument/2006/relationships/chart" Target="../charts/chart9.xml"/><Relationship Id="rId4" Type="http://schemas.openxmlformats.org/officeDocument/2006/relationships/hyperlink" Target="https://www.encyclopedie-energie.org/auteur/bandelier-philippe/"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5.jpeg"/><Relationship Id="rId7"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2.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0.xml"/><Relationship Id="rId1" Type="http://schemas.openxmlformats.org/officeDocument/2006/relationships/themeOverride" Target="../theme/themeOverride3.xml"/><Relationship Id="rId5" Type="http://schemas.openxmlformats.org/officeDocument/2006/relationships/image" Target="../media/image61.jpe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7.png"/><Relationship Id="rId7"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image" Target="../media/image30.png"/><Relationship Id="rId1" Type="http://schemas.openxmlformats.org/officeDocument/2006/relationships/slideLayout" Target="../slideLayouts/slideLayout25.xml"/><Relationship Id="rId6" Type="http://schemas.openxmlformats.org/officeDocument/2006/relationships/image" Target="../media/image43.png"/><Relationship Id="rId11" Type="http://schemas.openxmlformats.org/officeDocument/2006/relationships/image" Target="../media/image70.jpeg"/><Relationship Id="rId5" Type="http://schemas.openxmlformats.org/officeDocument/2006/relationships/image" Target="../media/image65.png"/><Relationship Id="rId10" Type="http://schemas.openxmlformats.org/officeDocument/2006/relationships/image" Target="../media/image69.jpeg"/><Relationship Id="rId4" Type="http://schemas.openxmlformats.org/officeDocument/2006/relationships/image" Target="../media/image64.png"/><Relationship Id="rId9" Type="http://schemas.openxmlformats.org/officeDocument/2006/relationships/image" Target="../media/image68.jpeg"/></Relationships>
</file>

<file path=ppt/slides/_rels/slide2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3.png"/><Relationship Id="rId7" Type="http://schemas.openxmlformats.org/officeDocument/2006/relationships/image" Target="../media/image71.png"/><Relationship Id="rId12"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92.xml"/><Relationship Id="rId6" Type="http://schemas.openxmlformats.org/officeDocument/2006/relationships/image" Target="../media/image45.png"/><Relationship Id="rId11" Type="http://schemas.openxmlformats.org/officeDocument/2006/relationships/image" Target="../media/image75.png"/><Relationship Id="rId5" Type="http://schemas.openxmlformats.org/officeDocument/2006/relationships/image" Target="../media/image46.png"/><Relationship Id="rId10" Type="http://schemas.openxmlformats.org/officeDocument/2006/relationships/image" Target="../media/image74.svg"/><Relationship Id="rId4" Type="http://schemas.openxmlformats.org/officeDocument/2006/relationships/image" Target="../media/image44.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43.png"/><Relationship Id="rId7" Type="http://schemas.openxmlformats.org/officeDocument/2006/relationships/image" Target="../media/image76.png"/><Relationship Id="rId2" Type="http://schemas.openxmlformats.org/officeDocument/2006/relationships/image" Target="../media/image7.png"/><Relationship Id="rId1" Type="http://schemas.openxmlformats.org/officeDocument/2006/relationships/slideLayout" Target="../slideLayouts/slideLayout43.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png"/><Relationship Id="rId7" Type="http://schemas.openxmlformats.org/officeDocument/2006/relationships/image" Target="../media/image45.png"/><Relationship Id="rId2" Type="http://schemas.openxmlformats.org/officeDocument/2006/relationships/image" Target="../media/image78.jpeg"/><Relationship Id="rId1" Type="http://schemas.openxmlformats.org/officeDocument/2006/relationships/slideLayout" Target="../slideLayouts/slideLayout43.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3.png"/><Relationship Id="rId7" Type="http://schemas.openxmlformats.org/officeDocument/2006/relationships/image" Target="../media/image79.png"/><Relationship Id="rId2" Type="http://schemas.openxmlformats.org/officeDocument/2006/relationships/image" Target="../media/image7.png"/><Relationship Id="rId1" Type="http://schemas.openxmlformats.org/officeDocument/2006/relationships/slideLayout" Target="../slideLayouts/slideLayout43.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3.png"/><Relationship Id="rId7"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43.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png"/><Relationship Id="rId7" Type="http://schemas.openxmlformats.org/officeDocument/2006/relationships/image" Target="../media/image85.sv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s>
</file>

<file path=ppt/slides/_rels/slide2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1.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image" Target="../media/image101.jpeg"/><Relationship Id="rId1" Type="http://schemas.openxmlformats.org/officeDocument/2006/relationships/slideLayout" Target="../slideLayouts/slideLayout10.xml"/><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63.png"/><Relationship Id="rId7" Type="http://schemas.openxmlformats.org/officeDocument/2006/relationships/image" Target="../media/image106.png"/><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105.png"/><Relationship Id="rId5" Type="http://schemas.openxmlformats.org/officeDocument/2006/relationships/image" Target="../media/image7.png"/><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08.png"/><Relationship Id="rId5" Type="http://schemas.openxmlformats.org/officeDocument/2006/relationships/image" Target="../media/image106.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06.png"/><Relationship Id="rId2" Type="http://schemas.openxmlformats.org/officeDocument/2006/relationships/image" Target="../media/image109.jpeg"/><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5.xml"/><Relationship Id="rId5" Type="http://schemas.openxmlformats.org/officeDocument/2006/relationships/image" Target="../media/image31.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7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png"/><Relationship Id="rId1" Type="http://schemas.openxmlformats.org/officeDocument/2006/relationships/slideLayout" Target="../slideLayouts/slideLayout76.xml"/><Relationship Id="rId6" Type="http://schemas.openxmlformats.org/officeDocument/2006/relationships/image" Target="../media/image98.png"/><Relationship Id="rId5" Type="http://schemas.openxmlformats.org/officeDocument/2006/relationships/image" Target="../media/image100.png"/><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35.png"/><Relationship Id="rId1" Type="http://schemas.openxmlformats.org/officeDocument/2006/relationships/slideLayout" Target="../slideLayouts/slideLayout25.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5.xml"/><Relationship Id="rId1" Type="http://schemas.openxmlformats.org/officeDocument/2006/relationships/slideLayout" Target="../slideLayouts/slideLayout96.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6.xml"/><Relationship Id="rId1" Type="http://schemas.openxmlformats.org/officeDocument/2006/relationships/slideLayout" Target="../slideLayouts/slideLayout44.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8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5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7.png"/><Relationship Id="rId7"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139.png"/><Relationship Id="rId5" Type="http://schemas.openxmlformats.org/officeDocument/2006/relationships/image" Target="../media/image138.png"/><Relationship Id="rId10" Type="http://schemas.openxmlformats.org/officeDocument/2006/relationships/image" Target="../media/image143.png"/><Relationship Id="rId4" Type="http://schemas.microsoft.com/office/2007/relationships/hdphoto" Target="../media/hdphoto4.wdp"/><Relationship Id="rId9" Type="http://schemas.openxmlformats.org/officeDocument/2006/relationships/image" Target="../media/image142.png"/></Relationships>
</file>

<file path=ppt/slides/_rels/slide5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8.png"/><Relationship Id="rId7" Type="http://schemas.openxmlformats.org/officeDocument/2006/relationships/image" Target="../media/image78.jpeg"/><Relationship Id="rId12" Type="http://schemas.openxmlformats.org/officeDocument/2006/relationships/image" Target="../media/image147.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141.png"/><Relationship Id="rId11" Type="http://schemas.openxmlformats.org/officeDocument/2006/relationships/image" Target="../media/image146.jpe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35.png"/></Relationships>
</file>

<file path=ppt/slides/_rels/slide53.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7.png"/><Relationship Id="rId3" Type="http://schemas.openxmlformats.org/officeDocument/2006/relationships/image" Target="../media/image138.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141.png"/><Relationship Id="rId11" Type="http://schemas.openxmlformats.org/officeDocument/2006/relationships/image" Target="../media/image152.png"/><Relationship Id="rId5" Type="http://schemas.openxmlformats.org/officeDocument/2006/relationships/image" Target="../media/image140.png"/><Relationship Id="rId10" Type="http://schemas.openxmlformats.org/officeDocument/2006/relationships/image" Target="../media/image151.png"/><Relationship Id="rId4" Type="http://schemas.openxmlformats.org/officeDocument/2006/relationships/image" Target="../media/image139.png"/><Relationship Id="rId9" Type="http://schemas.openxmlformats.org/officeDocument/2006/relationships/image" Target="../media/image150.png"/><Relationship Id="rId14" Type="http://schemas.openxmlformats.org/officeDocument/2006/relationships/image" Target="../media/image147.png"/></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image" Target="../media/image154.png"/><Relationship Id="rId4" Type="http://schemas.openxmlformats.org/officeDocument/2006/relationships/image" Target="../media/image153.png"/></Relationships>
</file>

<file path=ppt/slides/_rels/slide5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58.png"/><Relationship Id="rId3" Type="http://schemas.openxmlformats.org/officeDocument/2006/relationships/image" Target="../media/image138.png"/><Relationship Id="rId7" Type="http://schemas.openxmlformats.org/officeDocument/2006/relationships/image" Target="../media/image156.png"/><Relationship Id="rId12" Type="http://schemas.openxmlformats.org/officeDocument/2006/relationships/image" Target="../media/image157.png"/><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image" Target="../media/image155.png"/><Relationship Id="rId11" Type="http://schemas.openxmlformats.org/officeDocument/2006/relationships/image" Target="../media/image30.png"/><Relationship Id="rId5" Type="http://schemas.openxmlformats.org/officeDocument/2006/relationships/image" Target="../media/image154.png"/><Relationship Id="rId10" Type="http://schemas.openxmlformats.org/officeDocument/2006/relationships/image" Target="../media/image1570.png"/><Relationship Id="rId4" Type="http://schemas.openxmlformats.org/officeDocument/2006/relationships/image" Target="../media/image153.png"/><Relationship Id="rId9"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4.xml"/><Relationship Id="rId1" Type="http://schemas.openxmlformats.org/officeDocument/2006/relationships/slideLayout" Target="../slideLayouts/slideLayout44.xml"/><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5.xml"/><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39.xml"/><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chart" Target="../charts/char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image" Target="../media/image162.jpe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2.png"/><Relationship Id="rId7"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image" Target="../media/image163.png"/><Relationship Id="rId5" Type="http://schemas.openxmlformats.org/officeDocument/2006/relationships/image" Target="../media/image46.png"/><Relationship Id="rId10" Type="http://schemas.openxmlformats.org/officeDocument/2006/relationships/image" Target="../media/image167.png"/><Relationship Id="rId4" Type="http://schemas.openxmlformats.org/officeDocument/2006/relationships/image" Target="../media/image45.png"/><Relationship Id="rId9" Type="http://schemas.openxmlformats.org/officeDocument/2006/relationships/image" Target="../media/image166.png"/></Relationships>
</file>

<file path=ppt/slides/_rels/slide65.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43.xml"/><Relationship Id="rId1" Type="http://schemas.openxmlformats.org/officeDocument/2006/relationships/slideLayout" Target="../slideLayouts/slideLayout44.xml"/><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8" Type="http://schemas.openxmlformats.org/officeDocument/2006/relationships/image" Target="../media/image173.svg"/><Relationship Id="rId3" Type="http://schemas.openxmlformats.org/officeDocument/2006/relationships/image" Target="../media/image7.png"/><Relationship Id="rId7" Type="http://schemas.openxmlformats.org/officeDocument/2006/relationships/image" Target="../media/image172.png"/><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 Id="rId9"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7.png"/><Relationship Id="rId1" Type="http://schemas.openxmlformats.org/officeDocument/2006/relationships/slideLayout" Target="../slideLayouts/slideLayout95.xml"/></Relationships>
</file>

<file path=ppt/slides/_rels/slide68.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6.jpeg"/><Relationship Id="rId2" Type="http://schemas.openxmlformats.org/officeDocument/2006/relationships/image" Target="../media/image7.png"/><Relationship Id="rId1" Type="http://schemas.openxmlformats.org/officeDocument/2006/relationships/slideLayout" Target="../slideLayouts/slideLayout95.xml"/><Relationship Id="rId6" Type="http://schemas.openxmlformats.org/officeDocument/2006/relationships/image" Target="../media/image175.jpeg"/><Relationship Id="rId5" Type="http://schemas.openxmlformats.org/officeDocument/2006/relationships/image" Target="../media/image30.png"/><Relationship Id="rId4" Type="http://schemas.openxmlformats.org/officeDocument/2006/relationships/image" Target="../media/image174.jpe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30.xml"/><Relationship Id="rId5" Type="http://schemas.openxmlformats.org/officeDocument/2006/relationships/image" Target="../media/image35.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75.xml"/><Relationship Id="rId6" Type="http://schemas.openxmlformats.org/officeDocument/2006/relationships/chart" Target="../charts/chart3.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100.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a:spLocks noGrp="1"/>
          </p:cNvSpPr>
          <p:nvPr>
            <p:ph type="ctrTitle"/>
          </p:nvPr>
        </p:nvSpPr>
        <p:spPr>
          <a:xfrm>
            <a:off x="1426500" y="1832080"/>
            <a:ext cx="6291000" cy="2052600"/>
          </a:xfrm>
          <a:prstGeom prst="rect">
            <a:avLst/>
          </a:prstGeom>
        </p:spPr>
        <p:txBody>
          <a:bodyPr spcFirstLastPara="1" wrap="square" lIns="91425" tIns="91425" rIns="91425" bIns="91425" anchor="b" anchorCtr="0">
            <a:noAutofit/>
          </a:bodyPr>
          <a:lstStyle/>
          <a:p>
            <a:r>
              <a:rPr lang="en" dirty="0"/>
              <a:t>WaterUp</a:t>
            </a:r>
            <a:br>
              <a:rPr lang="en" dirty="0"/>
            </a:br>
            <a:endParaRPr lang="fr-MA" dirty="0"/>
          </a:p>
        </p:txBody>
      </p:sp>
      <p:sp>
        <p:nvSpPr>
          <p:cNvPr id="2129" name="Google Shape;2129;p38"/>
          <p:cNvSpPr txBox="1">
            <a:spLocks noGrp="1"/>
          </p:cNvSpPr>
          <p:nvPr>
            <p:ph type="subTitle" idx="1"/>
          </p:nvPr>
        </p:nvSpPr>
        <p:spPr>
          <a:xfrm>
            <a:off x="521567" y="2699809"/>
            <a:ext cx="7704000" cy="792600"/>
          </a:xfrm>
          <a:prstGeom prst="rect">
            <a:avLst/>
          </a:prstGeom>
        </p:spPr>
        <p:txBody>
          <a:bodyPr spcFirstLastPara="1" wrap="square" lIns="91425" tIns="91425" rIns="91425" bIns="91425" anchor="ctr" anchorCtr="0">
            <a:noAutofit/>
          </a:bodyPr>
          <a:lstStyle/>
          <a:p>
            <a:r>
              <a:rPr lang="fr-MA" dirty="0">
                <a:solidFill>
                  <a:schemeClr val="bg2"/>
                </a:solidFill>
              </a:rPr>
              <a:t>D</a:t>
            </a:r>
            <a:r>
              <a:rPr lang="fr-MA" dirty="0">
                <a:solidFill>
                  <a:schemeClr val="bg2"/>
                </a:solidFill>
                <a:effectLst/>
              </a:rPr>
              <a:t>essalement des eaux saumâtres par énergie solaire thermique :</a:t>
            </a:r>
            <a:r>
              <a:rPr lang="fr-MA" dirty="0">
                <a:solidFill>
                  <a:schemeClr val="bg2"/>
                </a:solidFill>
              </a:rPr>
              <a:t> </a:t>
            </a:r>
            <a:endParaRPr lang="fr-MA" dirty="0">
              <a:solidFill>
                <a:schemeClr val="bg2"/>
              </a:solidFill>
              <a:effectLst/>
              <a:latin typeface="Open Sans" panose="020B0606030504020204" pitchFamily="34" charset="0"/>
              <a:ea typeface="Open Sans" panose="020B0606030504020204" pitchFamily="34" charset="0"/>
              <a:cs typeface="Open Sans" panose="020B0606030504020204" pitchFamily="34" charset="0"/>
            </a:endParaRPr>
          </a:p>
          <a:p>
            <a:pPr algn="ctr"/>
            <a:r>
              <a:rPr lang="fr-MA" dirty="0">
                <a:solidFill>
                  <a:schemeClr val="bg2"/>
                </a:solidFill>
                <a:effectLst/>
              </a:rPr>
              <a:t>Une solution pour l’irrigation dans l’agriculture conventionnelle…ou ailleurs ?</a:t>
            </a:r>
          </a:p>
          <a:p>
            <a:pPr marL="0" indent="0"/>
            <a:endParaRPr lang="fr-FR"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499FE83-C389-6D78-ED6B-697DCCA6159E}"/>
              </a:ext>
            </a:extLst>
          </p:cNvPr>
          <p:cNvSpPr txBox="1"/>
          <p:nvPr/>
        </p:nvSpPr>
        <p:spPr>
          <a:xfrm>
            <a:off x="4653642" y="4944495"/>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4">
            <a:extLst>
              <a:ext uri="{FF2B5EF4-FFF2-40B4-BE49-F238E27FC236}">
                <a16:creationId xmlns:a16="http://schemas.microsoft.com/office/drawing/2014/main" id="{22606D0B-13D4-9F91-7F53-C5C7E1DB69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7524" y="63784"/>
            <a:ext cx="2543175" cy="11094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B39A0A-CCB9-5B81-5A74-903CBD2BF1E0}"/>
              </a:ext>
            </a:extLst>
          </p:cNvPr>
          <p:cNvSpPr txBox="1"/>
          <p:nvPr/>
        </p:nvSpPr>
        <p:spPr>
          <a:xfrm>
            <a:off x="1426500" y="3910168"/>
            <a:ext cx="7336172" cy="307777"/>
          </a:xfrm>
          <a:prstGeom prst="rect">
            <a:avLst/>
          </a:prstGeom>
          <a:noFill/>
        </p:spPr>
        <p:txBody>
          <a:bodyPr wrap="square">
            <a:spAutoFit/>
          </a:bodyPr>
          <a:lstStyle/>
          <a:p>
            <a:pPr marL="0" indent="0" algn="ctr"/>
            <a:r>
              <a:rPr lang="fr-FR" dirty="0">
                <a:solidFill>
                  <a:schemeClr val="bg2"/>
                </a:solidFill>
              </a:rPr>
              <a:t>Travail de 12 étudiants d’Emines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pic>
        <p:nvPicPr>
          <p:cNvPr id="19" name="Google Shape;2599;p56">
            <a:extLst>
              <a:ext uri="{FF2B5EF4-FFF2-40B4-BE49-F238E27FC236}">
                <a16:creationId xmlns:a16="http://schemas.microsoft.com/office/drawing/2014/main" id="{EDB1E3F5-1071-6D2B-AC16-4BED344A655F}"/>
              </a:ext>
            </a:extLst>
          </p:cNvPr>
          <p:cNvPicPr preferRelativeResize="0"/>
          <p:nvPr/>
        </p:nvPicPr>
        <p:blipFill>
          <a:blip r:embed="rId3">
            <a:alphaModFix amt="52000"/>
          </a:blip>
          <a:stretch>
            <a:fillRect/>
          </a:stretch>
        </p:blipFill>
        <p:spPr>
          <a:xfrm rot="20970475" flipH="1">
            <a:off x="3890096" y="877721"/>
            <a:ext cx="1403247" cy="825852"/>
          </a:xfrm>
          <a:prstGeom prst="rect">
            <a:avLst/>
          </a:prstGeom>
          <a:noFill/>
          <a:ln>
            <a:noFill/>
          </a:ln>
        </p:spPr>
      </p:pic>
      <p:pic>
        <p:nvPicPr>
          <p:cNvPr id="20" name="Google Shape;2601;p56">
            <a:extLst>
              <a:ext uri="{FF2B5EF4-FFF2-40B4-BE49-F238E27FC236}">
                <a16:creationId xmlns:a16="http://schemas.microsoft.com/office/drawing/2014/main" id="{D4E2D1DA-1C67-C558-C045-50C63001376F}"/>
              </a:ext>
            </a:extLst>
          </p:cNvPr>
          <p:cNvPicPr preferRelativeResize="0"/>
          <p:nvPr/>
        </p:nvPicPr>
        <p:blipFill>
          <a:blip r:embed="rId4">
            <a:alphaModFix amt="52000"/>
          </a:blip>
          <a:stretch>
            <a:fillRect/>
          </a:stretch>
        </p:blipFill>
        <p:spPr>
          <a:xfrm rot="20970475" flipH="1">
            <a:off x="2268943" y="888179"/>
            <a:ext cx="1403961" cy="815242"/>
          </a:xfrm>
          <a:prstGeom prst="rect">
            <a:avLst/>
          </a:prstGeom>
          <a:noFill/>
          <a:ln>
            <a:noFill/>
          </a:ln>
        </p:spPr>
      </p:pic>
      <p:pic>
        <p:nvPicPr>
          <p:cNvPr id="14" name="Google Shape;2602;p56">
            <a:extLst>
              <a:ext uri="{FF2B5EF4-FFF2-40B4-BE49-F238E27FC236}">
                <a16:creationId xmlns:a16="http://schemas.microsoft.com/office/drawing/2014/main" id="{979FF872-9472-06A5-4676-D4F01C725E59}"/>
              </a:ext>
            </a:extLst>
          </p:cNvPr>
          <p:cNvPicPr preferRelativeResize="0"/>
          <p:nvPr/>
        </p:nvPicPr>
        <p:blipFill>
          <a:blip r:embed="rId5">
            <a:alphaModFix amt="52000"/>
          </a:blip>
          <a:stretch>
            <a:fillRect/>
          </a:stretch>
        </p:blipFill>
        <p:spPr>
          <a:xfrm rot="20471012" flipH="1">
            <a:off x="844606" y="2238379"/>
            <a:ext cx="1042820" cy="722578"/>
          </a:xfrm>
          <a:prstGeom prst="rect">
            <a:avLst/>
          </a:prstGeom>
          <a:noFill/>
          <a:ln>
            <a:noFill/>
          </a:ln>
        </p:spPr>
      </p:pic>
      <p:pic>
        <p:nvPicPr>
          <p:cNvPr id="15" name="Google Shape;2602;p56">
            <a:extLst>
              <a:ext uri="{FF2B5EF4-FFF2-40B4-BE49-F238E27FC236}">
                <a16:creationId xmlns:a16="http://schemas.microsoft.com/office/drawing/2014/main" id="{AC2D80EB-95CB-6AD0-0534-CF4F4813900E}"/>
              </a:ext>
            </a:extLst>
          </p:cNvPr>
          <p:cNvPicPr preferRelativeResize="0"/>
          <p:nvPr/>
        </p:nvPicPr>
        <p:blipFill>
          <a:blip r:embed="rId5">
            <a:alphaModFix amt="52000"/>
          </a:blip>
          <a:stretch>
            <a:fillRect/>
          </a:stretch>
        </p:blipFill>
        <p:spPr>
          <a:xfrm rot="20471012" flipH="1">
            <a:off x="844607" y="1613670"/>
            <a:ext cx="1042820" cy="722578"/>
          </a:xfrm>
          <a:prstGeom prst="rect">
            <a:avLst/>
          </a:prstGeom>
          <a:noFill/>
          <a:ln>
            <a:noFill/>
          </a:ln>
        </p:spPr>
      </p:pic>
      <p:pic>
        <p:nvPicPr>
          <p:cNvPr id="16" name="Google Shape;2602;p56">
            <a:extLst>
              <a:ext uri="{FF2B5EF4-FFF2-40B4-BE49-F238E27FC236}">
                <a16:creationId xmlns:a16="http://schemas.microsoft.com/office/drawing/2014/main" id="{D306EF47-E0F6-9B4B-4D64-D22E593A229F}"/>
              </a:ext>
            </a:extLst>
          </p:cNvPr>
          <p:cNvPicPr preferRelativeResize="0"/>
          <p:nvPr/>
        </p:nvPicPr>
        <p:blipFill>
          <a:blip r:embed="rId5">
            <a:alphaModFix amt="52000"/>
          </a:blip>
          <a:stretch>
            <a:fillRect/>
          </a:stretch>
        </p:blipFill>
        <p:spPr>
          <a:xfrm rot="20471012" flipH="1">
            <a:off x="844606" y="2853031"/>
            <a:ext cx="1042820" cy="722578"/>
          </a:xfrm>
          <a:prstGeom prst="rect">
            <a:avLst/>
          </a:prstGeom>
          <a:noFill/>
          <a:ln>
            <a:noFill/>
          </a:ln>
        </p:spPr>
      </p:pic>
      <p:pic>
        <p:nvPicPr>
          <p:cNvPr id="17" name="Google Shape;2602;p56">
            <a:extLst>
              <a:ext uri="{FF2B5EF4-FFF2-40B4-BE49-F238E27FC236}">
                <a16:creationId xmlns:a16="http://schemas.microsoft.com/office/drawing/2014/main" id="{5042BE3F-6391-8D13-C637-441C9A2CC160}"/>
              </a:ext>
            </a:extLst>
          </p:cNvPr>
          <p:cNvPicPr preferRelativeResize="0"/>
          <p:nvPr/>
        </p:nvPicPr>
        <p:blipFill>
          <a:blip r:embed="rId5">
            <a:alphaModFix amt="52000"/>
          </a:blip>
          <a:stretch>
            <a:fillRect/>
          </a:stretch>
        </p:blipFill>
        <p:spPr>
          <a:xfrm rot="20471012" flipH="1">
            <a:off x="844605" y="3489361"/>
            <a:ext cx="1042820" cy="722578"/>
          </a:xfrm>
          <a:prstGeom prst="rect">
            <a:avLst/>
          </a:prstGeom>
          <a:noFill/>
          <a:ln>
            <a:noFill/>
          </a:ln>
        </p:spPr>
      </p:pic>
      <p:pic>
        <p:nvPicPr>
          <p:cNvPr id="18" name="Google Shape;2602;p56">
            <a:extLst>
              <a:ext uri="{FF2B5EF4-FFF2-40B4-BE49-F238E27FC236}">
                <a16:creationId xmlns:a16="http://schemas.microsoft.com/office/drawing/2014/main" id="{4429FA3B-E236-5636-61F8-5504DFB0902E}"/>
              </a:ext>
            </a:extLst>
          </p:cNvPr>
          <p:cNvPicPr preferRelativeResize="0"/>
          <p:nvPr/>
        </p:nvPicPr>
        <p:blipFill>
          <a:blip r:embed="rId5">
            <a:alphaModFix amt="52000"/>
          </a:blip>
          <a:stretch>
            <a:fillRect/>
          </a:stretch>
        </p:blipFill>
        <p:spPr>
          <a:xfrm rot="20471012" flipH="1">
            <a:off x="844604" y="4129457"/>
            <a:ext cx="1042820" cy="722578"/>
          </a:xfrm>
          <a:prstGeom prst="rect">
            <a:avLst/>
          </a:prstGeom>
          <a:noFill/>
          <a:ln>
            <a:noFill/>
          </a:ln>
        </p:spPr>
      </p:pic>
      <p:sp>
        <p:nvSpPr>
          <p:cNvPr id="3" name="Title 2">
            <a:extLst>
              <a:ext uri="{FF2B5EF4-FFF2-40B4-BE49-F238E27FC236}">
                <a16:creationId xmlns:a16="http://schemas.microsoft.com/office/drawing/2014/main" id="{639D9866-CB04-3411-C5C7-364BB85516CA}"/>
              </a:ext>
            </a:extLst>
          </p:cNvPr>
          <p:cNvSpPr>
            <a:spLocks noGrp="1"/>
          </p:cNvSpPr>
          <p:nvPr>
            <p:ph type="ctrTitle"/>
          </p:nvPr>
        </p:nvSpPr>
        <p:spPr>
          <a:xfrm>
            <a:off x="887488" y="211843"/>
            <a:ext cx="7672500" cy="577800"/>
          </a:xfrm>
        </p:spPr>
        <p:txBody>
          <a:bodyPr/>
          <a:lstStyle/>
          <a:p>
            <a:r>
              <a:rPr lang="en-GB" sz="3000" dirty="0" err="1">
                <a:solidFill>
                  <a:srgbClr val="073763"/>
                </a:solidFill>
                <a:latin typeface="Overpass Black"/>
                <a:ea typeface="Overpass Black"/>
                <a:cs typeface="Overpass Black"/>
                <a:sym typeface="Overpass Black"/>
              </a:rPr>
              <a:t>Salinité</a:t>
            </a:r>
            <a:r>
              <a:rPr lang="en-GB" sz="3000" dirty="0">
                <a:solidFill>
                  <a:srgbClr val="073763"/>
                </a:solidFill>
                <a:latin typeface="Overpass Black"/>
                <a:ea typeface="Overpass Black"/>
                <a:cs typeface="Overpass Black"/>
              </a:rPr>
              <a:t> </a:t>
            </a:r>
            <a:r>
              <a:rPr lang="en-GB" sz="3000" dirty="0" err="1">
                <a:solidFill>
                  <a:srgbClr val="073763"/>
                </a:solidFill>
                <a:latin typeface="Overpass Black"/>
                <a:ea typeface="Overpass Black"/>
                <a:cs typeface="Overpass Black"/>
              </a:rPr>
              <a:t>selon</a:t>
            </a:r>
            <a:r>
              <a:rPr lang="en-GB" sz="3000" dirty="0">
                <a:solidFill>
                  <a:srgbClr val="073763"/>
                </a:solidFill>
                <a:latin typeface="Overpass Black"/>
                <a:ea typeface="Overpass Black"/>
                <a:cs typeface="Overpass Black"/>
              </a:rPr>
              <a:t> la </a:t>
            </a:r>
            <a:r>
              <a:rPr lang="en-GB" sz="3000" dirty="0" err="1">
                <a:solidFill>
                  <a:srgbClr val="073763"/>
                </a:solidFill>
                <a:latin typeface="Overpass Black"/>
                <a:ea typeface="Overpass Black"/>
                <a:cs typeface="Overpass Black"/>
              </a:rPr>
              <a:t>qualité</a:t>
            </a:r>
            <a:r>
              <a:rPr lang="en-GB" sz="3000" dirty="0">
                <a:solidFill>
                  <a:srgbClr val="073763"/>
                </a:solidFill>
                <a:latin typeface="Overpass Black"/>
                <a:ea typeface="Overpass Black"/>
                <a:cs typeface="Overpass Black"/>
              </a:rPr>
              <a:t> </a:t>
            </a:r>
            <a:r>
              <a:rPr lang="en-GB" sz="3000" dirty="0" err="1">
                <a:solidFill>
                  <a:srgbClr val="073763"/>
                </a:solidFill>
                <a:latin typeface="Overpass Black"/>
                <a:ea typeface="Overpass Black"/>
                <a:cs typeface="Overpass Black"/>
              </a:rPr>
              <a:t>d’eau</a:t>
            </a:r>
            <a:endParaRPr lang="en-US" sz="3000" dirty="0">
              <a:solidFill>
                <a:srgbClr val="073763"/>
              </a:solidFill>
              <a:latin typeface="Overpass Black"/>
              <a:ea typeface="Overpass Black"/>
              <a:cs typeface="Overpass Black"/>
            </a:endParaRPr>
          </a:p>
        </p:txBody>
      </p:sp>
      <p:pic>
        <p:nvPicPr>
          <p:cNvPr id="29" name="Google Shape;90;p3">
            <a:extLst>
              <a:ext uri="{FF2B5EF4-FFF2-40B4-BE49-F238E27FC236}">
                <a16:creationId xmlns:a16="http://schemas.microsoft.com/office/drawing/2014/main" id="{2BCCD230-FBE4-F2F1-D248-5F0CCC315BA9}"/>
              </a:ext>
            </a:extLst>
          </p:cNvPr>
          <p:cNvPicPr preferRelativeResize="0"/>
          <p:nvPr/>
        </p:nvPicPr>
        <p:blipFill>
          <a:blip r:embed="rId6">
            <a:alphaModFix amt="76000"/>
          </a:blip>
          <a:stretch>
            <a:fillRect/>
          </a:stretch>
        </p:blipFill>
        <p:spPr>
          <a:xfrm rot="613612">
            <a:off x="5598302" y="3320004"/>
            <a:ext cx="3155459" cy="1292505"/>
          </a:xfrm>
          <a:prstGeom prst="rect">
            <a:avLst/>
          </a:prstGeom>
          <a:noFill/>
          <a:ln>
            <a:noFill/>
          </a:ln>
        </p:spPr>
      </p:pic>
      <p:pic>
        <p:nvPicPr>
          <p:cNvPr id="32" name="Google Shape;91;p3">
            <a:extLst>
              <a:ext uri="{FF2B5EF4-FFF2-40B4-BE49-F238E27FC236}">
                <a16:creationId xmlns:a16="http://schemas.microsoft.com/office/drawing/2014/main" id="{AEC09AE6-DCEF-09B3-903D-CA81FE572140}"/>
              </a:ext>
            </a:extLst>
          </p:cNvPr>
          <p:cNvPicPr preferRelativeResize="0"/>
          <p:nvPr/>
        </p:nvPicPr>
        <p:blipFill>
          <a:blip r:embed="rId7">
            <a:alphaModFix amt="47000"/>
          </a:blip>
          <a:stretch>
            <a:fillRect/>
          </a:stretch>
        </p:blipFill>
        <p:spPr>
          <a:xfrm>
            <a:off x="6130629" y="1903189"/>
            <a:ext cx="2274945" cy="2065663"/>
          </a:xfrm>
          <a:prstGeom prst="rect">
            <a:avLst/>
          </a:prstGeom>
          <a:noFill/>
          <a:ln>
            <a:noFill/>
          </a:ln>
        </p:spPr>
      </p:pic>
      <p:sp>
        <p:nvSpPr>
          <p:cNvPr id="33" name="Google Shape;92;p3">
            <a:extLst>
              <a:ext uri="{FF2B5EF4-FFF2-40B4-BE49-F238E27FC236}">
                <a16:creationId xmlns:a16="http://schemas.microsoft.com/office/drawing/2014/main" id="{452DA2FE-263D-D1A8-C2A6-F574BCA9B71C}"/>
              </a:ext>
            </a:extLst>
          </p:cNvPr>
          <p:cNvSpPr/>
          <p:nvPr/>
        </p:nvSpPr>
        <p:spPr>
          <a:xfrm>
            <a:off x="7264375" y="637307"/>
            <a:ext cx="1788397" cy="3087168"/>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ZoneTexte 12">
            <a:extLst>
              <a:ext uri="{FF2B5EF4-FFF2-40B4-BE49-F238E27FC236}">
                <a16:creationId xmlns:a16="http://schemas.microsoft.com/office/drawing/2014/main" id="{5697EEA5-795E-F82F-7767-DE9DD27BDFC6}"/>
              </a:ext>
            </a:extLst>
          </p:cNvPr>
          <p:cNvSpPr txBox="1"/>
          <p:nvPr/>
        </p:nvSpPr>
        <p:spPr>
          <a:xfrm>
            <a:off x="5849793" y="2592569"/>
            <a:ext cx="2652476" cy="784830"/>
          </a:xfrm>
          <a:prstGeom prst="rect">
            <a:avLst/>
          </a:prstGeom>
          <a:noFill/>
        </p:spPr>
        <p:txBody>
          <a:bodyPr wrap="square" lIns="91440" tIns="45720" rIns="91440" bIns="45720" rtlCol="0" anchor="t">
            <a:spAutoFit/>
          </a:bodyPr>
          <a:lstStyle/>
          <a:p>
            <a:pPr algn="ctr"/>
            <a:r>
              <a:rPr lang="fr-MA" sz="1500" kern="1200" dirty="0">
                <a:solidFill>
                  <a:srgbClr val="073763"/>
                </a:solidFill>
                <a:latin typeface="Overpass Black"/>
                <a:ea typeface="Overpass Black"/>
                <a:cs typeface="Overpass Black"/>
              </a:rPr>
              <a:t>La relation entre </a:t>
            </a:r>
          </a:p>
          <a:p>
            <a:pPr algn="ctr"/>
            <a:r>
              <a:rPr lang="fr-MA" sz="1500" kern="1200" dirty="0">
                <a:solidFill>
                  <a:srgbClr val="073763"/>
                </a:solidFill>
                <a:latin typeface="Overpass Black"/>
                <a:ea typeface="Overpass Black"/>
                <a:cs typeface="Overpass Black"/>
              </a:rPr>
              <a:t>la salinité et</a:t>
            </a:r>
          </a:p>
          <a:p>
            <a:pPr algn="ctr"/>
            <a:r>
              <a:rPr lang="fr-MA" sz="1500" kern="1200" dirty="0">
                <a:solidFill>
                  <a:srgbClr val="073763"/>
                </a:solidFill>
                <a:latin typeface="Overpass Black"/>
                <a:ea typeface="Overpass Black"/>
                <a:cs typeface="Overpass Black"/>
              </a:rPr>
              <a:t> la teneur en sel </a:t>
            </a:r>
          </a:p>
        </p:txBody>
      </p:sp>
      <p:sp>
        <p:nvSpPr>
          <p:cNvPr id="28" name="ZoneTexte 27">
            <a:extLst>
              <a:ext uri="{FF2B5EF4-FFF2-40B4-BE49-F238E27FC236}">
                <a16:creationId xmlns:a16="http://schemas.microsoft.com/office/drawing/2014/main" id="{9443C3FE-DA4B-39E1-A70A-AE311A2D9F36}"/>
              </a:ext>
            </a:extLst>
          </p:cNvPr>
          <p:cNvSpPr txBox="1"/>
          <p:nvPr/>
        </p:nvSpPr>
        <p:spPr>
          <a:xfrm rot="21341443">
            <a:off x="5786553" y="3675684"/>
            <a:ext cx="3805081" cy="523220"/>
          </a:xfrm>
          <a:prstGeom prst="rect">
            <a:avLst/>
          </a:prstGeom>
          <a:noFill/>
        </p:spPr>
        <p:txBody>
          <a:bodyPr wrap="square" rtlCol="0">
            <a:spAutoFit/>
          </a:bodyPr>
          <a:lstStyle/>
          <a:p>
            <a:r>
              <a:rPr lang="fr-MA" sz="2800" dirty="0">
                <a:solidFill>
                  <a:srgbClr val="073763"/>
                </a:solidFill>
                <a:latin typeface="Overpass Black" panose="020B0604020202020204" charset="0"/>
                <a:ea typeface="Open Sans" panose="020B0606030504020204" pitchFamily="34" charset="0"/>
                <a:cs typeface="Open Sans" panose="020B0606030504020204" pitchFamily="34" charset="0"/>
              </a:rPr>
              <a:t>S = 1,8065 × Cl</a:t>
            </a:r>
          </a:p>
        </p:txBody>
      </p:sp>
      <p:graphicFrame>
        <p:nvGraphicFramePr>
          <p:cNvPr id="10" name="Google Shape;2605;p56">
            <a:extLst>
              <a:ext uri="{FF2B5EF4-FFF2-40B4-BE49-F238E27FC236}">
                <a16:creationId xmlns:a16="http://schemas.microsoft.com/office/drawing/2014/main" id="{766D3457-7795-F3B8-F1CA-C52713985FDB}"/>
              </a:ext>
            </a:extLst>
          </p:cNvPr>
          <p:cNvGraphicFramePr/>
          <p:nvPr>
            <p:extLst>
              <p:ext uri="{D42A27DB-BD31-4B8C-83A1-F6EECF244321}">
                <p14:modId xmlns:p14="http://schemas.microsoft.com/office/powerpoint/2010/main" val="44285334"/>
              </p:ext>
            </p:extLst>
          </p:nvPr>
        </p:nvGraphicFramePr>
        <p:xfrm>
          <a:off x="622949" y="1032747"/>
          <a:ext cx="4709331" cy="3799368"/>
        </p:xfrm>
        <a:graphic>
          <a:graphicData uri="http://schemas.openxmlformats.org/drawingml/2006/table">
            <a:tbl>
              <a:tblPr>
                <a:noFill/>
              </a:tblPr>
              <a:tblGrid>
                <a:gridCol w="1569777">
                  <a:extLst>
                    <a:ext uri="{9D8B030D-6E8A-4147-A177-3AD203B41FA5}">
                      <a16:colId xmlns:a16="http://schemas.microsoft.com/office/drawing/2014/main" val="20000"/>
                    </a:ext>
                  </a:extLst>
                </a:gridCol>
                <a:gridCol w="1569777">
                  <a:extLst>
                    <a:ext uri="{9D8B030D-6E8A-4147-A177-3AD203B41FA5}">
                      <a16:colId xmlns:a16="http://schemas.microsoft.com/office/drawing/2014/main" val="20002"/>
                    </a:ext>
                  </a:extLst>
                </a:gridCol>
                <a:gridCol w="1569777">
                  <a:extLst>
                    <a:ext uri="{9D8B030D-6E8A-4147-A177-3AD203B41FA5}">
                      <a16:colId xmlns:a16="http://schemas.microsoft.com/office/drawing/2014/main" val="20003"/>
                    </a:ext>
                  </a:extLst>
                </a:gridCol>
              </a:tblGrid>
              <a:tr h="633228">
                <a:tc>
                  <a:txBody>
                    <a:bodyPr/>
                    <a:lstStyle/>
                    <a:p>
                      <a:pPr marL="0" lvl="0" indent="0" algn="ctr" rtl="0">
                        <a:spcBef>
                          <a:spcPts val="0"/>
                        </a:spcBef>
                        <a:spcAft>
                          <a:spcPts val="0"/>
                        </a:spcAft>
                        <a:buNone/>
                      </a:pPr>
                      <a:endParaRPr sz="1200" dirty="0">
                        <a:solidFill>
                          <a:srgbClr val="073763"/>
                        </a:solidFill>
                      </a:endParaRPr>
                    </a:p>
                  </a:txBody>
                  <a:tcPr marL="79620" marR="79620" marT="79620" marB="79620"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DD7E6B">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lang="en" sz="1200" baseline="0" dirty="0">
                        <a:solidFill>
                          <a:srgbClr val="073763"/>
                        </a:solidFill>
                        <a:latin typeface="Overpass Black"/>
                        <a:ea typeface="Overpass Black"/>
                        <a:cs typeface="Overpass Black"/>
                        <a:sym typeface="Overpass Black"/>
                      </a:endParaRPr>
                    </a:p>
                  </a:txBody>
                  <a:tcPr marL="79620" marR="79620" marT="79620" marB="79620" anchor="ctr">
                    <a:lnL w="19050" cap="flat" cmpd="sng" algn="ctr">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rgbClr val="073763"/>
                        </a:solidFill>
                        <a:latin typeface="Overpass Black"/>
                        <a:ea typeface="Overpass Black"/>
                        <a:cs typeface="Overpass Black"/>
                        <a:sym typeface="Overpass Black"/>
                      </a:endParaRPr>
                    </a:p>
                  </a:txBody>
                  <a:tcPr marL="79620" marR="79620" marT="79620" marB="79620"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33228">
                <a:tc>
                  <a:txBody>
                    <a:bodyPr/>
                    <a:lstStyle/>
                    <a:p>
                      <a:pPr marL="0" lvl="0" indent="0" algn="ctr" rtl="0">
                        <a:spcBef>
                          <a:spcPts val="0"/>
                        </a:spcBef>
                        <a:spcAft>
                          <a:spcPts val="0"/>
                        </a:spcAft>
                        <a:buNone/>
                      </a:pPr>
                      <a:endParaRPr lang="en" sz="1200" b="1" dirty="0">
                        <a:solidFill>
                          <a:srgbClr val="073763"/>
                        </a:solidFill>
                        <a:latin typeface="Open Sans"/>
                        <a:ea typeface="Open Sans"/>
                        <a:cs typeface="Open Sans"/>
                        <a:sym typeface="Open Sans"/>
                      </a:endParaRPr>
                    </a:p>
                  </a:txBody>
                  <a:tcPr marL="79620" marR="79620" marT="79620" marB="79620"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rgbClr val="DD7E6B">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fr-MA" sz="1100" dirty="0">
                          <a:solidFill>
                            <a:srgbClr val="073763"/>
                          </a:solidFill>
                          <a:latin typeface="Open Sans"/>
                          <a:ea typeface="Open Sans"/>
                          <a:cs typeface="Open Sans"/>
                          <a:sym typeface="Open Sans"/>
                        </a:rPr>
                        <a:t>&lt;200</a:t>
                      </a: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lgn="ctr">
                      <a:solidFill>
                        <a:srgbClr val="9E9E9E">
                          <a:alpha val="0"/>
                        </a:srgbClr>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rgbClr val="073763"/>
                          </a:solidFill>
                          <a:latin typeface="Open Sans"/>
                          <a:ea typeface="Open Sans"/>
                          <a:cs typeface="Open Sans"/>
                          <a:sym typeface="Open Sans"/>
                        </a:rPr>
                        <a:t>&lt;0,625</a:t>
                      </a:r>
                      <a:endParaRPr sz="1100" dirty="0">
                        <a:solidFill>
                          <a:srgbClr val="073763"/>
                        </a:solidFill>
                        <a:latin typeface="Open Sans"/>
                        <a:ea typeface="Open Sans"/>
                        <a:cs typeface="Open Sans"/>
                        <a:sym typeface="Open Sans"/>
                      </a:endParaRPr>
                    </a:p>
                  </a:txBody>
                  <a:tcPr marL="79620" marR="79620" marT="79620" marB="79620"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33228">
                <a:tc>
                  <a:txBody>
                    <a:bodyPr/>
                    <a:lstStyle/>
                    <a:p>
                      <a:pPr marL="0" lvl="0" indent="0" algn="ctr" rtl="0">
                        <a:spcBef>
                          <a:spcPts val="0"/>
                        </a:spcBef>
                        <a:spcAft>
                          <a:spcPts val="0"/>
                        </a:spcAft>
                        <a:buNone/>
                      </a:pPr>
                      <a:endParaRPr sz="1200" b="1" dirty="0">
                        <a:solidFill>
                          <a:srgbClr val="073763"/>
                        </a:solidFill>
                        <a:latin typeface="Open Sans"/>
                        <a:ea typeface="Open Sans"/>
                        <a:cs typeface="Open Sans"/>
                        <a:sym typeface="Open Sans"/>
                      </a:endParaRPr>
                    </a:p>
                  </a:txBody>
                  <a:tcPr marL="79620" marR="79620" marT="79620" marB="79620" anchor="ctr">
                    <a:lnL w="19050" cap="flat" cmpd="sng">
                      <a:solidFill>
                        <a:srgbClr val="DD7E6B">
                          <a:alpha val="0"/>
                        </a:srgbClr>
                      </a:solidFill>
                      <a:prstDash val="solid"/>
                      <a:round/>
                      <a:headEnd type="none" w="sm" len="sm"/>
                      <a:tailEnd type="none" w="sm" len="sm"/>
                    </a:lnL>
                    <a:lnR w="19050" cap="flat" cmpd="sng" algn="ctr">
                      <a:solidFill>
                        <a:srgbClr val="DD7E6B">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fr-MA" sz="1100" dirty="0">
                          <a:solidFill>
                            <a:srgbClr val="073763"/>
                          </a:solidFill>
                          <a:latin typeface="Open Sans"/>
                          <a:ea typeface="Open Sans"/>
                          <a:cs typeface="Open Sans"/>
                          <a:sym typeface="Open Sans"/>
                        </a:rPr>
                        <a:t>200-300</a:t>
                      </a: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DD7E6B">
                          <a:alpha val="0"/>
                        </a:srgbClr>
                      </a:solidFill>
                      <a:prstDash val="solid"/>
                      <a:round/>
                      <a:headEnd type="none" w="sm" len="sm"/>
                      <a:tailEnd type="none" w="sm" len="sm"/>
                    </a:lnL>
                    <a:lnR w="19050" cap="flat" cmpd="sng" algn="ctr">
                      <a:solidFill>
                        <a:srgbClr val="9E9E9E">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fr-MA" sz="1350" b="0" i="0" kern="1200" dirty="0">
                          <a:solidFill>
                            <a:srgbClr val="073763"/>
                          </a:solidFill>
                          <a:effectLst/>
                          <a:latin typeface="+mn-lt"/>
                          <a:ea typeface="+mn-ea"/>
                          <a:cs typeface="+mn-cs"/>
                        </a:rPr>
                        <a:t> </a:t>
                      </a:r>
                      <a:r>
                        <a:rPr lang="en" sz="1100" dirty="0">
                          <a:solidFill>
                            <a:srgbClr val="073763"/>
                          </a:solidFill>
                          <a:latin typeface="Open Sans"/>
                          <a:ea typeface="Open Sans"/>
                          <a:cs typeface="Open Sans"/>
                          <a:sym typeface="Open Sans"/>
                        </a:rPr>
                        <a:t>0,625 – 2,3</a:t>
                      </a: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33228">
                <a:tc>
                  <a:txBody>
                    <a:bodyPr/>
                    <a:lstStyle/>
                    <a:p>
                      <a:pPr marL="0" lvl="0" indent="0" algn="ctr" rtl="0">
                        <a:spcBef>
                          <a:spcPts val="0"/>
                        </a:spcBef>
                        <a:spcAft>
                          <a:spcPts val="0"/>
                        </a:spcAft>
                        <a:buNone/>
                      </a:pPr>
                      <a:endParaRPr sz="1200" b="1" dirty="0">
                        <a:solidFill>
                          <a:srgbClr val="073763"/>
                        </a:solidFill>
                        <a:latin typeface="Open Sans"/>
                        <a:ea typeface="Open Sans"/>
                        <a:cs typeface="Open Sans"/>
                        <a:sym typeface="Open Sans"/>
                      </a:endParaRPr>
                    </a:p>
                  </a:txBody>
                  <a:tcPr marL="79620" marR="79620" marT="79620" marB="79620"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fr-MA" sz="1100" dirty="0">
                          <a:solidFill>
                            <a:srgbClr val="073763"/>
                          </a:solidFill>
                          <a:latin typeface="Open Sans"/>
                          <a:ea typeface="Open Sans"/>
                          <a:cs typeface="Open Sans"/>
                          <a:sym typeface="Open Sans"/>
                        </a:rPr>
                        <a:t>300-750</a:t>
                      </a: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rgbClr val="073763"/>
                          </a:solidFill>
                          <a:latin typeface="Open Sans"/>
                          <a:ea typeface="Open Sans"/>
                          <a:cs typeface="Open Sans"/>
                          <a:sym typeface="Open Sans"/>
                        </a:rPr>
                        <a:t>2,3 – 4,2</a:t>
                      </a:r>
                      <a:endParaRPr sz="1100" dirty="0">
                        <a:solidFill>
                          <a:srgbClr val="073763"/>
                        </a:solidFill>
                        <a:latin typeface="Open Sans"/>
                        <a:ea typeface="Open Sans"/>
                        <a:cs typeface="Open Sans"/>
                        <a:sym typeface="Open Sans"/>
                      </a:endParaRPr>
                    </a:p>
                  </a:txBody>
                  <a:tcPr marL="79620" marR="79620" marT="79620" marB="79620"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33228">
                <a:tc>
                  <a:txBody>
                    <a:bodyPr/>
                    <a:lstStyle/>
                    <a:p>
                      <a:pPr marL="0" lvl="0" indent="0" algn="ctr" rtl="0">
                        <a:spcBef>
                          <a:spcPts val="0"/>
                        </a:spcBef>
                        <a:spcAft>
                          <a:spcPts val="0"/>
                        </a:spcAft>
                        <a:buNone/>
                      </a:pPr>
                      <a:endParaRPr sz="1200" b="1" dirty="0">
                        <a:solidFill>
                          <a:srgbClr val="073763"/>
                        </a:solidFill>
                        <a:latin typeface="Open Sans"/>
                        <a:ea typeface="Open Sans"/>
                        <a:cs typeface="Open Sans"/>
                        <a:sym typeface="Open Sans"/>
                      </a:endParaRPr>
                    </a:p>
                  </a:txBody>
                  <a:tcPr marL="45969" marR="45969" marT="45969" marB="45969" anchor="ctr">
                    <a:lnL w="19050" cap="flat" cmpd="sng">
                      <a:solidFill>
                        <a:srgbClr val="DD7E6B">
                          <a:alpha val="0"/>
                        </a:srgbClr>
                      </a:solidFill>
                      <a:prstDash val="solid"/>
                      <a:round/>
                      <a:headEnd type="none" w="sm" len="sm"/>
                      <a:tailEnd type="none" w="sm" len="sm"/>
                    </a:lnL>
                    <a:lnR w="19050" cap="flat" cmpd="sng" algn="ctr">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fr-MA" sz="1100" dirty="0">
                          <a:solidFill>
                            <a:srgbClr val="073763"/>
                          </a:solidFill>
                          <a:latin typeface="Open Sans"/>
                          <a:ea typeface="Open Sans"/>
                          <a:cs typeface="Open Sans"/>
                          <a:sym typeface="Open Sans"/>
                        </a:rPr>
                        <a:t>750-1000</a:t>
                      </a: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DD7E6B">
                          <a:alpha val="0"/>
                        </a:srgbClr>
                      </a:solidFill>
                      <a:prstDash val="solid"/>
                      <a:round/>
                      <a:headEnd type="none" w="sm" len="sm"/>
                      <a:tailEnd type="none" w="sm" len="sm"/>
                    </a:lnL>
                    <a:lnR w="19050" cap="flat" cmpd="sng" algn="ctr">
                      <a:solidFill>
                        <a:srgbClr val="9E9E9E">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fr-MA" sz="1100" dirty="0">
                          <a:solidFill>
                            <a:srgbClr val="073763"/>
                          </a:solidFill>
                          <a:latin typeface="Open Sans"/>
                          <a:ea typeface="Open Sans"/>
                          <a:cs typeface="Open Sans"/>
                          <a:sym typeface="Open Sans"/>
                        </a:rPr>
                        <a:t>4,2 – 4,69</a:t>
                      </a: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281335429"/>
                  </a:ext>
                </a:extLst>
              </a:tr>
              <a:tr h="633228">
                <a:tc>
                  <a:txBody>
                    <a:bodyPr/>
                    <a:lstStyle/>
                    <a:p>
                      <a:pPr marL="0" lvl="0" indent="0" algn="ctr" rtl="0">
                        <a:spcBef>
                          <a:spcPts val="0"/>
                        </a:spcBef>
                        <a:spcAft>
                          <a:spcPts val="0"/>
                        </a:spcAft>
                        <a:buNone/>
                      </a:pPr>
                      <a:endParaRPr sz="1200" b="1" dirty="0">
                        <a:solidFill>
                          <a:srgbClr val="073763"/>
                        </a:solidFill>
                        <a:latin typeface="Open Sans"/>
                        <a:ea typeface="Open Sans"/>
                        <a:cs typeface="Open Sans"/>
                        <a:sym typeface="Open Sans"/>
                      </a:endParaRPr>
                    </a:p>
                  </a:txBody>
                  <a:tcPr marL="79620" marR="79620" marT="79620" marB="79620" anchor="ctr">
                    <a:lnL w="19050" cap="flat" cmpd="sng">
                      <a:solidFill>
                        <a:srgbClr val="DD7E6B">
                          <a:alpha val="0"/>
                        </a:srgbClr>
                      </a:solidFill>
                      <a:prstDash val="solid"/>
                      <a:round/>
                      <a:headEnd type="none" w="sm" len="sm"/>
                      <a:tailEnd type="none" w="sm" len="sm"/>
                    </a:lnL>
                    <a:lnR w="19050" cap="flat" cmpd="sng" algn="ctr">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fr-MA" sz="1100" dirty="0">
                          <a:solidFill>
                            <a:srgbClr val="073763"/>
                          </a:solidFill>
                          <a:latin typeface="Open Sans"/>
                          <a:ea typeface="Open Sans"/>
                          <a:cs typeface="Open Sans"/>
                          <a:sym typeface="Open Sans"/>
                        </a:rPr>
                        <a:t>&gt;1000</a:t>
                      </a: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DD7E6B">
                          <a:alpha val="0"/>
                        </a:srgbClr>
                      </a:solidFill>
                      <a:prstDash val="solid"/>
                      <a:round/>
                      <a:headEnd type="none" w="sm" len="sm"/>
                      <a:tailEnd type="none" w="sm" len="sm"/>
                    </a:lnL>
                    <a:lnR w="19050" cap="flat" cmpd="sng" algn="ctr">
                      <a:solidFill>
                        <a:srgbClr val="9E9E9E">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fr-MA" sz="1100" dirty="0">
                          <a:solidFill>
                            <a:srgbClr val="073763"/>
                          </a:solidFill>
                          <a:latin typeface="Open Sans"/>
                          <a:ea typeface="Open Sans"/>
                          <a:cs typeface="Open Sans"/>
                          <a:sym typeface="Open Sans"/>
                        </a:rPr>
                        <a:t>&gt; 4,69</a:t>
                      </a: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527464040"/>
                  </a:ext>
                </a:extLst>
              </a:tr>
            </a:tbl>
          </a:graphicData>
        </a:graphic>
      </p:graphicFrame>
      <p:graphicFrame>
        <p:nvGraphicFramePr>
          <p:cNvPr id="2" name="Google Shape;2605;p56">
            <a:extLst>
              <a:ext uri="{FF2B5EF4-FFF2-40B4-BE49-F238E27FC236}">
                <a16:creationId xmlns:a16="http://schemas.microsoft.com/office/drawing/2014/main" id="{0B214471-EB31-656A-21FF-59A19F48ED34}"/>
              </a:ext>
            </a:extLst>
          </p:cNvPr>
          <p:cNvGraphicFramePr/>
          <p:nvPr>
            <p:extLst>
              <p:ext uri="{D42A27DB-BD31-4B8C-83A1-F6EECF244321}">
                <p14:modId xmlns:p14="http://schemas.microsoft.com/office/powerpoint/2010/main" val="1360321007"/>
              </p:ext>
            </p:extLst>
          </p:nvPr>
        </p:nvGraphicFramePr>
        <p:xfrm>
          <a:off x="625620" y="1032747"/>
          <a:ext cx="4709331" cy="3799368"/>
        </p:xfrm>
        <a:graphic>
          <a:graphicData uri="http://schemas.openxmlformats.org/drawingml/2006/table">
            <a:tbl>
              <a:tblPr>
                <a:noFill/>
              </a:tblPr>
              <a:tblGrid>
                <a:gridCol w="1569777">
                  <a:extLst>
                    <a:ext uri="{9D8B030D-6E8A-4147-A177-3AD203B41FA5}">
                      <a16:colId xmlns:a16="http://schemas.microsoft.com/office/drawing/2014/main" val="20000"/>
                    </a:ext>
                  </a:extLst>
                </a:gridCol>
                <a:gridCol w="1569777">
                  <a:extLst>
                    <a:ext uri="{9D8B030D-6E8A-4147-A177-3AD203B41FA5}">
                      <a16:colId xmlns:a16="http://schemas.microsoft.com/office/drawing/2014/main" val="20002"/>
                    </a:ext>
                  </a:extLst>
                </a:gridCol>
                <a:gridCol w="1569777">
                  <a:extLst>
                    <a:ext uri="{9D8B030D-6E8A-4147-A177-3AD203B41FA5}">
                      <a16:colId xmlns:a16="http://schemas.microsoft.com/office/drawing/2014/main" val="20003"/>
                    </a:ext>
                  </a:extLst>
                </a:gridCol>
              </a:tblGrid>
              <a:tr h="633228">
                <a:tc>
                  <a:txBody>
                    <a:bodyPr/>
                    <a:lstStyle/>
                    <a:p>
                      <a:pPr marL="0" lvl="0" indent="0" algn="ctr" rtl="0">
                        <a:spcBef>
                          <a:spcPts val="0"/>
                        </a:spcBef>
                        <a:spcAft>
                          <a:spcPts val="0"/>
                        </a:spcAft>
                        <a:buNone/>
                      </a:pPr>
                      <a:endParaRPr sz="1200" dirty="0">
                        <a:solidFill>
                          <a:srgbClr val="073763"/>
                        </a:solidFill>
                      </a:endParaRPr>
                    </a:p>
                  </a:txBody>
                  <a:tcPr marL="79620" marR="79620" marT="79620" marB="79620"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DD7E6B">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073763"/>
                          </a:solidFill>
                          <a:latin typeface="Overpass Black"/>
                          <a:ea typeface="Overpass Black"/>
                          <a:cs typeface="Overpass Black"/>
                          <a:sym typeface="Overpass Black"/>
                        </a:rPr>
                        <a:t>Cl</a:t>
                      </a:r>
                      <a:r>
                        <a:rPr lang="en" sz="1200" baseline="30000" dirty="0">
                          <a:solidFill>
                            <a:srgbClr val="073763"/>
                          </a:solidFill>
                          <a:latin typeface="Overpass Black"/>
                          <a:ea typeface="Overpass Black"/>
                          <a:cs typeface="Overpass Black"/>
                          <a:sym typeface="Overpass Black"/>
                        </a:rPr>
                        <a:t>- </a:t>
                      </a:r>
                    </a:p>
                    <a:p>
                      <a:pPr marL="0" lvl="0" indent="0" algn="ctr" rtl="0">
                        <a:spcBef>
                          <a:spcPts val="0"/>
                        </a:spcBef>
                        <a:spcAft>
                          <a:spcPts val="0"/>
                        </a:spcAft>
                        <a:buNone/>
                      </a:pPr>
                      <a:r>
                        <a:rPr lang="en" sz="1200" baseline="0" dirty="0">
                          <a:solidFill>
                            <a:srgbClr val="073763"/>
                          </a:solidFill>
                          <a:latin typeface="Overpass Black"/>
                          <a:ea typeface="Overpass Black"/>
                          <a:cs typeface="Overpass Black"/>
                          <a:sym typeface="Overpass Black"/>
                        </a:rPr>
                        <a:t>(mg/l)</a:t>
                      </a:r>
                    </a:p>
                  </a:txBody>
                  <a:tcPr marL="79620" marR="79620" marT="79620" marB="79620" anchor="ctr">
                    <a:lnL w="19050" cap="flat" cmpd="sng" algn="ctr">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rgbClr val="073763"/>
                          </a:solidFill>
                          <a:latin typeface="Overpass Black"/>
                          <a:ea typeface="Overpass Black"/>
                          <a:cs typeface="Overpass Black"/>
                          <a:sym typeface="Overpass Black"/>
                        </a:rPr>
                        <a:t>Salinité</a:t>
                      </a:r>
                    </a:p>
                    <a:p>
                      <a:pPr marL="0" lvl="0" indent="0" algn="ctr" rtl="0">
                        <a:spcBef>
                          <a:spcPts val="0"/>
                        </a:spcBef>
                        <a:spcAft>
                          <a:spcPts val="0"/>
                        </a:spcAft>
                        <a:buNone/>
                      </a:pPr>
                      <a:r>
                        <a:rPr lang="en" sz="1200" dirty="0">
                          <a:solidFill>
                            <a:srgbClr val="073763"/>
                          </a:solidFill>
                          <a:latin typeface="Overpass Black"/>
                          <a:ea typeface="Overpass Black"/>
                          <a:cs typeface="Overpass Black"/>
                          <a:sym typeface="Overpass Black"/>
                        </a:rPr>
                        <a:t>(g/l)</a:t>
                      </a:r>
                      <a:endParaRPr sz="1200" dirty="0">
                        <a:solidFill>
                          <a:srgbClr val="073763"/>
                        </a:solidFill>
                        <a:latin typeface="Overpass Black"/>
                        <a:ea typeface="Overpass Black"/>
                        <a:cs typeface="Overpass Black"/>
                        <a:sym typeface="Overpass Black"/>
                      </a:endParaRPr>
                    </a:p>
                  </a:txBody>
                  <a:tcPr marL="79620" marR="79620" marT="79620" marB="79620"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33228">
                <a:tc>
                  <a:txBody>
                    <a:bodyPr/>
                    <a:lstStyle/>
                    <a:p>
                      <a:pPr marL="0" lvl="0" indent="0" algn="ctr" rtl="0">
                        <a:spcBef>
                          <a:spcPts val="0"/>
                        </a:spcBef>
                        <a:spcAft>
                          <a:spcPts val="0"/>
                        </a:spcAft>
                        <a:buNone/>
                      </a:pPr>
                      <a:r>
                        <a:rPr lang="en" sz="1200" b="1" dirty="0">
                          <a:solidFill>
                            <a:srgbClr val="073763"/>
                          </a:solidFill>
                          <a:latin typeface="Open Sans"/>
                          <a:ea typeface="Open Sans"/>
                          <a:cs typeface="Open Sans"/>
                          <a:sym typeface="Open Sans"/>
                        </a:rPr>
                        <a:t>Excellente</a:t>
                      </a:r>
                    </a:p>
                  </a:txBody>
                  <a:tcPr marL="79620" marR="79620" marT="79620" marB="79620"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rgbClr val="DD7E6B">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lgn="ctr">
                      <a:solidFill>
                        <a:srgbClr val="9E9E9E">
                          <a:alpha val="0"/>
                        </a:srgbClr>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rgbClr val="073763"/>
                        </a:solidFill>
                        <a:latin typeface="Open Sans"/>
                        <a:ea typeface="Open Sans"/>
                        <a:cs typeface="Open Sans"/>
                        <a:sym typeface="Open Sans"/>
                      </a:endParaRPr>
                    </a:p>
                  </a:txBody>
                  <a:tcPr marL="79620" marR="79620" marT="79620" marB="79620"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33228">
                <a:tc>
                  <a:txBody>
                    <a:bodyPr/>
                    <a:lstStyle/>
                    <a:p>
                      <a:pPr marL="0" lvl="0" indent="0" algn="ctr" rtl="0">
                        <a:spcBef>
                          <a:spcPts val="0"/>
                        </a:spcBef>
                        <a:spcAft>
                          <a:spcPts val="0"/>
                        </a:spcAft>
                        <a:buNone/>
                      </a:pPr>
                      <a:r>
                        <a:rPr lang="en" sz="1200" b="1" dirty="0">
                          <a:solidFill>
                            <a:srgbClr val="073763"/>
                          </a:solidFill>
                          <a:latin typeface="Open Sans"/>
                          <a:ea typeface="Open Sans"/>
                          <a:cs typeface="Open Sans"/>
                          <a:sym typeface="Open Sans"/>
                        </a:rPr>
                        <a:t>Bonne</a:t>
                      </a:r>
                      <a:endParaRPr sz="1200" b="1" dirty="0">
                        <a:solidFill>
                          <a:srgbClr val="073763"/>
                        </a:solidFill>
                        <a:latin typeface="Open Sans"/>
                        <a:ea typeface="Open Sans"/>
                        <a:cs typeface="Open Sans"/>
                        <a:sym typeface="Open Sans"/>
                      </a:endParaRPr>
                    </a:p>
                  </a:txBody>
                  <a:tcPr marL="79620" marR="79620" marT="79620" marB="79620" anchor="ctr">
                    <a:lnL w="19050" cap="flat" cmpd="sng">
                      <a:solidFill>
                        <a:srgbClr val="DD7E6B">
                          <a:alpha val="0"/>
                        </a:srgbClr>
                      </a:solidFill>
                      <a:prstDash val="solid"/>
                      <a:round/>
                      <a:headEnd type="none" w="sm" len="sm"/>
                      <a:tailEnd type="none" w="sm" len="sm"/>
                    </a:lnL>
                    <a:lnR w="19050" cap="flat" cmpd="sng" algn="ctr">
                      <a:solidFill>
                        <a:srgbClr val="DD7E6B">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DD7E6B">
                          <a:alpha val="0"/>
                        </a:srgbClr>
                      </a:solidFill>
                      <a:prstDash val="solid"/>
                      <a:round/>
                      <a:headEnd type="none" w="sm" len="sm"/>
                      <a:tailEnd type="none" w="sm" len="sm"/>
                    </a:lnL>
                    <a:lnR w="19050" cap="flat" cmpd="sng" algn="ctr">
                      <a:solidFill>
                        <a:srgbClr val="9E9E9E">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33228">
                <a:tc>
                  <a:txBody>
                    <a:bodyPr/>
                    <a:lstStyle/>
                    <a:p>
                      <a:pPr marL="0" lvl="0" indent="0" algn="ctr" rtl="0">
                        <a:spcBef>
                          <a:spcPts val="0"/>
                        </a:spcBef>
                        <a:spcAft>
                          <a:spcPts val="0"/>
                        </a:spcAft>
                        <a:buNone/>
                      </a:pPr>
                      <a:r>
                        <a:rPr lang="en" sz="1200" b="1" dirty="0">
                          <a:solidFill>
                            <a:srgbClr val="073763"/>
                          </a:solidFill>
                          <a:latin typeface="Open Sans"/>
                          <a:ea typeface="Open Sans"/>
                          <a:cs typeface="Open Sans"/>
                          <a:sym typeface="Open Sans"/>
                        </a:rPr>
                        <a:t>Moyenne</a:t>
                      </a:r>
                      <a:endParaRPr sz="1200" b="1" dirty="0">
                        <a:solidFill>
                          <a:srgbClr val="073763"/>
                        </a:solidFill>
                        <a:latin typeface="Open Sans"/>
                        <a:ea typeface="Open Sans"/>
                        <a:cs typeface="Open Sans"/>
                        <a:sym typeface="Open Sans"/>
                      </a:endParaRPr>
                    </a:p>
                  </a:txBody>
                  <a:tcPr marL="79620" marR="79620" marT="79620" marB="79620"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rgbClr val="073763"/>
                        </a:solidFill>
                        <a:latin typeface="Open Sans"/>
                        <a:ea typeface="Open Sans"/>
                        <a:cs typeface="Open Sans"/>
                        <a:sym typeface="Open Sans"/>
                      </a:endParaRPr>
                    </a:p>
                  </a:txBody>
                  <a:tcPr marL="79620" marR="79620" marT="79620" marB="79620"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33228">
                <a:tc>
                  <a:txBody>
                    <a:bodyPr/>
                    <a:lstStyle/>
                    <a:p>
                      <a:pPr marL="0" lvl="0" indent="0" algn="ctr" rtl="0">
                        <a:spcBef>
                          <a:spcPts val="0"/>
                        </a:spcBef>
                        <a:spcAft>
                          <a:spcPts val="0"/>
                        </a:spcAft>
                        <a:buNone/>
                      </a:pPr>
                      <a:r>
                        <a:rPr lang="fr-MA" sz="1200" b="1" dirty="0">
                          <a:solidFill>
                            <a:srgbClr val="073763"/>
                          </a:solidFill>
                          <a:latin typeface="Open Sans"/>
                          <a:ea typeface="Open Sans"/>
                          <a:cs typeface="Open Sans"/>
                          <a:sym typeface="Open Sans"/>
                        </a:rPr>
                        <a:t>Mauvaise</a:t>
                      </a:r>
                      <a:endParaRPr sz="1200" b="1" dirty="0">
                        <a:solidFill>
                          <a:srgbClr val="073763"/>
                        </a:solidFill>
                        <a:latin typeface="Open Sans"/>
                        <a:ea typeface="Open Sans"/>
                        <a:cs typeface="Open Sans"/>
                        <a:sym typeface="Open Sans"/>
                      </a:endParaRPr>
                    </a:p>
                  </a:txBody>
                  <a:tcPr marL="45969" marR="45969" marT="45969" marB="45969" anchor="ctr">
                    <a:lnL w="19050" cap="flat" cmpd="sng">
                      <a:solidFill>
                        <a:srgbClr val="DD7E6B">
                          <a:alpha val="0"/>
                        </a:srgbClr>
                      </a:solidFill>
                      <a:prstDash val="solid"/>
                      <a:round/>
                      <a:headEnd type="none" w="sm" len="sm"/>
                      <a:tailEnd type="none" w="sm" len="sm"/>
                    </a:lnL>
                    <a:lnR w="19050" cap="flat" cmpd="sng" algn="ctr">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DD7E6B">
                          <a:alpha val="0"/>
                        </a:srgbClr>
                      </a:solidFill>
                      <a:prstDash val="solid"/>
                      <a:round/>
                      <a:headEnd type="none" w="sm" len="sm"/>
                      <a:tailEnd type="none" w="sm" len="sm"/>
                    </a:lnL>
                    <a:lnR w="19050" cap="flat" cmpd="sng" algn="ctr">
                      <a:solidFill>
                        <a:srgbClr val="9E9E9E">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281335429"/>
                  </a:ext>
                </a:extLst>
              </a:tr>
              <a:tr h="633228">
                <a:tc>
                  <a:txBody>
                    <a:bodyPr/>
                    <a:lstStyle/>
                    <a:p>
                      <a:pPr marL="0" lvl="0" indent="0" algn="ctr" rtl="0">
                        <a:spcBef>
                          <a:spcPts val="0"/>
                        </a:spcBef>
                        <a:spcAft>
                          <a:spcPts val="0"/>
                        </a:spcAft>
                        <a:buNone/>
                      </a:pPr>
                      <a:r>
                        <a:rPr lang="fr-MA" sz="1200" b="1" dirty="0">
                          <a:solidFill>
                            <a:srgbClr val="073763"/>
                          </a:solidFill>
                          <a:latin typeface="Open Sans"/>
                          <a:ea typeface="Open Sans"/>
                          <a:cs typeface="Open Sans"/>
                          <a:sym typeface="Open Sans"/>
                        </a:rPr>
                        <a:t>Très Mauvaise</a:t>
                      </a:r>
                      <a:endParaRPr sz="1200" b="1" dirty="0">
                        <a:solidFill>
                          <a:srgbClr val="073763"/>
                        </a:solidFill>
                        <a:latin typeface="Open Sans"/>
                        <a:ea typeface="Open Sans"/>
                        <a:cs typeface="Open Sans"/>
                        <a:sym typeface="Open Sans"/>
                      </a:endParaRPr>
                    </a:p>
                  </a:txBody>
                  <a:tcPr marL="79620" marR="79620" marT="79620" marB="79620" anchor="ctr">
                    <a:lnL w="19050" cap="flat" cmpd="sng">
                      <a:solidFill>
                        <a:srgbClr val="DD7E6B">
                          <a:alpha val="0"/>
                        </a:srgbClr>
                      </a:solidFill>
                      <a:prstDash val="solid"/>
                      <a:round/>
                      <a:headEnd type="none" w="sm" len="sm"/>
                      <a:tailEnd type="none" w="sm" len="sm"/>
                    </a:lnL>
                    <a:lnR w="19050" cap="flat" cmpd="sng" algn="ctr">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DD7E6B">
                          <a:alpha val="0"/>
                        </a:srgbClr>
                      </a:solidFill>
                      <a:prstDash val="solid"/>
                      <a:round/>
                      <a:headEnd type="none" w="sm" len="sm"/>
                      <a:tailEnd type="none" w="sm" len="sm"/>
                    </a:lnL>
                    <a:lnR w="19050" cap="flat" cmpd="sng" algn="ctr">
                      <a:solidFill>
                        <a:srgbClr val="9E9E9E">
                          <a:alpha val="0"/>
                        </a:srgb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100" dirty="0">
                        <a:solidFill>
                          <a:srgbClr val="073763"/>
                        </a:solidFill>
                        <a:latin typeface="Open Sans"/>
                        <a:ea typeface="Open Sans"/>
                        <a:cs typeface="Open Sans"/>
                        <a:sym typeface="Open Sans"/>
                      </a:endParaRPr>
                    </a:p>
                  </a:txBody>
                  <a:tcPr marL="79620" marR="79620" marT="79620" marB="79620" anchor="ctr">
                    <a:lnL w="19050" cap="flat" cmpd="sng" algn="ctr">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527464040"/>
                  </a:ext>
                </a:extLst>
              </a:tr>
            </a:tbl>
          </a:graphicData>
        </a:graphic>
      </p:graphicFrame>
    </p:spTree>
    <p:extLst>
      <p:ext uri="{BB962C8B-B14F-4D97-AF65-F5344CB8AC3E}">
        <p14:creationId xmlns:p14="http://schemas.microsoft.com/office/powerpoint/2010/main" val="3129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3"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graphicFrame>
        <p:nvGraphicFramePr>
          <p:cNvPr id="13" name="Graphique 12">
            <a:extLst>
              <a:ext uri="{FF2B5EF4-FFF2-40B4-BE49-F238E27FC236}">
                <a16:creationId xmlns:a16="http://schemas.microsoft.com/office/drawing/2014/main" id="{ACA42E56-F471-6254-0A3C-5330936DA894}"/>
              </a:ext>
            </a:extLst>
          </p:cNvPr>
          <p:cNvGraphicFramePr/>
          <p:nvPr>
            <p:extLst>
              <p:ext uri="{D42A27DB-BD31-4B8C-83A1-F6EECF244321}">
                <p14:modId xmlns:p14="http://schemas.microsoft.com/office/powerpoint/2010/main" val="104112537"/>
              </p:ext>
            </p:extLst>
          </p:nvPr>
        </p:nvGraphicFramePr>
        <p:xfrm>
          <a:off x="0" y="1077045"/>
          <a:ext cx="5892122" cy="3706823"/>
        </p:xfrm>
        <a:graphic>
          <a:graphicData uri="http://schemas.openxmlformats.org/drawingml/2006/chart">
            <c:chart xmlns:c="http://schemas.openxmlformats.org/drawingml/2006/chart" xmlns:r="http://schemas.openxmlformats.org/officeDocument/2006/relationships" r:id="rId3"/>
          </a:graphicData>
        </a:graphic>
      </p:graphicFrame>
      <p:sp>
        <p:nvSpPr>
          <p:cNvPr id="14" name="Title 2">
            <a:extLst>
              <a:ext uri="{FF2B5EF4-FFF2-40B4-BE49-F238E27FC236}">
                <a16:creationId xmlns:a16="http://schemas.microsoft.com/office/drawing/2014/main" id="{E51B1F15-51B7-9E8F-F157-81CAB3576E2C}"/>
              </a:ext>
            </a:extLst>
          </p:cNvPr>
          <p:cNvSpPr txBox="1">
            <a:spLocks/>
          </p:cNvSpPr>
          <p:nvPr/>
        </p:nvSpPr>
        <p:spPr>
          <a:xfrm>
            <a:off x="1049865" y="309307"/>
            <a:ext cx="7044270" cy="577800"/>
          </a:xfrm>
          <a:prstGeom prst="rect">
            <a:avLst/>
          </a:prstGeom>
        </p:spPr>
        <p:txBody>
          <a:bodyPr spcFirstLastPara="1" vert="horz" wrap="square" lIns="68569" tIns="68569" rIns="68569" bIns="68569" rtlCol="0" anchor="ctr" anchorCtr="0">
            <a:noAutofit/>
          </a:bodyPr>
          <a:lstStyle>
            <a:lvl1pPr lvl="0" algn="ctr" defTabSz="914400" rtl="0" eaLnBrk="1" latinLnBrk="0" hangingPunct="1">
              <a:lnSpc>
                <a:spcPct val="90000"/>
              </a:lnSpc>
              <a:spcBef>
                <a:spcPts val="0"/>
              </a:spcBef>
              <a:spcAft>
                <a:spcPts val="0"/>
              </a:spcAft>
              <a:buSzPts val="800"/>
              <a:buNone/>
              <a:defRPr sz="4400" kern="1200">
                <a:solidFill>
                  <a:schemeClr val="tx1"/>
                </a:solidFill>
                <a:latin typeface="+mj-lt"/>
                <a:ea typeface="+mj-ea"/>
                <a:cs typeface="+mj-cs"/>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fr-FR" sz="3000" dirty="0">
                <a:solidFill>
                  <a:srgbClr val="073763"/>
                </a:solidFill>
                <a:latin typeface="Overpass Black"/>
                <a:sym typeface="Overpass Black"/>
              </a:rPr>
              <a:t>Eau souterraine</a:t>
            </a:r>
            <a:endParaRPr lang="en-US" sz="3000" dirty="0">
              <a:solidFill>
                <a:srgbClr val="073763"/>
              </a:solidFill>
              <a:latin typeface="Overpass Black"/>
              <a:sym typeface="Overpass Black"/>
            </a:endParaRPr>
          </a:p>
        </p:txBody>
      </p:sp>
      <p:pic>
        <p:nvPicPr>
          <p:cNvPr id="16" name="Image 15">
            <a:extLst>
              <a:ext uri="{FF2B5EF4-FFF2-40B4-BE49-F238E27FC236}">
                <a16:creationId xmlns:a16="http://schemas.microsoft.com/office/drawing/2014/main" id="{A9FAC8FC-A7DB-4CE3-DEC3-C297C3CEC56E}"/>
              </a:ext>
            </a:extLst>
          </p:cNvPr>
          <p:cNvPicPr>
            <a:picLocks noChangeAspect="1"/>
          </p:cNvPicPr>
          <p:nvPr/>
        </p:nvPicPr>
        <p:blipFill rotWithShape="1">
          <a:blip r:embed="rId4"/>
          <a:srcRect b="6341"/>
          <a:stretch/>
        </p:blipFill>
        <p:spPr>
          <a:xfrm>
            <a:off x="5736220" y="1464590"/>
            <a:ext cx="3407780" cy="3147545"/>
          </a:xfrm>
          <a:prstGeom prst="rect">
            <a:avLst/>
          </a:prstGeom>
        </p:spPr>
      </p:pic>
      <p:sp>
        <p:nvSpPr>
          <p:cNvPr id="17" name="Title 2">
            <a:extLst>
              <a:ext uri="{FF2B5EF4-FFF2-40B4-BE49-F238E27FC236}">
                <a16:creationId xmlns:a16="http://schemas.microsoft.com/office/drawing/2014/main" id="{D6B1BB80-09A6-CB7D-58C1-52790049E76B}"/>
              </a:ext>
            </a:extLst>
          </p:cNvPr>
          <p:cNvSpPr txBox="1">
            <a:spLocks/>
          </p:cNvSpPr>
          <p:nvPr/>
        </p:nvSpPr>
        <p:spPr>
          <a:xfrm>
            <a:off x="5074138" y="1175636"/>
            <a:ext cx="4731944" cy="351918"/>
          </a:xfrm>
          <a:prstGeom prst="rect">
            <a:avLst/>
          </a:prstGeom>
        </p:spPr>
        <p:txBody>
          <a:bodyPr spcFirstLastPara="1" vert="horz" wrap="square" lIns="91425" tIns="91425" rIns="91425" bIns="91425" rtlCol="0" anchor="ctr" anchorCtr="0">
            <a:noAutofit/>
          </a:bodyPr>
          <a:lstStyle>
            <a:lvl1pPr lvl="0" algn="ctr" defTabSz="685800" rtl="0" eaLnBrk="1" latinLnBrk="0" hangingPunct="1">
              <a:lnSpc>
                <a:spcPct val="90000"/>
              </a:lnSpc>
              <a:spcBef>
                <a:spcPts val="0"/>
              </a:spcBef>
              <a:spcAft>
                <a:spcPts val="0"/>
              </a:spcAft>
              <a:buSzPts val="800"/>
              <a:buNone/>
              <a:defRPr sz="3300" kern="1200">
                <a:solidFill>
                  <a:schemeClr val="tx1"/>
                </a:solidFill>
                <a:latin typeface="+mj-lt"/>
                <a:ea typeface="+mj-ea"/>
                <a:cs typeface="+mj-cs"/>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pPr>
              <a:buClrTx/>
              <a:buFontTx/>
            </a:pPr>
            <a:r>
              <a:rPr lang="fr-FR" sz="1200" b="1">
                <a:solidFill>
                  <a:srgbClr val="073763"/>
                </a:solidFill>
                <a:latin typeface="Open Sans" panose="020B0606030504020204" pitchFamily="34" charset="0"/>
                <a:ea typeface="Open Sans" panose="020B0606030504020204" pitchFamily="34" charset="0"/>
                <a:cs typeface="Open Sans" panose="020B0606030504020204" pitchFamily="34" charset="0"/>
                <a:sym typeface="Overpass Black"/>
              </a:rPr>
              <a:t>Répartition d’eau souterraine par qualité  </a:t>
            </a:r>
          </a:p>
        </p:txBody>
      </p:sp>
      <p:sp>
        <p:nvSpPr>
          <p:cNvPr id="2" name="ZoneTexte 10">
            <a:extLst>
              <a:ext uri="{FF2B5EF4-FFF2-40B4-BE49-F238E27FC236}">
                <a16:creationId xmlns:a16="http://schemas.microsoft.com/office/drawing/2014/main" id="{6B5F28ED-926F-F309-69F4-248828921E3B}"/>
              </a:ext>
            </a:extLst>
          </p:cNvPr>
          <p:cNvSpPr txBox="1"/>
          <p:nvPr/>
        </p:nvSpPr>
        <p:spPr>
          <a:xfrm>
            <a:off x="197392" y="4797369"/>
            <a:ext cx="6292428" cy="218201"/>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600"/>
              </a:spcAft>
            </a:pPr>
            <a:r>
              <a:rPr lang="fr-MA" sz="800" i="1" dirty="0">
                <a:solidFill>
                  <a:schemeClr val="tx1">
                    <a:lumMod val="60000"/>
                    <a:lumOff val="40000"/>
                  </a:schemeClr>
                </a:solidFill>
                <a:latin typeface="Calibri" panose="020F0502020204030204" pitchFamily="34" charset="0"/>
                <a:ea typeface="Calibri" panose="020F0502020204030204" pitchFamily="34" charset="0"/>
                <a:cs typeface="Calibri" panose="020F0502020204030204" pitchFamily="34" charset="0"/>
              </a:rPr>
              <a:t>Rapport état de qualité de l’eau par ministère de l’Équipement et d’eau 2021</a:t>
            </a:r>
          </a:p>
        </p:txBody>
      </p:sp>
    </p:spTree>
    <p:extLst>
      <p:ext uri="{BB962C8B-B14F-4D97-AF65-F5344CB8AC3E}">
        <p14:creationId xmlns:p14="http://schemas.microsoft.com/office/powerpoint/2010/main" val="323648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8" name="Title 2">
            <a:extLst>
              <a:ext uri="{FF2B5EF4-FFF2-40B4-BE49-F238E27FC236}">
                <a16:creationId xmlns:a16="http://schemas.microsoft.com/office/drawing/2014/main" id="{9A978F1C-9B6B-CB98-5F89-9402995177A4}"/>
              </a:ext>
            </a:extLst>
          </p:cNvPr>
          <p:cNvSpPr txBox="1">
            <a:spLocks/>
          </p:cNvSpPr>
          <p:nvPr/>
        </p:nvSpPr>
        <p:spPr>
          <a:xfrm>
            <a:off x="933379" y="150066"/>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fr-FR" b="1" dirty="0">
                <a:solidFill>
                  <a:srgbClr val="073763"/>
                </a:solidFill>
              </a:rPr>
              <a:t>Eau</a:t>
            </a:r>
            <a:r>
              <a:rPr lang="en-GB" dirty="0">
                <a:solidFill>
                  <a:srgbClr val="073763"/>
                </a:solidFill>
              </a:rPr>
              <a:t> </a:t>
            </a:r>
            <a:r>
              <a:rPr lang="en-GB" b="1" dirty="0">
                <a:solidFill>
                  <a:srgbClr val="073763"/>
                </a:solidFill>
              </a:rPr>
              <a:t>Saumâtre</a:t>
            </a:r>
          </a:p>
        </p:txBody>
      </p:sp>
      <p:grpSp>
        <p:nvGrpSpPr>
          <p:cNvPr id="10" name="Groupe 9">
            <a:extLst>
              <a:ext uri="{FF2B5EF4-FFF2-40B4-BE49-F238E27FC236}">
                <a16:creationId xmlns:a16="http://schemas.microsoft.com/office/drawing/2014/main" id="{ED159885-E2F9-47DD-CEB6-92FE621D0046}"/>
              </a:ext>
            </a:extLst>
          </p:cNvPr>
          <p:cNvGrpSpPr/>
          <p:nvPr/>
        </p:nvGrpSpPr>
        <p:grpSpPr>
          <a:xfrm>
            <a:off x="5195534" y="1750313"/>
            <a:ext cx="4302386" cy="2617306"/>
            <a:chOff x="6197459" y="1965314"/>
            <a:chExt cx="3462633" cy="2617306"/>
          </a:xfrm>
        </p:grpSpPr>
        <p:grpSp>
          <p:nvGrpSpPr>
            <p:cNvPr id="11" name="Groupe 10">
              <a:extLst>
                <a:ext uri="{FF2B5EF4-FFF2-40B4-BE49-F238E27FC236}">
                  <a16:creationId xmlns:a16="http://schemas.microsoft.com/office/drawing/2014/main" id="{A65FF75D-909E-5ED7-3B86-CE6C6824F1DE}"/>
                </a:ext>
              </a:extLst>
            </p:cNvPr>
            <p:cNvGrpSpPr/>
            <p:nvPr/>
          </p:nvGrpSpPr>
          <p:grpSpPr>
            <a:xfrm>
              <a:off x="6197459" y="1965314"/>
              <a:ext cx="2539567" cy="2617306"/>
              <a:chOff x="345175" y="143888"/>
              <a:chExt cx="8158656" cy="6152466"/>
            </a:xfrm>
          </p:grpSpPr>
          <p:pic>
            <p:nvPicPr>
              <p:cNvPr id="14" name="Google Shape;90;p3">
                <a:extLst>
                  <a:ext uri="{FF2B5EF4-FFF2-40B4-BE49-F238E27FC236}">
                    <a16:creationId xmlns:a16="http://schemas.microsoft.com/office/drawing/2014/main" id="{506150F4-54F5-B973-DC88-9F1AF19A1281}"/>
                  </a:ext>
                </a:extLst>
              </p:cNvPr>
              <p:cNvPicPr preferRelativeResize="0"/>
              <p:nvPr/>
            </p:nvPicPr>
            <p:blipFill>
              <a:blip r:embed="rId3">
                <a:alphaModFix amt="76000"/>
              </a:blip>
              <a:stretch>
                <a:fillRect/>
              </a:stretch>
            </p:blipFill>
            <p:spPr>
              <a:xfrm rot="621159">
                <a:off x="345175" y="3258080"/>
                <a:ext cx="8158656" cy="3038274"/>
              </a:xfrm>
              <a:prstGeom prst="rect">
                <a:avLst/>
              </a:prstGeom>
              <a:noFill/>
              <a:ln>
                <a:noFill/>
              </a:ln>
            </p:spPr>
          </p:pic>
          <p:pic>
            <p:nvPicPr>
              <p:cNvPr id="15" name="Google Shape;91;p3">
                <a:extLst>
                  <a:ext uri="{FF2B5EF4-FFF2-40B4-BE49-F238E27FC236}">
                    <a16:creationId xmlns:a16="http://schemas.microsoft.com/office/drawing/2014/main" id="{C2F9DA09-3D00-9F91-BFFA-8DA2E078D5E6}"/>
                  </a:ext>
                </a:extLst>
              </p:cNvPr>
              <p:cNvPicPr preferRelativeResize="0"/>
              <p:nvPr/>
            </p:nvPicPr>
            <p:blipFill>
              <a:blip r:embed="rId4">
                <a:alphaModFix amt="47000"/>
              </a:blip>
              <a:stretch>
                <a:fillRect/>
              </a:stretch>
            </p:blipFill>
            <p:spPr>
              <a:xfrm>
                <a:off x="1630988" y="143888"/>
                <a:ext cx="5882026" cy="4855727"/>
              </a:xfrm>
              <a:prstGeom prst="rect">
                <a:avLst/>
              </a:prstGeom>
              <a:noFill/>
              <a:ln>
                <a:noFill/>
              </a:ln>
            </p:spPr>
          </p:pic>
        </p:grpSp>
        <p:sp>
          <p:nvSpPr>
            <p:cNvPr id="12" name="ZoneTexte 11">
              <a:extLst>
                <a:ext uri="{FF2B5EF4-FFF2-40B4-BE49-F238E27FC236}">
                  <a16:creationId xmlns:a16="http://schemas.microsoft.com/office/drawing/2014/main" id="{C6B439D8-F86C-9C8F-4320-81085AE7BBE6}"/>
                </a:ext>
              </a:extLst>
            </p:cNvPr>
            <p:cNvSpPr txBox="1"/>
            <p:nvPr/>
          </p:nvSpPr>
          <p:spPr>
            <a:xfrm>
              <a:off x="6348652" y="2490313"/>
              <a:ext cx="2134758" cy="1015663"/>
            </a:xfrm>
            <a:prstGeom prst="rect">
              <a:avLst/>
            </a:prstGeom>
            <a:noFill/>
          </p:spPr>
          <p:txBody>
            <a:bodyPr wrap="square" lIns="91440" tIns="45720" rIns="91440" bIns="45720" rtlCol="0" anchor="t">
              <a:spAutoFit/>
            </a:bodyPr>
            <a:lstStyle/>
            <a:p>
              <a:pPr algn="ctr"/>
              <a:r>
                <a:rPr lang="fr-MA" sz="2000" kern="1200" dirty="0">
                  <a:solidFill>
                    <a:srgbClr val="073763"/>
                  </a:solidFill>
                  <a:latin typeface="Overpass Black"/>
                </a:rPr>
                <a:t>La salinité</a:t>
              </a:r>
            </a:p>
            <a:p>
              <a:pPr algn="ctr"/>
              <a:r>
                <a:rPr lang="fr-MA" sz="2000" kern="1200" dirty="0">
                  <a:solidFill>
                    <a:srgbClr val="073763"/>
                  </a:solidFill>
                  <a:latin typeface="Overpass Black"/>
                </a:rPr>
                <a:t> d'une eau </a:t>
              </a:r>
            </a:p>
            <a:p>
              <a:pPr algn="ctr"/>
              <a:r>
                <a:rPr lang="fr-MA" sz="2000" kern="1200" dirty="0">
                  <a:solidFill>
                    <a:srgbClr val="073763"/>
                  </a:solidFill>
                  <a:latin typeface="Overpass Black"/>
                </a:rPr>
                <a:t>saumâtre</a:t>
              </a:r>
            </a:p>
          </p:txBody>
        </p:sp>
        <p:sp>
          <p:nvSpPr>
            <p:cNvPr id="13" name="ZoneTexte 12">
              <a:extLst>
                <a:ext uri="{FF2B5EF4-FFF2-40B4-BE49-F238E27FC236}">
                  <a16:creationId xmlns:a16="http://schemas.microsoft.com/office/drawing/2014/main" id="{3DC17D4B-03D6-E2E0-A75C-0C0E3D4966A1}"/>
                </a:ext>
              </a:extLst>
            </p:cNvPr>
            <p:cNvSpPr txBox="1"/>
            <p:nvPr/>
          </p:nvSpPr>
          <p:spPr>
            <a:xfrm>
              <a:off x="6597698" y="3505976"/>
              <a:ext cx="3062394" cy="769441"/>
            </a:xfrm>
            <a:prstGeom prst="rect">
              <a:avLst/>
            </a:prstGeom>
            <a:noFill/>
          </p:spPr>
          <p:txBody>
            <a:bodyPr wrap="square" rtlCol="0">
              <a:spAutoFit/>
            </a:bodyPr>
            <a:lstStyle/>
            <a:p>
              <a:r>
                <a:rPr lang="fr-MA" sz="3600" dirty="0">
                  <a:solidFill>
                    <a:srgbClr val="073763"/>
                  </a:solidFill>
                  <a:latin typeface="Overpass Black" panose="020B0604020202020204" charset="0"/>
                  <a:ea typeface="Open Sans" panose="020B0606030504020204" pitchFamily="34" charset="0"/>
                  <a:cs typeface="Open Sans" panose="020B0606030504020204" pitchFamily="34" charset="0"/>
                </a:rPr>
                <a:t>1 – 10 g/</a:t>
              </a:r>
              <a:r>
                <a:rPr lang="fr-MA" sz="4400" dirty="0">
                  <a:solidFill>
                    <a:srgbClr val="073763"/>
                  </a:solidFill>
                  <a:latin typeface="Overpass Black" panose="020B0604020202020204" charset="0"/>
                  <a:ea typeface="Open Sans" panose="020B0606030504020204" pitchFamily="34" charset="0"/>
                  <a:cs typeface="Open Sans" panose="020B0606030504020204" pitchFamily="34" charset="0"/>
                </a:rPr>
                <a:t>l</a:t>
              </a:r>
              <a:endParaRPr lang="fr-MA" sz="4400" dirty="0"/>
            </a:p>
          </p:txBody>
        </p:sp>
      </p:grpSp>
      <p:pic>
        <p:nvPicPr>
          <p:cNvPr id="5" name="Picture 5">
            <a:extLst>
              <a:ext uri="{FF2B5EF4-FFF2-40B4-BE49-F238E27FC236}">
                <a16:creationId xmlns:a16="http://schemas.microsoft.com/office/drawing/2014/main" id="{E51297DE-ED41-5394-692D-A5E699096B68}"/>
              </a:ext>
            </a:extLst>
          </p:cNvPr>
          <p:cNvPicPr>
            <a:picLocks noChangeAspect="1"/>
          </p:cNvPicPr>
          <p:nvPr/>
        </p:nvPicPr>
        <p:blipFill rotWithShape="1">
          <a:blip r:embed="rId5"/>
          <a:srcRect t="6342"/>
          <a:stretch/>
        </p:blipFill>
        <p:spPr>
          <a:xfrm>
            <a:off x="1170842" y="1084881"/>
            <a:ext cx="3812930" cy="3983540"/>
          </a:xfrm>
          <a:prstGeom prst="rect">
            <a:avLst/>
          </a:prstGeom>
        </p:spPr>
      </p:pic>
      <p:sp>
        <p:nvSpPr>
          <p:cNvPr id="2" name="Title 2">
            <a:extLst>
              <a:ext uri="{FF2B5EF4-FFF2-40B4-BE49-F238E27FC236}">
                <a16:creationId xmlns:a16="http://schemas.microsoft.com/office/drawing/2014/main" id="{B8DA327A-4FF4-1427-C943-F3F4E2367596}"/>
              </a:ext>
            </a:extLst>
          </p:cNvPr>
          <p:cNvSpPr txBox="1">
            <a:spLocks/>
          </p:cNvSpPr>
          <p:nvPr/>
        </p:nvSpPr>
        <p:spPr>
          <a:xfrm>
            <a:off x="711335" y="742051"/>
            <a:ext cx="4731944" cy="351918"/>
          </a:xfrm>
          <a:prstGeom prst="rect">
            <a:avLst/>
          </a:prstGeom>
        </p:spPr>
        <p:txBody>
          <a:bodyPr spcFirstLastPara="1" vert="horz" wrap="square" lIns="91425" tIns="91425" rIns="91425" bIns="91425" rtlCol="0" anchor="ctr" anchorCtr="0">
            <a:noAutofit/>
          </a:bodyPr>
          <a:lstStyle>
            <a:lvl1pPr lvl="0" algn="ctr" defTabSz="685800" rtl="0" eaLnBrk="1" latinLnBrk="0" hangingPunct="1">
              <a:lnSpc>
                <a:spcPct val="90000"/>
              </a:lnSpc>
              <a:spcBef>
                <a:spcPts val="0"/>
              </a:spcBef>
              <a:spcAft>
                <a:spcPts val="0"/>
              </a:spcAft>
              <a:buSzPts val="800"/>
              <a:buNone/>
              <a:defRPr sz="3300" kern="1200">
                <a:solidFill>
                  <a:schemeClr val="tx1"/>
                </a:solidFill>
                <a:latin typeface="+mj-lt"/>
                <a:ea typeface="+mj-ea"/>
                <a:cs typeface="+mj-cs"/>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pPr>
              <a:buClrTx/>
              <a:buFontTx/>
            </a:pPr>
            <a:r>
              <a:rPr lang="fi-FI" sz="1200" b="1">
                <a:solidFill>
                  <a:srgbClr val="073763"/>
                </a:solidFill>
                <a:latin typeface="Open Sans"/>
                <a:ea typeface="Open Sans"/>
                <a:cs typeface="Open Sans"/>
                <a:sym typeface="Overpass Black"/>
              </a:rPr>
              <a:t>Répartition des eaux saumâtres au Maroc</a:t>
            </a:r>
            <a:endParaRPr lang="fi-FI" sz="1200" b="1">
              <a:solidFill>
                <a:srgbClr val="073763"/>
              </a:solidFill>
              <a:latin typeface="+mn-lt"/>
              <a:ea typeface="+mn-ea"/>
              <a:cs typeface="+mn-cs"/>
              <a:sym typeface="Overpass Black"/>
            </a:endParaRPr>
          </a:p>
        </p:txBody>
      </p:sp>
      <p:sp>
        <p:nvSpPr>
          <p:cNvPr id="4" name="Rectangle 3">
            <a:extLst>
              <a:ext uri="{FF2B5EF4-FFF2-40B4-BE49-F238E27FC236}">
                <a16:creationId xmlns:a16="http://schemas.microsoft.com/office/drawing/2014/main" id="{8809F054-EE30-6CC0-D40E-9A7F7980FE79}"/>
              </a:ext>
            </a:extLst>
          </p:cNvPr>
          <p:cNvSpPr/>
          <p:nvPr/>
        </p:nvSpPr>
        <p:spPr>
          <a:xfrm>
            <a:off x="3552896" y="4290380"/>
            <a:ext cx="1355648" cy="249301"/>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1050" dirty="0">
                <a:solidFill>
                  <a:srgbClr val="000000"/>
                </a:solidFill>
                <a:latin typeface="Arial Nova"/>
                <a:cs typeface="Calibri"/>
              </a:rPr>
              <a:t>Eau souterraine</a:t>
            </a:r>
            <a:endParaRPr lang="fr-FR" dirty="0"/>
          </a:p>
        </p:txBody>
      </p:sp>
      <p:sp>
        <p:nvSpPr>
          <p:cNvPr id="3" name="Rectangle 2">
            <a:extLst>
              <a:ext uri="{FF2B5EF4-FFF2-40B4-BE49-F238E27FC236}">
                <a16:creationId xmlns:a16="http://schemas.microsoft.com/office/drawing/2014/main" id="{05961C04-6395-9E62-D760-FBE42557DEA1}"/>
              </a:ext>
            </a:extLst>
          </p:cNvPr>
          <p:cNvSpPr/>
          <p:nvPr/>
        </p:nvSpPr>
        <p:spPr>
          <a:xfrm>
            <a:off x="3473856" y="4292895"/>
            <a:ext cx="225941" cy="2259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5275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481;p71">
            <a:extLst>
              <a:ext uri="{FF2B5EF4-FFF2-40B4-BE49-F238E27FC236}">
                <a16:creationId xmlns:a16="http://schemas.microsoft.com/office/drawing/2014/main" id="{CDDC0ED8-D00E-86F0-4572-E06C8FD54598}"/>
              </a:ext>
            </a:extLst>
          </p:cNvPr>
          <p:cNvPicPr preferRelativeResize="0"/>
          <p:nvPr/>
        </p:nvPicPr>
        <p:blipFill>
          <a:blip r:embed="rId2">
            <a:alphaModFix/>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rot="5400000">
            <a:off x="4094454" y="-380499"/>
            <a:ext cx="705772" cy="2134094"/>
          </a:xfrm>
          <a:prstGeom prst="rect">
            <a:avLst/>
          </a:prstGeom>
          <a:noFill/>
          <a:ln>
            <a:noFill/>
          </a:ln>
        </p:spPr>
      </p:pic>
      <p:pic>
        <p:nvPicPr>
          <p:cNvPr id="4" name="Google Shape;3481;p71">
            <a:extLst>
              <a:ext uri="{FF2B5EF4-FFF2-40B4-BE49-F238E27FC236}">
                <a16:creationId xmlns:a16="http://schemas.microsoft.com/office/drawing/2014/main" id="{5337FDF3-EE9F-1482-2786-C8025DB3D887}"/>
              </a:ext>
            </a:extLst>
          </p:cNvPr>
          <p:cNvPicPr preferRelativeResize="0"/>
          <p:nvPr/>
        </p:nvPicPr>
        <p:blipFill>
          <a:blip r:embed="rId2">
            <a:alphaModFix/>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rot="5400000">
            <a:off x="1716372" y="410719"/>
            <a:ext cx="705772" cy="2134094"/>
          </a:xfrm>
          <a:prstGeom prst="rect">
            <a:avLst/>
          </a:prstGeom>
          <a:noFill/>
          <a:ln>
            <a:noFill/>
          </a:ln>
        </p:spPr>
      </p:pic>
      <p:pic>
        <p:nvPicPr>
          <p:cNvPr id="5" name="Google Shape;3481;p71">
            <a:extLst>
              <a:ext uri="{FF2B5EF4-FFF2-40B4-BE49-F238E27FC236}">
                <a16:creationId xmlns:a16="http://schemas.microsoft.com/office/drawing/2014/main" id="{F7E45B52-11D0-6943-45B4-AF0A9AFD4104}"/>
              </a:ext>
            </a:extLst>
          </p:cNvPr>
          <p:cNvPicPr preferRelativeResize="0"/>
          <p:nvPr/>
        </p:nvPicPr>
        <p:blipFill>
          <a:blip r:embed="rId2">
            <a:alphaModFix/>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rot="5400000">
            <a:off x="6444720" y="570079"/>
            <a:ext cx="705772" cy="2134094"/>
          </a:xfrm>
          <a:prstGeom prst="rect">
            <a:avLst/>
          </a:prstGeom>
          <a:noFill/>
          <a:ln>
            <a:noFill/>
          </a:ln>
        </p:spPr>
      </p:pic>
      <p:sp>
        <p:nvSpPr>
          <p:cNvPr id="6" name="Google Shape;2536;p54">
            <a:extLst>
              <a:ext uri="{FF2B5EF4-FFF2-40B4-BE49-F238E27FC236}">
                <a16:creationId xmlns:a16="http://schemas.microsoft.com/office/drawing/2014/main" id="{4B90AF98-104A-6814-FA32-19BFC8AF1FAF}"/>
              </a:ext>
            </a:extLst>
          </p:cNvPr>
          <p:cNvSpPr txBox="1">
            <a:spLocks/>
          </p:cNvSpPr>
          <p:nvPr/>
        </p:nvSpPr>
        <p:spPr>
          <a:xfrm>
            <a:off x="3696189" y="464992"/>
            <a:ext cx="1390752" cy="4922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defTabSz="685783">
              <a:buClr>
                <a:srgbClr val="073763"/>
              </a:buClr>
            </a:pPr>
            <a:r>
              <a:rPr lang="fr-FR" sz="1200">
                <a:solidFill>
                  <a:srgbClr val="073763"/>
                </a:solidFill>
              </a:rPr>
              <a:t>Précipitations irrégulières</a:t>
            </a:r>
          </a:p>
        </p:txBody>
      </p:sp>
      <p:sp>
        <p:nvSpPr>
          <p:cNvPr id="7" name="Google Shape;2536;p54">
            <a:extLst>
              <a:ext uri="{FF2B5EF4-FFF2-40B4-BE49-F238E27FC236}">
                <a16:creationId xmlns:a16="http://schemas.microsoft.com/office/drawing/2014/main" id="{7F790F15-A1CA-44D9-91F6-E98854F7543A}"/>
              </a:ext>
            </a:extLst>
          </p:cNvPr>
          <p:cNvSpPr txBox="1">
            <a:spLocks/>
          </p:cNvSpPr>
          <p:nvPr/>
        </p:nvSpPr>
        <p:spPr>
          <a:xfrm>
            <a:off x="1318106" y="1252018"/>
            <a:ext cx="1390752" cy="4922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defTabSz="685783">
              <a:buClr>
                <a:srgbClr val="073763"/>
              </a:buClr>
            </a:pPr>
            <a:r>
              <a:rPr lang="fr-FR" sz="1200">
                <a:solidFill>
                  <a:srgbClr val="073763"/>
                </a:solidFill>
              </a:rPr>
              <a:t>Stress hydrique</a:t>
            </a:r>
          </a:p>
        </p:txBody>
      </p:sp>
      <p:sp>
        <p:nvSpPr>
          <p:cNvPr id="8" name="Google Shape;2536;p54">
            <a:extLst>
              <a:ext uri="{FF2B5EF4-FFF2-40B4-BE49-F238E27FC236}">
                <a16:creationId xmlns:a16="http://schemas.microsoft.com/office/drawing/2014/main" id="{91BCF993-6B52-BA32-87D9-1DEA2ECE6A72}"/>
              </a:ext>
            </a:extLst>
          </p:cNvPr>
          <p:cNvSpPr txBox="1">
            <a:spLocks/>
          </p:cNvSpPr>
          <p:nvPr/>
        </p:nvSpPr>
        <p:spPr>
          <a:xfrm>
            <a:off x="6046454" y="1355014"/>
            <a:ext cx="1390752" cy="4922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defTabSz="685783">
              <a:buClr>
                <a:srgbClr val="073763"/>
              </a:buClr>
            </a:pPr>
            <a:r>
              <a:rPr lang="fr-FR" sz="1200">
                <a:solidFill>
                  <a:srgbClr val="073763"/>
                </a:solidFill>
              </a:rPr>
              <a:t>Eaux saumâtres</a:t>
            </a:r>
          </a:p>
        </p:txBody>
      </p:sp>
      <p:pic>
        <p:nvPicPr>
          <p:cNvPr id="9" name="Google Shape;3473;p71">
            <a:extLst>
              <a:ext uri="{FF2B5EF4-FFF2-40B4-BE49-F238E27FC236}">
                <a16:creationId xmlns:a16="http://schemas.microsoft.com/office/drawing/2014/main" id="{214C46D4-EEE3-A2D4-DC0B-C7B50CB4B55D}"/>
              </a:ext>
            </a:extLst>
          </p:cNvPr>
          <p:cNvPicPr preferRelativeResize="0"/>
          <p:nvPr/>
        </p:nvPicPr>
        <p:blipFill>
          <a:blip r:embed="rId4">
            <a:alphaModFix/>
            <a:duotone>
              <a:prstClr val="black"/>
              <a:schemeClr val="accent6">
                <a:tint val="45000"/>
                <a:satMod val="400000"/>
              </a:schemeClr>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rot="4995027">
            <a:off x="3881966" y="1756874"/>
            <a:ext cx="969039" cy="1847885"/>
          </a:xfrm>
          <a:prstGeom prst="rect">
            <a:avLst/>
          </a:prstGeom>
          <a:noFill/>
          <a:ln>
            <a:noFill/>
          </a:ln>
        </p:spPr>
      </p:pic>
      <p:sp>
        <p:nvSpPr>
          <p:cNvPr id="10" name="Google Shape;2536;p54">
            <a:extLst>
              <a:ext uri="{FF2B5EF4-FFF2-40B4-BE49-F238E27FC236}">
                <a16:creationId xmlns:a16="http://schemas.microsoft.com/office/drawing/2014/main" id="{4F8A7A21-6A16-67F3-F8C4-C9CDC5D2F092}"/>
              </a:ext>
            </a:extLst>
          </p:cNvPr>
          <p:cNvSpPr txBox="1">
            <a:spLocks/>
          </p:cNvSpPr>
          <p:nvPr/>
        </p:nvSpPr>
        <p:spPr>
          <a:xfrm>
            <a:off x="3696191" y="2434705"/>
            <a:ext cx="1544721" cy="4922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defTabSz="685783">
              <a:buClr>
                <a:srgbClr val="073763"/>
              </a:buClr>
            </a:pPr>
            <a:r>
              <a:rPr lang="fr-FR" sz="1600" dirty="0">
                <a:solidFill>
                  <a:srgbClr val="272C43"/>
                </a:solidFill>
              </a:rPr>
              <a:t>Nécessité de dessalement</a:t>
            </a:r>
          </a:p>
        </p:txBody>
      </p:sp>
      <p:pic>
        <p:nvPicPr>
          <p:cNvPr id="11" name="Google Shape;2582;p55">
            <a:extLst>
              <a:ext uri="{FF2B5EF4-FFF2-40B4-BE49-F238E27FC236}">
                <a16:creationId xmlns:a16="http://schemas.microsoft.com/office/drawing/2014/main" id="{8134227D-7F61-94A2-51F3-AF43F47ADA7C}"/>
              </a:ext>
            </a:extLst>
          </p:cNvPr>
          <p:cNvPicPr preferRelativeResize="0"/>
          <p:nvPr/>
        </p:nvPicPr>
        <p:blipFill rotWithShape="1">
          <a:blip r:embed="rId6">
            <a:alphaModFix amt="80000"/>
            <a:duotone>
              <a:prstClr val="black"/>
              <a:srgbClr val="D9C3A5">
                <a:tint val="50000"/>
                <a:satMod val="180000"/>
              </a:srgbClr>
            </a:duotone>
          </a:blip>
          <a:srcRect r="39773"/>
          <a:stretch/>
        </p:blipFill>
        <p:spPr>
          <a:xfrm rot="5400000" flipH="1">
            <a:off x="4013600" y="1468296"/>
            <a:ext cx="705771" cy="303451"/>
          </a:xfrm>
          <a:prstGeom prst="rect">
            <a:avLst/>
          </a:prstGeom>
          <a:noFill/>
          <a:ln>
            <a:noFill/>
          </a:ln>
        </p:spPr>
      </p:pic>
      <p:pic>
        <p:nvPicPr>
          <p:cNvPr id="12" name="Google Shape;2582;p55">
            <a:extLst>
              <a:ext uri="{FF2B5EF4-FFF2-40B4-BE49-F238E27FC236}">
                <a16:creationId xmlns:a16="http://schemas.microsoft.com/office/drawing/2014/main" id="{4BD4CF7E-670D-5F0B-2730-76D1EBF11547}"/>
              </a:ext>
            </a:extLst>
          </p:cNvPr>
          <p:cNvPicPr preferRelativeResize="0"/>
          <p:nvPr/>
        </p:nvPicPr>
        <p:blipFill rotWithShape="1">
          <a:blip r:embed="rId6">
            <a:alphaModFix amt="80000"/>
            <a:duotone>
              <a:prstClr val="black"/>
              <a:srgbClr val="D9C3A5">
                <a:tint val="50000"/>
                <a:satMod val="180000"/>
              </a:srgbClr>
            </a:duotone>
          </a:blip>
          <a:srcRect r="39773"/>
          <a:stretch/>
        </p:blipFill>
        <p:spPr>
          <a:xfrm rot="3152540" flipH="1">
            <a:off x="3102242" y="1925097"/>
            <a:ext cx="705771" cy="303451"/>
          </a:xfrm>
          <a:prstGeom prst="rect">
            <a:avLst/>
          </a:prstGeom>
          <a:noFill/>
          <a:ln>
            <a:noFill/>
          </a:ln>
        </p:spPr>
      </p:pic>
      <p:pic>
        <p:nvPicPr>
          <p:cNvPr id="13" name="Google Shape;2582;p55">
            <a:extLst>
              <a:ext uri="{FF2B5EF4-FFF2-40B4-BE49-F238E27FC236}">
                <a16:creationId xmlns:a16="http://schemas.microsoft.com/office/drawing/2014/main" id="{79FC1CA6-AA78-322A-E7AF-EC77BB39C3B9}"/>
              </a:ext>
            </a:extLst>
          </p:cNvPr>
          <p:cNvPicPr preferRelativeResize="0"/>
          <p:nvPr/>
        </p:nvPicPr>
        <p:blipFill rotWithShape="1">
          <a:blip r:embed="rId6">
            <a:alphaModFix amt="80000"/>
            <a:duotone>
              <a:prstClr val="black"/>
              <a:srgbClr val="D9C3A5">
                <a:tint val="50000"/>
                <a:satMod val="180000"/>
              </a:srgbClr>
            </a:duotone>
          </a:blip>
          <a:srcRect r="39773"/>
          <a:stretch/>
        </p:blipFill>
        <p:spPr>
          <a:xfrm rot="8559012" flipH="1">
            <a:off x="4845419" y="1930647"/>
            <a:ext cx="730711" cy="293093"/>
          </a:xfrm>
          <a:prstGeom prst="rect">
            <a:avLst/>
          </a:prstGeom>
          <a:noFill/>
          <a:ln>
            <a:noFill/>
          </a:ln>
        </p:spPr>
      </p:pic>
      <p:pic>
        <p:nvPicPr>
          <p:cNvPr id="14" name="Google Shape;3473;p71">
            <a:extLst>
              <a:ext uri="{FF2B5EF4-FFF2-40B4-BE49-F238E27FC236}">
                <a16:creationId xmlns:a16="http://schemas.microsoft.com/office/drawing/2014/main" id="{BF4ED103-143A-7F8C-A623-8CE770909075}"/>
              </a:ext>
            </a:extLst>
          </p:cNvPr>
          <p:cNvPicPr preferRelativeResize="0"/>
          <p:nvPr/>
        </p:nvPicPr>
        <p:blipFill>
          <a:blip r:embed="rId4">
            <a:alphaModFix/>
            <a:duotone>
              <a:prstClr val="black"/>
              <a:schemeClr val="accent6">
                <a:tint val="45000"/>
                <a:satMod val="400000"/>
              </a:schemeClr>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rot="5400000">
            <a:off x="4054015" y="1697481"/>
            <a:ext cx="928388" cy="4761850"/>
          </a:xfrm>
          <a:prstGeom prst="rect">
            <a:avLst/>
          </a:prstGeom>
          <a:noFill/>
          <a:ln>
            <a:noFill/>
          </a:ln>
        </p:spPr>
      </p:pic>
      <p:sp>
        <p:nvSpPr>
          <p:cNvPr id="15" name="Google Shape;2536;p54">
            <a:extLst>
              <a:ext uri="{FF2B5EF4-FFF2-40B4-BE49-F238E27FC236}">
                <a16:creationId xmlns:a16="http://schemas.microsoft.com/office/drawing/2014/main" id="{82BE450F-7502-A5D8-CA50-9F608D77B18F}"/>
              </a:ext>
            </a:extLst>
          </p:cNvPr>
          <p:cNvSpPr txBox="1">
            <a:spLocks/>
          </p:cNvSpPr>
          <p:nvPr/>
        </p:nvSpPr>
        <p:spPr>
          <a:xfrm>
            <a:off x="2931054" y="3809548"/>
            <a:ext cx="3174313" cy="4715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defTabSz="685783">
              <a:buClr>
                <a:srgbClr val="073763"/>
              </a:buClr>
            </a:pPr>
            <a:r>
              <a:rPr lang="fr-FR" sz="1600" dirty="0">
                <a:solidFill>
                  <a:srgbClr val="272C43"/>
                </a:solidFill>
              </a:rPr>
              <a:t>Mais </a:t>
            </a:r>
            <a:r>
              <a:rPr lang="fr-FR" sz="1600">
                <a:solidFill>
                  <a:srgbClr val="272C43"/>
                </a:solidFill>
              </a:rPr>
              <a:t>comment se fait </a:t>
            </a:r>
            <a:r>
              <a:rPr lang="fr-FR" sz="1600" dirty="0">
                <a:solidFill>
                  <a:srgbClr val="272C43"/>
                </a:solidFill>
              </a:rPr>
              <a:t>le dessalement ?</a:t>
            </a:r>
          </a:p>
        </p:txBody>
      </p:sp>
      <p:sp>
        <p:nvSpPr>
          <p:cNvPr id="16" name="ZoneTexte 15">
            <a:extLst>
              <a:ext uri="{FF2B5EF4-FFF2-40B4-BE49-F238E27FC236}">
                <a16:creationId xmlns:a16="http://schemas.microsoft.com/office/drawing/2014/main" id="{C5B1BA71-6F2D-EF9B-9BE8-6B3F5693866F}"/>
              </a:ext>
            </a:extLst>
          </p:cNvPr>
          <p:cNvSpPr txBox="1"/>
          <p:nvPr/>
        </p:nvSpPr>
        <p:spPr>
          <a:xfrm>
            <a:off x="8382348" y="4776844"/>
            <a:ext cx="690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 13</a:t>
            </a:r>
          </a:p>
        </p:txBody>
      </p:sp>
    </p:spTree>
    <p:extLst>
      <p:ext uri="{BB962C8B-B14F-4D97-AF65-F5344CB8AC3E}">
        <p14:creationId xmlns:p14="http://schemas.microsoft.com/office/powerpoint/2010/main" val="2158464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2223" name="Google Shape;2223;p45"/>
          <p:cNvPicPr preferRelativeResize="0"/>
          <p:nvPr/>
        </p:nvPicPr>
        <p:blipFill>
          <a:blip r:embed="rId3">
            <a:alphaModFix amt="47000"/>
          </a:blip>
          <a:stretch>
            <a:fillRect/>
          </a:stretch>
        </p:blipFill>
        <p:spPr>
          <a:xfrm>
            <a:off x="1324661" y="3707723"/>
            <a:ext cx="880018" cy="767001"/>
          </a:xfrm>
          <a:prstGeom prst="rect">
            <a:avLst/>
          </a:prstGeom>
          <a:noFill/>
          <a:ln>
            <a:noFill/>
          </a:ln>
        </p:spPr>
      </p:pic>
      <p:pic>
        <p:nvPicPr>
          <p:cNvPr id="2224" name="Google Shape;2224;p45"/>
          <p:cNvPicPr preferRelativeResize="0"/>
          <p:nvPr/>
        </p:nvPicPr>
        <p:blipFill>
          <a:blip r:embed="rId3">
            <a:alphaModFix amt="47000"/>
          </a:blip>
          <a:stretch>
            <a:fillRect/>
          </a:stretch>
        </p:blipFill>
        <p:spPr>
          <a:xfrm>
            <a:off x="2716761" y="3694760"/>
            <a:ext cx="808144" cy="767002"/>
          </a:xfrm>
          <a:prstGeom prst="rect">
            <a:avLst/>
          </a:prstGeom>
          <a:noFill/>
          <a:ln>
            <a:noFill/>
          </a:ln>
        </p:spPr>
      </p:pic>
      <p:pic>
        <p:nvPicPr>
          <p:cNvPr id="2" name="Google Shape;2225;p45">
            <a:extLst>
              <a:ext uri="{FF2B5EF4-FFF2-40B4-BE49-F238E27FC236}">
                <a16:creationId xmlns:a16="http://schemas.microsoft.com/office/drawing/2014/main" id="{B0F5D1A2-C025-C443-D67A-552CB044CF7A}"/>
              </a:ext>
            </a:extLst>
          </p:cNvPr>
          <p:cNvPicPr preferRelativeResize="0"/>
          <p:nvPr/>
        </p:nvPicPr>
        <p:blipFill>
          <a:blip r:embed="rId3">
            <a:alphaModFix amt="47000"/>
          </a:blip>
          <a:stretch>
            <a:fillRect/>
          </a:stretch>
        </p:blipFill>
        <p:spPr>
          <a:xfrm>
            <a:off x="4192537" y="3699748"/>
            <a:ext cx="944569" cy="725378"/>
          </a:xfrm>
          <a:prstGeom prst="rect">
            <a:avLst/>
          </a:prstGeom>
          <a:noFill/>
          <a:ln>
            <a:noFill/>
          </a:ln>
        </p:spPr>
      </p:pic>
      <p:pic>
        <p:nvPicPr>
          <p:cNvPr id="18" name="Image 17">
            <a:extLst>
              <a:ext uri="{FF2B5EF4-FFF2-40B4-BE49-F238E27FC236}">
                <a16:creationId xmlns:a16="http://schemas.microsoft.com/office/drawing/2014/main" id="{603ADCE8-2BC5-41A9-2890-2C1B27D3A31B}"/>
              </a:ext>
            </a:extLst>
          </p:cNvPr>
          <p:cNvPicPr>
            <a:picLocks noChangeAspect="1"/>
          </p:cNvPicPr>
          <p:nvPr/>
        </p:nvPicPr>
        <p:blipFill>
          <a:blip r:embed="rId4"/>
          <a:stretch>
            <a:fillRect/>
          </a:stretch>
        </p:blipFill>
        <p:spPr>
          <a:xfrm>
            <a:off x="2898207" y="3848781"/>
            <a:ext cx="445252" cy="443420"/>
          </a:xfrm>
          <a:prstGeom prst="rect">
            <a:avLst/>
          </a:prstGeom>
        </p:spPr>
      </p:pic>
      <p:pic>
        <p:nvPicPr>
          <p:cNvPr id="20" name="Image 19" descr="Une image contenant bouteille&#10;&#10;Description générée automatiquement">
            <a:extLst>
              <a:ext uri="{FF2B5EF4-FFF2-40B4-BE49-F238E27FC236}">
                <a16:creationId xmlns:a16="http://schemas.microsoft.com/office/drawing/2014/main" id="{FBD4EDFD-6CCC-2017-51D1-30CB230E1573}"/>
              </a:ext>
            </a:extLst>
          </p:cNvPr>
          <p:cNvPicPr>
            <a:picLocks noChangeAspect="1"/>
          </p:cNvPicPr>
          <p:nvPr/>
        </p:nvPicPr>
        <p:blipFill>
          <a:blip r:embed="rId5"/>
          <a:stretch>
            <a:fillRect/>
          </a:stretch>
        </p:blipFill>
        <p:spPr>
          <a:xfrm>
            <a:off x="1436584" y="3804106"/>
            <a:ext cx="601442" cy="548438"/>
          </a:xfrm>
          <a:prstGeom prst="rect">
            <a:avLst/>
          </a:prstGeom>
        </p:spPr>
      </p:pic>
      <p:pic>
        <p:nvPicPr>
          <p:cNvPr id="5" name="Google Shape;2225;p45">
            <a:extLst>
              <a:ext uri="{FF2B5EF4-FFF2-40B4-BE49-F238E27FC236}">
                <a16:creationId xmlns:a16="http://schemas.microsoft.com/office/drawing/2014/main" id="{F9E841F8-A1BE-C682-623E-829551279597}"/>
              </a:ext>
            </a:extLst>
          </p:cNvPr>
          <p:cNvPicPr preferRelativeResize="0"/>
          <p:nvPr/>
        </p:nvPicPr>
        <p:blipFill>
          <a:blip r:embed="rId3">
            <a:alphaModFix amt="47000"/>
          </a:blip>
          <a:stretch>
            <a:fillRect/>
          </a:stretch>
        </p:blipFill>
        <p:spPr>
          <a:xfrm>
            <a:off x="5741010" y="3680223"/>
            <a:ext cx="868945" cy="767002"/>
          </a:xfrm>
          <a:prstGeom prst="rect">
            <a:avLst/>
          </a:prstGeom>
          <a:noFill/>
          <a:ln>
            <a:noFill/>
          </a:ln>
        </p:spPr>
      </p:pic>
      <p:pic>
        <p:nvPicPr>
          <p:cNvPr id="14" name="Image 13">
            <a:extLst>
              <a:ext uri="{FF2B5EF4-FFF2-40B4-BE49-F238E27FC236}">
                <a16:creationId xmlns:a16="http://schemas.microsoft.com/office/drawing/2014/main" id="{0D31380C-B6A2-7D3C-B4E4-A69FD65872BA}"/>
              </a:ext>
            </a:extLst>
          </p:cNvPr>
          <p:cNvPicPr>
            <a:picLocks noChangeAspect="1"/>
          </p:cNvPicPr>
          <p:nvPr/>
        </p:nvPicPr>
        <p:blipFill>
          <a:blip r:embed="rId6"/>
          <a:stretch>
            <a:fillRect/>
          </a:stretch>
        </p:blipFill>
        <p:spPr>
          <a:xfrm>
            <a:off x="5879360" y="3793842"/>
            <a:ext cx="567492" cy="503214"/>
          </a:xfrm>
          <a:prstGeom prst="rect">
            <a:avLst/>
          </a:prstGeom>
        </p:spPr>
      </p:pic>
      <p:pic>
        <p:nvPicPr>
          <p:cNvPr id="19" name="Google Shape;2225;p45">
            <a:extLst>
              <a:ext uri="{FF2B5EF4-FFF2-40B4-BE49-F238E27FC236}">
                <a16:creationId xmlns:a16="http://schemas.microsoft.com/office/drawing/2014/main" id="{48145371-E9E7-7B3F-1199-5EA293F8D643}"/>
              </a:ext>
            </a:extLst>
          </p:cNvPr>
          <p:cNvPicPr preferRelativeResize="0"/>
          <p:nvPr/>
        </p:nvPicPr>
        <p:blipFill>
          <a:blip r:embed="rId3">
            <a:alphaModFix amt="47000"/>
          </a:blip>
          <a:stretch>
            <a:fillRect/>
          </a:stretch>
        </p:blipFill>
        <p:spPr>
          <a:xfrm>
            <a:off x="7095139" y="3675006"/>
            <a:ext cx="868945" cy="767002"/>
          </a:xfrm>
          <a:prstGeom prst="rect">
            <a:avLst/>
          </a:prstGeom>
          <a:noFill/>
          <a:ln>
            <a:noFill/>
          </a:ln>
        </p:spPr>
      </p:pic>
      <p:sp>
        <p:nvSpPr>
          <p:cNvPr id="2215" name="Google Shape;2219;p45">
            <a:extLst>
              <a:ext uri="{FF2B5EF4-FFF2-40B4-BE49-F238E27FC236}">
                <a16:creationId xmlns:a16="http://schemas.microsoft.com/office/drawing/2014/main" id="{2CC38A37-624D-CEF7-298F-60E76D59E8F7}"/>
              </a:ext>
            </a:extLst>
          </p:cNvPr>
          <p:cNvSpPr txBox="1">
            <a:spLocks/>
          </p:cNvSpPr>
          <p:nvPr/>
        </p:nvSpPr>
        <p:spPr>
          <a:xfrm>
            <a:off x="6907223" y="4515803"/>
            <a:ext cx="1244776" cy="2809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defTabSz="914355">
              <a:lnSpc>
                <a:spcPct val="107000"/>
              </a:lnSpc>
              <a:spcAft>
                <a:spcPts val="800"/>
              </a:spcAft>
              <a:buClr>
                <a:srgbClr val="073763"/>
              </a:buClr>
            </a:pPr>
            <a:r>
              <a:rPr lang="fr-FR" sz="750" b="1" dirty="0">
                <a:solidFill>
                  <a:srgbClr val="002060"/>
                </a:solidFill>
                <a:latin typeface="Arial" panose="020B0604020202020204" pitchFamily="34" charset="0"/>
                <a:cs typeface="Arial" panose="020B0604020202020204" pitchFamily="34" charset="0"/>
              </a:rPr>
              <a:t>Investissement </a:t>
            </a:r>
            <a:br>
              <a:rPr lang="fr-FR" sz="750" b="1" dirty="0">
                <a:solidFill>
                  <a:srgbClr val="002060"/>
                </a:solidFill>
                <a:latin typeface="Arial" panose="020B0604020202020204" pitchFamily="34" charset="0"/>
                <a:cs typeface="Arial" panose="020B0604020202020204" pitchFamily="34" charset="0"/>
              </a:rPr>
            </a:br>
            <a:r>
              <a:rPr lang="fr-FR" sz="750" b="1" dirty="0">
                <a:solidFill>
                  <a:srgbClr val="002060"/>
                </a:solidFill>
                <a:latin typeface="Arial" panose="020B0604020202020204" pitchFamily="34" charset="0"/>
                <a:cs typeface="Arial" panose="020B0604020202020204" pitchFamily="34" charset="0"/>
              </a:rPr>
              <a:t> par(m</a:t>
            </a:r>
            <a:r>
              <a:rPr lang="fr-FR" sz="750" b="1" baseline="30000" dirty="0">
                <a:solidFill>
                  <a:srgbClr val="002060"/>
                </a:solidFill>
                <a:latin typeface="Arial" panose="020B0604020202020204" pitchFamily="34" charset="0"/>
                <a:cs typeface="Arial" panose="020B0604020202020204" pitchFamily="34" charset="0"/>
              </a:rPr>
              <a:t>3</a:t>
            </a:r>
            <a:r>
              <a:rPr lang="fr-FR" sz="750" b="1" dirty="0">
                <a:solidFill>
                  <a:srgbClr val="002060"/>
                </a:solidFill>
                <a:latin typeface="Arial" panose="020B0604020202020204" pitchFamily="34" charset="0"/>
                <a:cs typeface="Arial" panose="020B0604020202020204" pitchFamily="34" charset="0"/>
              </a:rPr>
              <a:t>/j) </a:t>
            </a:r>
            <a:endParaRPr lang="fr-FR" sz="750" b="1" dirty="0">
              <a:solidFill>
                <a:srgbClr val="002060"/>
              </a:solidFill>
            </a:endParaRPr>
          </a:p>
        </p:txBody>
      </p:sp>
      <p:sp>
        <p:nvSpPr>
          <p:cNvPr id="2217" name="Google Shape;2221;p45">
            <a:extLst>
              <a:ext uri="{FF2B5EF4-FFF2-40B4-BE49-F238E27FC236}">
                <a16:creationId xmlns:a16="http://schemas.microsoft.com/office/drawing/2014/main" id="{A664A7AE-403B-3D17-AAB0-64149F611556}"/>
              </a:ext>
            </a:extLst>
          </p:cNvPr>
          <p:cNvSpPr txBox="1">
            <a:spLocks/>
          </p:cNvSpPr>
          <p:nvPr/>
        </p:nvSpPr>
        <p:spPr>
          <a:xfrm>
            <a:off x="2640991" y="4508734"/>
            <a:ext cx="959684" cy="27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defTabSz="914355">
              <a:buClr>
                <a:srgbClr val="073763"/>
              </a:buClr>
            </a:pPr>
            <a:r>
              <a:rPr lang="fr-MA" sz="750" b="1" dirty="0">
                <a:solidFill>
                  <a:srgbClr val="073763"/>
                </a:solidFill>
                <a:latin typeface="Arial"/>
              </a:rPr>
              <a:t>Teneur en sel de l’eau traitée </a:t>
            </a:r>
            <a:endParaRPr lang="fr-MA" sz="788" b="1" dirty="0">
              <a:solidFill>
                <a:srgbClr val="073763"/>
              </a:solidFill>
              <a:latin typeface="Arial"/>
            </a:endParaRPr>
          </a:p>
        </p:txBody>
      </p:sp>
      <p:sp>
        <p:nvSpPr>
          <p:cNvPr id="2218" name="Google Shape;2219;p45">
            <a:extLst>
              <a:ext uri="{FF2B5EF4-FFF2-40B4-BE49-F238E27FC236}">
                <a16:creationId xmlns:a16="http://schemas.microsoft.com/office/drawing/2014/main" id="{0F74B3C3-B102-E2C5-B9A2-1203EBE5B0EA}"/>
              </a:ext>
            </a:extLst>
          </p:cNvPr>
          <p:cNvSpPr txBox="1">
            <a:spLocks/>
          </p:cNvSpPr>
          <p:nvPr/>
        </p:nvSpPr>
        <p:spPr>
          <a:xfrm>
            <a:off x="1284969" y="4521913"/>
            <a:ext cx="969889" cy="2143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defTabSz="914355">
              <a:buClr>
                <a:srgbClr val="073763"/>
              </a:buClr>
            </a:pPr>
            <a:r>
              <a:rPr lang="fr-MA" sz="750" b="1" dirty="0">
                <a:solidFill>
                  <a:srgbClr val="073763"/>
                </a:solidFill>
                <a:latin typeface="Arial"/>
              </a:rPr>
              <a:t>Productivité</a:t>
            </a:r>
          </a:p>
          <a:p>
            <a:pPr defTabSz="914355">
              <a:buClr>
                <a:srgbClr val="073763"/>
              </a:buClr>
            </a:pPr>
            <a:r>
              <a:rPr lang="fr-FR" sz="750" b="1" dirty="0">
                <a:solidFill>
                  <a:srgbClr val="002060"/>
                </a:solidFill>
                <a:latin typeface="Arial" panose="020B0604020202020204" pitchFamily="34" charset="0"/>
                <a:cs typeface="Arial" panose="020B0604020202020204" pitchFamily="34" charset="0"/>
              </a:rPr>
              <a:t>   </a:t>
            </a:r>
            <a:endParaRPr lang="fr-MA" sz="750" b="1" dirty="0">
              <a:solidFill>
                <a:srgbClr val="073763"/>
              </a:solidFill>
              <a:latin typeface="Arial"/>
            </a:endParaRPr>
          </a:p>
        </p:txBody>
      </p:sp>
      <p:sp>
        <p:nvSpPr>
          <p:cNvPr id="2220" name="Google Shape;2219;p45">
            <a:extLst>
              <a:ext uri="{FF2B5EF4-FFF2-40B4-BE49-F238E27FC236}">
                <a16:creationId xmlns:a16="http://schemas.microsoft.com/office/drawing/2014/main" id="{7857D3B3-9F86-AB67-D6AA-04CACE5C173F}"/>
              </a:ext>
            </a:extLst>
          </p:cNvPr>
          <p:cNvSpPr txBox="1">
            <a:spLocks/>
          </p:cNvSpPr>
          <p:nvPr/>
        </p:nvSpPr>
        <p:spPr>
          <a:xfrm>
            <a:off x="5690537" y="4458726"/>
            <a:ext cx="969889" cy="2809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defTabSz="914355">
              <a:buClr>
                <a:srgbClr val="073763"/>
              </a:buClr>
            </a:pPr>
            <a:r>
              <a:rPr lang="fr-MA" sz="750" b="1" dirty="0">
                <a:solidFill>
                  <a:srgbClr val="073763"/>
                </a:solidFill>
                <a:latin typeface="Arial"/>
              </a:rPr>
              <a:t>Prix de l’eau</a:t>
            </a:r>
          </a:p>
        </p:txBody>
      </p:sp>
      <p:sp>
        <p:nvSpPr>
          <p:cNvPr id="2222" name="ZoneTexte 2221">
            <a:extLst>
              <a:ext uri="{FF2B5EF4-FFF2-40B4-BE49-F238E27FC236}">
                <a16:creationId xmlns:a16="http://schemas.microsoft.com/office/drawing/2014/main" id="{30328E8D-9AE7-138C-DD2C-2B224CB0BED7}"/>
              </a:ext>
            </a:extLst>
          </p:cNvPr>
          <p:cNvSpPr txBox="1"/>
          <p:nvPr/>
        </p:nvSpPr>
        <p:spPr>
          <a:xfrm>
            <a:off x="4123727" y="4479778"/>
            <a:ext cx="1180677" cy="206851"/>
          </a:xfrm>
          <a:prstGeom prst="rect">
            <a:avLst/>
          </a:prstGeom>
          <a:noFill/>
        </p:spPr>
        <p:txBody>
          <a:bodyPr wrap="square">
            <a:spAutoFit/>
          </a:bodyPr>
          <a:lstStyle/>
          <a:p>
            <a:pPr defTabSz="914355">
              <a:lnSpc>
                <a:spcPct val="107000"/>
              </a:lnSpc>
              <a:spcAft>
                <a:spcPts val="800"/>
              </a:spcAft>
            </a:pPr>
            <a:r>
              <a:rPr lang="fr-FR" sz="750" b="1" dirty="0">
                <a:solidFill>
                  <a:srgbClr val="002060"/>
                </a:solidFill>
                <a:latin typeface="Arial" panose="020B0604020202020204" pitchFamily="34" charset="0"/>
                <a:cs typeface="Arial" panose="020B0604020202020204" pitchFamily="34" charset="0"/>
              </a:rPr>
              <a:t>Energie consommée </a:t>
            </a:r>
            <a:endParaRPr lang="fr-FR" sz="750" b="1" dirty="0">
              <a:solidFill>
                <a:srgbClr val="B6D7A8">
                  <a:lumMod val="50000"/>
                </a:srgbClr>
              </a:solidFill>
              <a:latin typeface="Arial" panose="020B0604020202020204" pitchFamily="34" charset="0"/>
              <a:ea typeface="Calibri" panose="020F0502020204030204" pitchFamily="34" charset="0"/>
              <a:cs typeface="Arial" panose="020B0604020202020204" pitchFamily="34" charset="0"/>
            </a:endParaRPr>
          </a:p>
        </p:txBody>
      </p:sp>
      <p:pic>
        <p:nvPicPr>
          <p:cNvPr id="4" name="Picture 6">
            <a:extLst>
              <a:ext uri="{FF2B5EF4-FFF2-40B4-BE49-F238E27FC236}">
                <a16:creationId xmlns:a16="http://schemas.microsoft.com/office/drawing/2014/main" id="{750844F0-07AA-D8FA-E107-E0EF5E3D7521}"/>
              </a:ext>
            </a:extLst>
          </p:cNvPr>
          <p:cNvPicPr>
            <a:picLocks noChangeAspect="1"/>
          </p:cNvPicPr>
          <p:nvPr/>
        </p:nvPicPr>
        <p:blipFill>
          <a:blip r:embed="rId7"/>
          <a:stretch>
            <a:fillRect/>
          </a:stretch>
        </p:blipFill>
        <p:spPr>
          <a:xfrm>
            <a:off x="4421139" y="3843460"/>
            <a:ext cx="447832" cy="429095"/>
          </a:xfrm>
          <a:prstGeom prst="rect">
            <a:avLst/>
          </a:prstGeom>
        </p:spPr>
      </p:pic>
      <p:sp>
        <p:nvSpPr>
          <p:cNvPr id="6" name="Google Shape;2216;p45">
            <a:extLst>
              <a:ext uri="{FF2B5EF4-FFF2-40B4-BE49-F238E27FC236}">
                <a16:creationId xmlns:a16="http://schemas.microsoft.com/office/drawing/2014/main" id="{802165BD-78BC-128E-4812-B180FFEB1368}"/>
              </a:ext>
            </a:extLst>
          </p:cNvPr>
          <p:cNvSpPr txBox="1">
            <a:spLocks/>
          </p:cNvSpPr>
          <p:nvPr/>
        </p:nvSpPr>
        <p:spPr>
          <a:xfrm>
            <a:off x="136072" y="3160563"/>
            <a:ext cx="5149457" cy="3261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algn="l" defTabSz="914355">
              <a:buClr>
                <a:srgbClr val="073763"/>
              </a:buClr>
            </a:pPr>
            <a:r>
              <a:rPr lang="fr-FR" sz="1800" dirty="0">
                <a:solidFill>
                  <a:srgbClr val="002060"/>
                </a:solidFill>
              </a:rPr>
              <a:t>Comparées selon :</a:t>
            </a:r>
          </a:p>
        </p:txBody>
      </p:sp>
      <p:sp>
        <p:nvSpPr>
          <p:cNvPr id="13" name="Google Shape;2216;p45">
            <a:extLst>
              <a:ext uri="{FF2B5EF4-FFF2-40B4-BE49-F238E27FC236}">
                <a16:creationId xmlns:a16="http://schemas.microsoft.com/office/drawing/2014/main" id="{872A00E3-F118-A630-5404-FA6FFF865983}"/>
              </a:ext>
            </a:extLst>
          </p:cNvPr>
          <p:cNvSpPr txBox="1">
            <a:spLocks/>
          </p:cNvSpPr>
          <p:nvPr/>
        </p:nvSpPr>
        <p:spPr>
          <a:xfrm>
            <a:off x="136072" y="258390"/>
            <a:ext cx="8871857" cy="4756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fr-FR" sz="2800" b="1" dirty="0">
                <a:solidFill>
                  <a:srgbClr val="002060"/>
                </a:solidFill>
              </a:rPr>
              <a:t>Benchmark des méthodes de dessalement</a:t>
            </a:r>
            <a:endParaRPr lang="fr-FR" sz="2800" dirty="0">
              <a:solidFill>
                <a:srgbClr val="002060"/>
              </a:solidFill>
            </a:endParaRPr>
          </a:p>
        </p:txBody>
      </p:sp>
      <p:pic>
        <p:nvPicPr>
          <p:cNvPr id="31" name="Image 30">
            <a:extLst>
              <a:ext uri="{FF2B5EF4-FFF2-40B4-BE49-F238E27FC236}">
                <a16:creationId xmlns:a16="http://schemas.microsoft.com/office/drawing/2014/main" id="{B7A7E625-09F7-E79E-D4CE-2FD91C9872F5}"/>
              </a:ext>
            </a:extLst>
          </p:cNvPr>
          <p:cNvPicPr>
            <a:picLocks noChangeAspect="1"/>
          </p:cNvPicPr>
          <p:nvPr/>
        </p:nvPicPr>
        <p:blipFill>
          <a:blip r:embed="rId6"/>
          <a:stretch>
            <a:fillRect/>
          </a:stretch>
        </p:blipFill>
        <p:spPr>
          <a:xfrm>
            <a:off x="7213858" y="3800070"/>
            <a:ext cx="567492" cy="503214"/>
          </a:xfrm>
          <a:prstGeom prst="rect">
            <a:avLst/>
          </a:prstGeom>
        </p:spPr>
      </p:pic>
      <p:pic>
        <p:nvPicPr>
          <p:cNvPr id="24" name="Image 24" descr="Une image contenant texte, équipement électronique&#10;&#10;Description générée automatiquement">
            <a:extLst>
              <a:ext uri="{FF2B5EF4-FFF2-40B4-BE49-F238E27FC236}">
                <a16:creationId xmlns:a16="http://schemas.microsoft.com/office/drawing/2014/main" id="{E85CDDB0-41B3-543C-4459-BE9BBA65FEC7}"/>
              </a:ext>
            </a:extLst>
          </p:cNvPr>
          <p:cNvPicPr>
            <a:picLocks noChangeAspect="1"/>
          </p:cNvPicPr>
          <p:nvPr/>
        </p:nvPicPr>
        <p:blipFill>
          <a:blip r:embed="rId8"/>
          <a:stretch>
            <a:fillRect/>
          </a:stretch>
        </p:blipFill>
        <p:spPr>
          <a:xfrm>
            <a:off x="133619" y="734547"/>
            <a:ext cx="8876762" cy="2450914"/>
          </a:xfrm>
          <a:prstGeom prst="rect">
            <a:avLst/>
          </a:prstGeom>
        </p:spPr>
      </p:pic>
      <p:sp>
        <p:nvSpPr>
          <p:cNvPr id="25" name="ZoneTexte 24">
            <a:extLst>
              <a:ext uri="{FF2B5EF4-FFF2-40B4-BE49-F238E27FC236}">
                <a16:creationId xmlns:a16="http://schemas.microsoft.com/office/drawing/2014/main" id="{63B252EF-6891-D962-186A-B08385871B9A}"/>
              </a:ext>
            </a:extLst>
          </p:cNvPr>
          <p:cNvSpPr txBox="1"/>
          <p:nvPr/>
        </p:nvSpPr>
        <p:spPr>
          <a:xfrm>
            <a:off x="8382349" y="4776844"/>
            <a:ext cx="4470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 14</a:t>
            </a:r>
          </a:p>
        </p:txBody>
      </p:sp>
    </p:spTree>
    <p:extLst>
      <p:ext uri="{BB962C8B-B14F-4D97-AF65-F5344CB8AC3E}">
        <p14:creationId xmlns:p14="http://schemas.microsoft.com/office/powerpoint/2010/main" val="106660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3"/>
                                        </p:tgtEl>
                                        <p:attrNameLst>
                                          <p:attrName>style.visibility</p:attrName>
                                        </p:attrNameLst>
                                      </p:cBhvr>
                                      <p:to>
                                        <p:strVal val="visible"/>
                                      </p:to>
                                    </p:set>
                                    <p:animEffect transition="in" filter="fade">
                                      <p:cBhvr>
                                        <p:cTn id="7" dur="500"/>
                                        <p:tgtEl>
                                          <p:spTgt spid="2223"/>
                                        </p:tgtEl>
                                      </p:cBhvr>
                                    </p:animEffect>
                                  </p:childTnLst>
                                </p:cTn>
                              </p:par>
                              <p:par>
                                <p:cTn id="8" presetID="10" presetClass="entr" presetSubtype="0" fill="hold" nodeType="withEffect">
                                  <p:stCondLst>
                                    <p:cond delay="0"/>
                                  </p:stCondLst>
                                  <p:childTnLst>
                                    <p:set>
                                      <p:cBhvr>
                                        <p:cTn id="9" dur="1" fill="hold">
                                          <p:stCondLst>
                                            <p:cond delay="0"/>
                                          </p:stCondLst>
                                        </p:cTn>
                                        <p:tgtEl>
                                          <p:spTgt spid="2224"/>
                                        </p:tgtEl>
                                        <p:attrNameLst>
                                          <p:attrName>style.visibility</p:attrName>
                                        </p:attrNameLst>
                                      </p:cBhvr>
                                      <p:to>
                                        <p:strVal val="visible"/>
                                      </p:to>
                                    </p:set>
                                    <p:animEffect transition="in" filter="fade">
                                      <p:cBhvr>
                                        <p:cTn id="10" dur="500"/>
                                        <p:tgtEl>
                                          <p:spTgt spid="222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15"/>
                                        </p:tgtEl>
                                        <p:attrNameLst>
                                          <p:attrName>style.visibility</p:attrName>
                                        </p:attrNameLst>
                                      </p:cBhvr>
                                      <p:to>
                                        <p:strVal val="visible"/>
                                      </p:to>
                                    </p:set>
                                    <p:animEffect transition="in" filter="fade">
                                      <p:cBhvr>
                                        <p:cTn id="31" dur="500"/>
                                        <p:tgtEl>
                                          <p:spTgt spid="22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17"/>
                                        </p:tgtEl>
                                        <p:attrNameLst>
                                          <p:attrName>style.visibility</p:attrName>
                                        </p:attrNameLst>
                                      </p:cBhvr>
                                      <p:to>
                                        <p:strVal val="visible"/>
                                      </p:to>
                                    </p:set>
                                    <p:animEffect transition="in" filter="fade">
                                      <p:cBhvr>
                                        <p:cTn id="34" dur="500"/>
                                        <p:tgtEl>
                                          <p:spTgt spid="22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18"/>
                                        </p:tgtEl>
                                        <p:attrNameLst>
                                          <p:attrName>style.visibility</p:attrName>
                                        </p:attrNameLst>
                                      </p:cBhvr>
                                      <p:to>
                                        <p:strVal val="visible"/>
                                      </p:to>
                                    </p:set>
                                    <p:animEffect transition="in" filter="fade">
                                      <p:cBhvr>
                                        <p:cTn id="37" dur="500"/>
                                        <p:tgtEl>
                                          <p:spTgt spid="22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20"/>
                                        </p:tgtEl>
                                        <p:attrNameLst>
                                          <p:attrName>style.visibility</p:attrName>
                                        </p:attrNameLst>
                                      </p:cBhvr>
                                      <p:to>
                                        <p:strVal val="visible"/>
                                      </p:to>
                                    </p:set>
                                    <p:animEffect transition="in" filter="fade">
                                      <p:cBhvr>
                                        <p:cTn id="40" dur="500"/>
                                        <p:tgtEl>
                                          <p:spTgt spid="22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22"/>
                                        </p:tgtEl>
                                        <p:attrNameLst>
                                          <p:attrName>style.visibility</p:attrName>
                                        </p:attrNameLst>
                                      </p:cBhvr>
                                      <p:to>
                                        <p:strVal val="visible"/>
                                      </p:to>
                                    </p:set>
                                    <p:animEffect transition="in" filter="fade">
                                      <p:cBhvr>
                                        <p:cTn id="43" dur="500"/>
                                        <p:tgtEl>
                                          <p:spTgt spid="2222"/>
                                        </p:tgtEl>
                                      </p:cBhvr>
                                    </p:animEffec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5" grpId="0"/>
      <p:bldP spid="2217" grpId="0"/>
      <p:bldP spid="2218" grpId="0"/>
      <p:bldP spid="2220" grpId="0"/>
      <p:bldP spid="222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title" idx="4294967295"/>
          </p:nvPr>
        </p:nvSpPr>
        <p:spPr>
          <a:xfrm>
            <a:off x="361628" y="585673"/>
            <a:ext cx="3849223" cy="426741"/>
          </a:xfrm>
          <a:prstGeom prst="rect">
            <a:avLst/>
          </a:prstGeom>
        </p:spPr>
        <p:txBody>
          <a:bodyPr spcFirstLastPara="1" vert="horz" wrap="square" lIns="91425" tIns="91425" rIns="91425" bIns="91425" rtlCol="0" anchor="ctr" anchorCtr="0">
            <a:noAutofit/>
          </a:bodyPr>
          <a:lstStyle/>
          <a:p>
            <a:pPr algn="ctr"/>
            <a:r>
              <a:rPr lang="fr-FR" sz="1200" b="1" dirty="0">
                <a:solidFill>
                  <a:srgbClr val="002060"/>
                </a:solidFill>
                <a:latin typeface="Overpass Black" panose="020B0604020202020204" charset="0"/>
              </a:rPr>
              <a:t>Osmose inverse</a:t>
            </a:r>
            <a:endParaRPr lang="en-US" sz="1350" b="1" dirty="0">
              <a:solidFill>
                <a:srgbClr val="002060"/>
              </a:solidFill>
              <a:latin typeface="Overpass Black" panose="020B0604020202020204" charset="0"/>
            </a:endParaRPr>
          </a:p>
        </p:txBody>
      </p:sp>
      <p:sp>
        <p:nvSpPr>
          <p:cNvPr id="2" name="Google Shape;2216;p45">
            <a:extLst>
              <a:ext uri="{FF2B5EF4-FFF2-40B4-BE49-F238E27FC236}">
                <a16:creationId xmlns:a16="http://schemas.microsoft.com/office/drawing/2014/main" id="{733EEB2A-903D-6195-C04E-CCFFD6C4AAC8}"/>
              </a:ext>
            </a:extLst>
          </p:cNvPr>
          <p:cNvSpPr txBox="1">
            <a:spLocks/>
          </p:cNvSpPr>
          <p:nvPr/>
        </p:nvSpPr>
        <p:spPr>
          <a:xfrm>
            <a:off x="4861590" y="606359"/>
            <a:ext cx="4070098" cy="391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pPr algn="ctr"/>
            <a:r>
              <a:rPr lang="fr-FR" sz="1200" b="1" dirty="0">
                <a:solidFill>
                  <a:srgbClr val="002060"/>
                </a:solidFill>
              </a:rPr>
              <a:t>Electrodialyse </a:t>
            </a:r>
            <a:endParaRPr lang="en-US" dirty="0"/>
          </a:p>
        </p:txBody>
      </p:sp>
      <p:sp>
        <p:nvSpPr>
          <p:cNvPr id="5" name="Title 1">
            <a:extLst>
              <a:ext uri="{FF2B5EF4-FFF2-40B4-BE49-F238E27FC236}">
                <a16:creationId xmlns:a16="http://schemas.microsoft.com/office/drawing/2014/main" id="{A3CFB94B-E520-1C0C-5B90-4626DB9F3C93}"/>
              </a:ext>
            </a:extLst>
          </p:cNvPr>
          <p:cNvSpPr txBox="1">
            <a:spLocks/>
          </p:cNvSpPr>
          <p:nvPr/>
        </p:nvSpPr>
        <p:spPr>
          <a:xfrm>
            <a:off x="4890863" y="4235265"/>
            <a:ext cx="3630336" cy="317622"/>
          </a:xfrm>
          <a:prstGeom prst="rect">
            <a:avLst/>
          </a:prstGeom>
        </p:spPr>
        <p:txBody>
          <a:bodyPr vert="horz" lIns="5400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4355"/>
            <a:r>
              <a:rPr lang="fr-FR" sz="800" i="1" dirty="0">
                <a:solidFill>
                  <a:schemeClr val="tx1">
                    <a:lumMod val="60000"/>
                    <a:lumOff val="40000"/>
                  </a:schemeClr>
                </a:solidFill>
                <a:latin typeface="Calibri" panose="020F0502020204030204" pitchFamily="34" charset="0"/>
                <a:cs typeface="Calibri" panose="020F0502020204030204" pitchFamily="34" charset="0"/>
              </a:rPr>
              <a:t>Dessalement d’eau de mer par osmose inverse, fonctionnement et effets des paramètres sur le rendement</a:t>
            </a:r>
            <a:endParaRPr lang="en-US" sz="800" i="1" dirty="0">
              <a:solidFill>
                <a:schemeClr val="tx1">
                  <a:lumMod val="60000"/>
                  <a:lumOff val="40000"/>
                </a:schemeClr>
              </a:solidFill>
              <a:latin typeface="Calibri" panose="020F0502020204030204" pitchFamily="34" charset="0"/>
              <a:cs typeface="Calibri" panose="020F0502020204030204" pitchFamily="34" charset="0"/>
            </a:endParaRPr>
          </a:p>
        </p:txBody>
      </p:sp>
      <p:pic>
        <p:nvPicPr>
          <p:cNvPr id="7" name="Image 6">
            <a:extLst>
              <a:ext uri="{FF2B5EF4-FFF2-40B4-BE49-F238E27FC236}">
                <a16:creationId xmlns:a16="http://schemas.microsoft.com/office/drawing/2014/main" id="{1F31BD31-D49D-E345-7672-CB908D28D502}"/>
              </a:ext>
            </a:extLst>
          </p:cNvPr>
          <p:cNvPicPr>
            <a:picLocks noChangeAspect="1"/>
          </p:cNvPicPr>
          <p:nvPr/>
        </p:nvPicPr>
        <p:blipFill>
          <a:blip r:embed="rId3"/>
          <a:stretch>
            <a:fillRect/>
          </a:stretch>
        </p:blipFill>
        <p:spPr>
          <a:xfrm>
            <a:off x="331402" y="1012414"/>
            <a:ext cx="3951925" cy="3254897"/>
          </a:xfrm>
          <a:prstGeom prst="rect">
            <a:avLst/>
          </a:prstGeom>
        </p:spPr>
      </p:pic>
      <p:pic>
        <p:nvPicPr>
          <p:cNvPr id="9" name="Image 8">
            <a:extLst>
              <a:ext uri="{FF2B5EF4-FFF2-40B4-BE49-F238E27FC236}">
                <a16:creationId xmlns:a16="http://schemas.microsoft.com/office/drawing/2014/main" id="{4A9DCCBD-F4E1-76D9-248C-59ED994F1D9C}"/>
              </a:ext>
            </a:extLst>
          </p:cNvPr>
          <p:cNvPicPr>
            <a:picLocks noChangeAspect="1"/>
          </p:cNvPicPr>
          <p:nvPr/>
        </p:nvPicPr>
        <p:blipFill>
          <a:blip r:embed="rId4"/>
          <a:stretch>
            <a:fillRect/>
          </a:stretch>
        </p:blipFill>
        <p:spPr>
          <a:xfrm>
            <a:off x="4612884" y="1026665"/>
            <a:ext cx="4324289" cy="3254896"/>
          </a:xfrm>
          <a:prstGeom prst="rect">
            <a:avLst/>
          </a:prstGeom>
        </p:spPr>
      </p:pic>
      <p:sp>
        <p:nvSpPr>
          <p:cNvPr id="10" name="Title 1">
            <a:extLst>
              <a:ext uri="{FF2B5EF4-FFF2-40B4-BE49-F238E27FC236}">
                <a16:creationId xmlns:a16="http://schemas.microsoft.com/office/drawing/2014/main" id="{C29B6E68-605A-BE9F-3E30-99BBC1CD91F5}"/>
              </a:ext>
            </a:extLst>
          </p:cNvPr>
          <p:cNvSpPr txBox="1">
            <a:spLocks/>
          </p:cNvSpPr>
          <p:nvPr/>
        </p:nvSpPr>
        <p:spPr>
          <a:xfrm>
            <a:off x="331401" y="4226144"/>
            <a:ext cx="3630336" cy="218409"/>
          </a:xfrm>
          <a:prstGeom prst="rect">
            <a:avLst/>
          </a:prstGeom>
        </p:spPr>
        <p:txBody>
          <a:bodyPr vert="horz" lIns="5400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4355"/>
            <a:r>
              <a:rPr lang="fr-FR" sz="800" i="1" dirty="0">
                <a:solidFill>
                  <a:schemeClr val="tx1">
                    <a:lumMod val="60000"/>
                    <a:lumOff val="40000"/>
                  </a:schemeClr>
                </a:solidFill>
                <a:latin typeface="Calibri" panose="020F0502020204030204" pitchFamily="34" charset="0"/>
                <a:cs typeface="Calibri" panose="020F0502020204030204" pitchFamily="34" charset="0"/>
              </a:rPr>
              <a:t>L’actualité chimique  -Jean Nahmias- février 2016 - n° 404</a:t>
            </a:r>
            <a:endParaRPr lang="en-US" sz="4400" i="1" dirty="0">
              <a:solidFill>
                <a:schemeClr val="tx1">
                  <a:lumMod val="60000"/>
                  <a:lumOff val="40000"/>
                </a:schemeClr>
              </a:solidFill>
              <a:latin typeface="Calibri" panose="020F0502020204030204" pitchFamily="34" charset="0"/>
              <a:cs typeface="Calibri" panose="020F0502020204030204" pitchFamily="34" charset="0"/>
            </a:endParaRPr>
          </a:p>
        </p:txBody>
      </p:sp>
      <p:sp>
        <p:nvSpPr>
          <p:cNvPr id="3" name="Google Shape;2216;p45">
            <a:extLst>
              <a:ext uri="{FF2B5EF4-FFF2-40B4-BE49-F238E27FC236}">
                <a16:creationId xmlns:a16="http://schemas.microsoft.com/office/drawing/2014/main" id="{049D437B-D117-BEC8-2A7E-004DC7DCDF70}"/>
              </a:ext>
            </a:extLst>
          </p:cNvPr>
          <p:cNvSpPr txBox="1">
            <a:spLocks/>
          </p:cNvSpPr>
          <p:nvPr/>
        </p:nvSpPr>
        <p:spPr>
          <a:xfrm>
            <a:off x="272144" y="110055"/>
            <a:ext cx="8871857" cy="4756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fr-FR" sz="2400" b="1" dirty="0">
                <a:solidFill>
                  <a:srgbClr val="002060"/>
                </a:solidFill>
              </a:rPr>
              <a:t>BENCHMARK DES METHODES DE DESSALEMENT</a:t>
            </a:r>
            <a:endParaRPr lang="fr-FR" sz="2400" dirty="0">
              <a:solidFill>
                <a:srgbClr val="002060"/>
              </a:solidFill>
            </a:endParaRPr>
          </a:p>
        </p:txBody>
      </p:sp>
      <p:sp>
        <p:nvSpPr>
          <p:cNvPr id="4" name="ZoneTexte 3">
            <a:extLst>
              <a:ext uri="{FF2B5EF4-FFF2-40B4-BE49-F238E27FC236}">
                <a16:creationId xmlns:a16="http://schemas.microsoft.com/office/drawing/2014/main" id="{F3B07E55-420C-CF28-A626-33492077B548}"/>
              </a:ext>
            </a:extLst>
          </p:cNvPr>
          <p:cNvSpPr txBox="1"/>
          <p:nvPr/>
        </p:nvSpPr>
        <p:spPr>
          <a:xfrm>
            <a:off x="8382348" y="4776844"/>
            <a:ext cx="690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 15</a:t>
            </a:r>
          </a:p>
        </p:txBody>
      </p:sp>
    </p:spTree>
    <p:extLst>
      <p:ext uri="{BB962C8B-B14F-4D97-AF65-F5344CB8AC3E}">
        <p14:creationId xmlns:p14="http://schemas.microsoft.com/office/powerpoint/2010/main" val="73588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3" name="Google Shape;2216;p45">
            <a:extLst>
              <a:ext uri="{FF2B5EF4-FFF2-40B4-BE49-F238E27FC236}">
                <a16:creationId xmlns:a16="http://schemas.microsoft.com/office/drawing/2014/main" id="{C2F6B529-F453-D3A2-FC3B-31731C9F316C}"/>
              </a:ext>
            </a:extLst>
          </p:cNvPr>
          <p:cNvSpPr txBox="1">
            <a:spLocks/>
          </p:cNvSpPr>
          <p:nvPr/>
        </p:nvSpPr>
        <p:spPr>
          <a:xfrm>
            <a:off x="272142" y="240191"/>
            <a:ext cx="8871857" cy="4756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fr-FR" sz="2400" b="1" dirty="0">
                <a:solidFill>
                  <a:srgbClr val="002060"/>
                </a:solidFill>
              </a:rPr>
              <a:t>Benchmark des méthodes de dessalement</a:t>
            </a:r>
            <a:endParaRPr lang="fr-FR" sz="2400" dirty="0">
              <a:solidFill>
                <a:srgbClr val="002060"/>
              </a:solidFill>
            </a:endParaRPr>
          </a:p>
        </p:txBody>
      </p:sp>
      <p:sp>
        <p:nvSpPr>
          <p:cNvPr id="5" name="ZoneTexte 8">
            <a:extLst>
              <a:ext uri="{FF2B5EF4-FFF2-40B4-BE49-F238E27FC236}">
                <a16:creationId xmlns:a16="http://schemas.microsoft.com/office/drawing/2014/main" id="{F74BEC9A-DAC5-C406-629B-C45172B555AF}"/>
              </a:ext>
            </a:extLst>
          </p:cNvPr>
          <p:cNvSpPr txBox="1"/>
          <p:nvPr/>
        </p:nvSpPr>
        <p:spPr>
          <a:xfrm>
            <a:off x="2680083" y="4339049"/>
            <a:ext cx="4055977" cy="215444"/>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fr-FR" sz="800" i="1" dirty="0">
                <a:solidFill>
                  <a:schemeClr val="tx1">
                    <a:lumMod val="60000"/>
                    <a:lumOff val="40000"/>
                  </a:schemeClr>
                </a:solidFill>
                <a:latin typeface="Calibri" panose="020F0502020204030204" pitchFamily="34" charset="0"/>
                <a:cs typeface="Calibri" panose="020F0502020204030204" pitchFamily="34" charset="0"/>
              </a:rPr>
              <a:t>Le dessalement de l'eau de mer et des eaux saumâtres Publié le 18.11.03 , </a:t>
            </a:r>
            <a:r>
              <a:rPr lang="fr-FR" sz="800" i="1" dirty="0">
                <a:solidFill>
                  <a:schemeClr val="tx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Viviane Renaudin</a:t>
            </a:r>
            <a:endParaRPr lang="fr-FR" sz="800" i="1" dirty="0">
              <a:solidFill>
                <a:schemeClr val="tx1">
                  <a:lumMod val="60000"/>
                  <a:lumOff val="40000"/>
                </a:schemeClr>
              </a:solidFill>
              <a:latin typeface="Calibri" panose="020F0502020204030204" pitchFamily="34" charset="0"/>
              <a:cs typeface="Calibri" panose="020F0502020204030204" pitchFamily="34" charset="0"/>
            </a:endParaRPr>
          </a:p>
        </p:txBody>
      </p:sp>
      <p:sp>
        <p:nvSpPr>
          <p:cNvPr id="12" name="Google Shape;2216;p45">
            <a:extLst>
              <a:ext uri="{FF2B5EF4-FFF2-40B4-BE49-F238E27FC236}">
                <a16:creationId xmlns:a16="http://schemas.microsoft.com/office/drawing/2014/main" id="{5ED3D0D3-7939-124C-9194-865FBFF25F4A}"/>
              </a:ext>
            </a:extLst>
          </p:cNvPr>
          <p:cNvSpPr txBox="1">
            <a:spLocks/>
          </p:cNvSpPr>
          <p:nvPr/>
        </p:nvSpPr>
        <p:spPr>
          <a:xfrm>
            <a:off x="98384" y="804451"/>
            <a:ext cx="2960463" cy="5432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200" b="1" dirty="0">
                <a:solidFill>
                  <a:srgbClr val="002060"/>
                </a:solidFill>
                <a:latin typeface="Overpass Black" panose="020B0604020202020204" charset="0"/>
                <a:ea typeface="Calibri" panose="020F0502020204030204" pitchFamily="34" charset="0"/>
                <a:cs typeface="Arial" panose="020B0604020202020204" pitchFamily="34" charset="0"/>
              </a:rPr>
              <a:t>Distillation multi flash</a:t>
            </a:r>
            <a:endParaRPr lang="fr-FR" sz="1200" b="1" dirty="0">
              <a:solidFill>
                <a:srgbClr val="002060"/>
              </a:solidFill>
              <a:latin typeface="Overpass Black" panose="020B0604020202020204" charset="0"/>
            </a:endParaRPr>
          </a:p>
        </p:txBody>
      </p:sp>
      <p:pic>
        <p:nvPicPr>
          <p:cNvPr id="14" name="Picture 15">
            <a:extLst>
              <a:ext uri="{FF2B5EF4-FFF2-40B4-BE49-F238E27FC236}">
                <a16:creationId xmlns:a16="http://schemas.microsoft.com/office/drawing/2014/main" id="{25DE52E5-26C7-50B8-728A-BEB4E8588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275" y="1347745"/>
            <a:ext cx="4818083" cy="2814019"/>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2216;p45">
            <a:extLst>
              <a:ext uri="{FF2B5EF4-FFF2-40B4-BE49-F238E27FC236}">
                <a16:creationId xmlns:a16="http://schemas.microsoft.com/office/drawing/2014/main" id="{96890D49-DD50-808B-C9CD-3E8320C57EBB}"/>
              </a:ext>
            </a:extLst>
          </p:cNvPr>
          <p:cNvSpPr txBox="1">
            <a:spLocks noGrp="1"/>
          </p:cNvSpPr>
          <p:nvPr/>
        </p:nvSpPr>
        <p:spPr>
          <a:xfrm>
            <a:off x="367076" y="838885"/>
            <a:ext cx="2917369" cy="4635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pPr algn="ctr"/>
            <a:r>
              <a:rPr lang="fr-FR" sz="1200" b="1" dirty="0">
                <a:solidFill>
                  <a:srgbClr val="002060"/>
                </a:solidFill>
                <a:latin typeface="Overpass Black" panose="020B0604020202020204" charset="0"/>
                <a:cs typeface="Arial" panose="020B0604020202020204" pitchFamily="34" charset="0"/>
              </a:rPr>
              <a:t>Distillation à multiples effets</a:t>
            </a:r>
            <a:r>
              <a:rPr lang="fr-FR" sz="1200" b="1" dirty="0">
                <a:solidFill>
                  <a:srgbClr val="002060"/>
                </a:solidFill>
                <a:latin typeface="Overpass Black" panose="020B0604020202020204" charset="0"/>
              </a:rPr>
              <a:t> </a:t>
            </a:r>
            <a:endParaRPr lang="en-US" dirty="0"/>
          </a:p>
        </p:txBody>
      </p:sp>
      <p:pic>
        <p:nvPicPr>
          <p:cNvPr id="19" name="Espace réservé du contenu 3">
            <a:extLst>
              <a:ext uri="{FF2B5EF4-FFF2-40B4-BE49-F238E27FC236}">
                <a16:creationId xmlns:a16="http://schemas.microsoft.com/office/drawing/2014/main" id="{5BE719DA-113D-3008-5CC5-C538765BE5B8}"/>
              </a:ext>
            </a:extLst>
          </p:cNvPr>
          <p:cNvPicPr>
            <a:picLocks noChangeAspect="1"/>
          </p:cNvPicPr>
          <p:nvPr/>
        </p:nvPicPr>
        <p:blipFill>
          <a:blip r:embed="rId5"/>
          <a:stretch>
            <a:fillRect/>
          </a:stretch>
        </p:blipFill>
        <p:spPr>
          <a:xfrm>
            <a:off x="2048704" y="1425559"/>
            <a:ext cx="5046591" cy="2494259"/>
          </a:xfrm>
          <a:prstGeom prst="rect">
            <a:avLst/>
          </a:prstGeom>
          <a:noFill/>
          <a:ln>
            <a:noFill/>
          </a:ln>
        </p:spPr>
      </p:pic>
      <p:pic>
        <p:nvPicPr>
          <p:cNvPr id="20" name="Image 12">
            <a:extLst>
              <a:ext uri="{FF2B5EF4-FFF2-40B4-BE49-F238E27FC236}">
                <a16:creationId xmlns:a16="http://schemas.microsoft.com/office/drawing/2014/main" id="{8FA47A66-9414-F261-D143-EC894E438BEA}"/>
              </a:ext>
            </a:extLst>
          </p:cNvPr>
          <p:cNvPicPr>
            <a:picLocks noChangeAspect="1"/>
          </p:cNvPicPr>
          <p:nvPr/>
        </p:nvPicPr>
        <p:blipFill rotWithShape="1">
          <a:blip r:embed="rId6"/>
          <a:srcRect l="1295" t="2792" r="1195" b="1665"/>
          <a:stretch/>
        </p:blipFill>
        <p:spPr>
          <a:xfrm>
            <a:off x="2892716" y="1302484"/>
            <a:ext cx="3630708" cy="2813441"/>
          </a:xfrm>
          <a:prstGeom prst="rect">
            <a:avLst/>
          </a:prstGeom>
        </p:spPr>
      </p:pic>
      <p:sp>
        <p:nvSpPr>
          <p:cNvPr id="21" name="Google Shape;2216;p45">
            <a:extLst>
              <a:ext uri="{FF2B5EF4-FFF2-40B4-BE49-F238E27FC236}">
                <a16:creationId xmlns:a16="http://schemas.microsoft.com/office/drawing/2014/main" id="{5934CB95-0D8C-69EB-1AC5-EE9D5313D86E}"/>
              </a:ext>
            </a:extLst>
          </p:cNvPr>
          <p:cNvSpPr txBox="1">
            <a:spLocks/>
          </p:cNvSpPr>
          <p:nvPr/>
        </p:nvSpPr>
        <p:spPr>
          <a:xfrm>
            <a:off x="611894" y="831453"/>
            <a:ext cx="2861018" cy="4773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200" b="1" dirty="0">
                <a:solidFill>
                  <a:srgbClr val="002060"/>
                </a:solidFill>
                <a:latin typeface="Overpass Black" panose="020B0604020202020204" charset="0"/>
                <a:cs typeface="Arial" panose="020B0604020202020204" pitchFamily="34" charset="0"/>
              </a:rPr>
              <a:t>Compression mécanique de vapeur</a:t>
            </a:r>
            <a:endParaRPr lang="en-US" sz="1200" b="1" dirty="0">
              <a:solidFill>
                <a:srgbClr val="002060"/>
              </a:solidFill>
              <a:latin typeface="Overpass Black" panose="020B0604020202020204" charset="0"/>
              <a:cs typeface="Arial" panose="020B0604020202020204" pitchFamily="34" charset="0"/>
            </a:endParaRPr>
          </a:p>
        </p:txBody>
      </p:sp>
      <p:sp>
        <p:nvSpPr>
          <p:cNvPr id="2" name="ZoneTexte 1">
            <a:extLst>
              <a:ext uri="{FF2B5EF4-FFF2-40B4-BE49-F238E27FC236}">
                <a16:creationId xmlns:a16="http://schemas.microsoft.com/office/drawing/2014/main" id="{E70598EF-82D5-85AD-A8A8-63ECC3D708ED}"/>
              </a:ext>
            </a:extLst>
          </p:cNvPr>
          <p:cNvSpPr txBox="1"/>
          <p:nvPr/>
        </p:nvSpPr>
        <p:spPr>
          <a:xfrm>
            <a:off x="8382348" y="4776844"/>
            <a:ext cx="690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 16</a:t>
            </a:r>
          </a:p>
        </p:txBody>
      </p:sp>
    </p:spTree>
    <p:extLst>
      <p:ext uri="{BB962C8B-B14F-4D97-AF65-F5344CB8AC3E}">
        <p14:creationId xmlns:p14="http://schemas.microsoft.com/office/powerpoint/2010/main" val="287315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2" grpId="1"/>
      <p:bldP spid="18" grpId="0"/>
      <p:bldP spid="18" grpId="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54A76950-9AA5-C6E7-0B5A-951D9A243634}"/>
              </a:ext>
            </a:extLst>
          </p:cNvPr>
          <p:cNvGraphicFramePr>
            <a:graphicFrameLocks noGrp="1"/>
          </p:cNvGraphicFramePr>
          <p:nvPr/>
        </p:nvGraphicFramePr>
        <p:xfrm>
          <a:off x="154113" y="260567"/>
          <a:ext cx="3922159" cy="967941"/>
        </p:xfrm>
        <a:graphic>
          <a:graphicData uri="http://schemas.openxmlformats.org/drawingml/2006/table">
            <a:tbl>
              <a:tblPr/>
              <a:tblGrid>
                <a:gridCol w="759372">
                  <a:extLst>
                    <a:ext uri="{9D8B030D-6E8A-4147-A177-3AD203B41FA5}">
                      <a16:colId xmlns:a16="http://schemas.microsoft.com/office/drawing/2014/main" val="2150865396"/>
                    </a:ext>
                  </a:extLst>
                </a:gridCol>
                <a:gridCol w="548650">
                  <a:extLst>
                    <a:ext uri="{9D8B030D-6E8A-4147-A177-3AD203B41FA5}">
                      <a16:colId xmlns:a16="http://schemas.microsoft.com/office/drawing/2014/main" val="3165461654"/>
                    </a:ext>
                  </a:extLst>
                </a:gridCol>
                <a:gridCol w="569752">
                  <a:extLst>
                    <a:ext uri="{9D8B030D-6E8A-4147-A177-3AD203B41FA5}">
                      <a16:colId xmlns:a16="http://schemas.microsoft.com/office/drawing/2014/main" val="2818616973"/>
                    </a:ext>
                  </a:extLst>
                </a:gridCol>
                <a:gridCol w="738270">
                  <a:extLst>
                    <a:ext uri="{9D8B030D-6E8A-4147-A177-3AD203B41FA5}">
                      <a16:colId xmlns:a16="http://schemas.microsoft.com/office/drawing/2014/main" val="1717157323"/>
                    </a:ext>
                  </a:extLst>
                </a:gridCol>
                <a:gridCol w="706171">
                  <a:extLst>
                    <a:ext uri="{9D8B030D-6E8A-4147-A177-3AD203B41FA5}">
                      <a16:colId xmlns:a16="http://schemas.microsoft.com/office/drawing/2014/main" val="113848507"/>
                    </a:ext>
                  </a:extLst>
                </a:gridCol>
                <a:gridCol w="599944">
                  <a:extLst>
                    <a:ext uri="{9D8B030D-6E8A-4147-A177-3AD203B41FA5}">
                      <a16:colId xmlns:a16="http://schemas.microsoft.com/office/drawing/2014/main" val="618736946"/>
                    </a:ext>
                  </a:extLst>
                </a:gridCol>
              </a:tblGrid>
              <a:tr h="541316">
                <a:tc rowSpan="2">
                  <a:txBody>
                    <a:bodyPr/>
                    <a:lstStyle/>
                    <a:p>
                      <a:pPr algn="l" defTabSz="1219170">
                        <a:buClr>
                          <a:srgbClr val="073763"/>
                        </a:buClr>
                      </a:pPr>
                      <a:endParaRPr lang="fr-MA" sz="600" b="0" kern="0" dirty="0">
                        <a:solidFill>
                          <a:srgbClr val="073763"/>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dirty="0">
                          <a:solidFill>
                            <a:srgbClr val="002060"/>
                          </a:solidFill>
                          <a:effectLst>
                            <a:outerShdw blurRad="38100" dist="38100" dir="2700000" algn="tl">
                              <a:srgbClr val="000000">
                                <a:alpha val="43137"/>
                              </a:srgbClr>
                            </a:outerShdw>
                          </a:effectLst>
                        </a:rPr>
                        <a:t>OI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dirty="0">
                          <a:solidFill>
                            <a:srgbClr val="002060"/>
                          </a:solidFill>
                          <a:effectLst>
                            <a:outerShdw blurRad="38100" dist="38100" dir="2700000" algn="tl">
                              <a:srgbClr val="000000">
                                <a:alpha val="43137"/>
                              </a:srgbClr>
                            </a:outerShdw>
                          </a:effectLst>
                        </a:rPr>
                        <a:t>ED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dirty="0">
                          <a:solidFill>
                            <a:srgbClr val="002060"/>
                          </a:solidFill>
                          <a:effectLst>
                            <a:outerShdw blurRad="38100" dist="38100" dir="2700000" algn="tl">
                              <a:srgbClr val="000000">
                                <a:alpha val="43137"/>
                              </a:srgbClr>
                            </a:outerShdw>
                          </a:effectLst>
                        </a:rPr>
                        <a:t>MSF</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dirty="0">
                          <a:solidFill>
                            <a:srgbClr val="002060"/>
                          </a:solidFill>
                          <a:effectLst>
                            <a:outerShdw blurRad="38100" dist="38100" dir="2700000" algn="tl">
                              <a:srgbClr val="000000">
                                <a:alpha val="43137"/>
                              </a:srgbClr>
                            </a:outerShdw>
                          </a:effectLst>
                          <a:latin typeface="Arial" panose="020B0604020202020204" pitchFamily="34" charset="0"/>
                        </a:rPr>
                        <a:t>MED​</a:t>
                      </a:r>
                      <a:endParaRPr lang="fr-FR" sz="800" b="1" i="0" dirty="0">
                        <a:solidFill>
                          <a:srgbClr val="00206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dirty="0">
                          <a:solidFill>
                            <a:srgbClr val="002060"/>
                          </a:solidFill>
                          <a:effectLst>
                            <a:outerShdw blurRad="38100" dist="38100" dir="2700000" algn="tl">
                              <a:srgbClr val="000000">
                                <a:alpha val="43137"/>
                              </a:srgbClr>
                            </a:outerShdw>
                          </a:effectLst>
                          <a:latin typeface="Arial" panose="020B0604020202020204" pitchFamily="34" charset="0"/>
                        </a:rPr>
                        <a:t>MVC​</a:t>
                      </a:r>
                      <a:endParaRPr lang="fr-FR" sz="800" b="1" i="0" dirty="0">
                        <a:solidFill>
                          <a:srgbClr val="00206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820584"/>
                  </a:ext>
                </a:extLst>
              </a:tr>
              <a:tr h="426625">
                <a:tc vMerge="1">
                  <a:txBody>
                    <a:bodyPr/>
                    <a:lstStyle/>
                    <a:p>
                      <a:pPr algn="l" defTabSz="1219170">
                        <a:buClr>
                          <a:srgbClr val="073763"/>
                        </a:buClr>
                      </a:pPr>
                      <a:r>
                        <a:rPr lang="fr-FR" sz="800" b="0" i="0" dirty="0">
                          <a:solidFill>
                            <a:srgbClr val="FFFFFF"/>
                          </a:solidFill>
                          <a:effectLst/>
                          <a:latin typeface="Arial" panose="020B0604020202020204" pitchFamily="34" charset="0"/>
                        </a:rPr>
                        <a:t>​</a:t>
                      </a:r>
                      <a:r>
                        <a:rPr lang="fr-MA" sz="800" b="0" kern="0" dirty="0">
                          <a:solidFill>
                            <a:srgbClr val="073763"/>
                          </a:solidFill>
                          <a:latin typeface="+mn-lt"/>
                        </a:rPr>
                        <a:t>Productivité</a:t>
                      </a:r>
                    </a:p>
                    <a:p>
                      <a:pPr algn="l" defTabSz="1219170">
                        <a:buClr>
                          <a:srgbClr val="073763"/>
                        </a:buClr>
                      </a:pPr>
                      <a:r>
                        <a:rPr lang="fr-FR" sz="800" b="0" kern="0" dirty="0">
                          <a:solidFill>
                            <a:srgbClr val="002060"/>
                          </a:solidFill>
                          <a:latin typeface="Arial" panose="020B0604020202020204" pitchFamily="34" charset="0"/>
                          <a:cs typeface="Arial" panose="020B0604020202020204" pitchFamily="34" charset="0"/>
                        </a:rPr>
                        <a:t>   (m</a:t>
                      </a:r>
                      <a:r>
                        <a:rPr lang="fr-FR" sz="800" b="0" kern="0" baseline="30000" dirty="0">
                          <a:solidFill>
                            <a:srgbClr val="002060"/>
                          </a:solidFill>
                          <a:latin typeface="Arial" panose="020B0604020202020204" pitchFamily="34" charset="0"/>
                          <a:cs typeface="Arial" panose="020B0604020202020204" pitchFamily="34" charset="0"/>
                        </a:rPr>
                        <a:t>3</a:t>
                      </a:r>
                      <a:r>
                        <a:rPr lang="fr-FR" sz="800" b="0" kern="0" dirty="0">
                          <a:solidFill>
                            <a:srgbClr val="002060"/>
                          </a:solidFill>
                          <a:latin typeface="Arial" panose="020B0604020202020204" pitchFamily="34" charset="0"/>
                          <a:cs typeface="Arial" panose="020B0604020202020204" pitchFamily="34" charset="0"/>
                        </a:rPr>
                        <a:t>/j)</a:t>
                      </a:r>
                      <a:endParaRPr lang="fr-MA" sz="800" b="0" kern="0" dirty="0">
                        <a:solidFill>
                          <a:srgbClr val="073763"/>
                        </a:solidFill>
                        <a:latin typeface="+mn-lt"/>
                      </a:endParaRPr>
                    </a:p>
                    <a:p>
                      <a:pPr algn="l" fontAlgn="base"/>
                      <a:endParaRPr lang="fr-FR" sz="800" b="0" i="0" dirty="0">
                        <a:solidFill>
                          <a:srgbClr val="FFFFFF"/>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1 – 10.000</a:t>
                      </a:r>
                      <a:endParaRPr lang="fr-FR" sz="8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1 – 12.000</a:t>
                      </a:r>
                      <a:endParaRPr lang="fr-FR" sz="8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5.000 – 60.000</a:t>
                      </a:r>
                      <a:endParaRPr lang="fr-FR" sz="8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500 – 12.000</a:t>
                      </a:r>
                      <a:endParaRPr lang="fr-FR" sz="8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10 – 2.500</a:t>
                      </a:r>
                      <a:endParaRPr lang="fr-FR" sz="8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7403371"/>
                  </a:ext>
                </a:extLst>
              </a:tr>
            </a:tbl>
          </a:graphicData>
        </a:graphic>
      </p:graphicFrame>
      <p:pic>
        <p:nvPicPr>
          <p:cNvPr id="5" name="Image 4">
            <a:extLst>
              <a:ext uri="{FF2B5EF4-FFF2-40B4-BE49-F238E27FC236}">
                <a16:creationId xmlns:a16="http://schemas.microsoft.com/office/drawing/2014/main" id="{35AA9074-5265-57D0-0622-9A9EAAADC61C}"/>
              </a:ext>
            </a:extLst>
          </p:cNvPr>
          <p:cNvPicPr>
            <a:picLocks noChangeAspect="1"/>
          </p:cNvPicPr>
          <p:nvPr/>
        </p:nvPicPr>
        <p:blipFill>
          <a:blip r:embed="rId2"/>
          <a:stretch>
            <a:fillRect/>
          </a:stretch>
        </p:blipFill>
        <p:spPr>
          <a:xfrm>
            <a:off x="177229" y="260568"/>
            <a:ext cx="721526" cy="855041"/>
          </a:xfrm>
          <a:prstGeom prst="rect">
            <a:avLst/>
          </a:prstGeom>
        </p:spPr>
      </p:pic>
      <p:sp>
        <p:nvSpPr>
          <p:cNvPr id="8" name="Title 1">
            <a:extLst>
              <a:ext uri="{FF2B5EF4-FFF2-40B4-BE49-F238E27FC236}">
                <a16:creationId xmlns:a16="http://schemas.microsoft.com/office/drawing/2014/main" id="{6960C364-4D3C-48EF-AC00-84480C0A3AE8}"/>
              </a:ext>
            </a:extLst>
          </p:cNvPr>
          <p:cNvSpPr txBox="1">
            <a:spLocks/>
          </p:cNvSpPr>
          <p:nvPr/>
        </p:nvSpPr>
        <p:spPr>
          <a:xfrm>
            <a:off x="77057" y="1269392"/>
            <a:ext cx="3983802" cy="308224"/>
          </a:xfrm>
          <a:prstGeom prst="rect">
            <a:avLst/>
          </a:prstGeom>
        </p:spPr>
        <p:txBody>
          <a:bodyPr vert="horz" lIns="5400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800" i="1" dirty="0">
                <a:solidFill>
                  <a:schemeClr val="tx1">
                    <a:lumMod val="60000"/>
                    <a:lumOff val="40000"/>
                  </a:schemeClr>
                </a:solidFill>
                <a:latin typeface="Calibri" panose="020F0502020204030204" pitchFamily="34" charset="0"/>
                <a:cs typeface="Calibri" panose="020F0502020204030204" pitchFamily="34" charset="0"/>
              </a:rPr>
              <a:t>Dessalement de l'eau de mer : bilan des dernières avancées technologiques ; bilan économique ; analyse critique en fonction des contextes, Farid TATA-DUCRU, Janvier 2009</a:t>
            </a:r>
          </a:p>
        </p:txBody>
      </p:sp>
      <p:graphicFrame>
        <p:nvGraphicFramePr>
          <p:cNvPr id="16" name="Graphique 15">
            <a:extLst>
              <a:ext uri="{FF2B5EF4-FFF2-40B4-BE49-F238E27FC236}">
                <a16:creationId xmlns:a16="http://schemas.microsoft.com/office/drawing/2014/main" id="{709FEAFA-BC1A-0C8F-CF4A-A94D2A505BF0}"/>
              </a:ext>
            </a:extLst>
          </p:cNvPr>
          <p:cNvGraphicFramePr>
            <a:graphicFrameLocks/>
          </p:cNvGraphicFramePr>
          <p:nvPr/>
        </p:nvGraphicFramePr>
        <p:xfrm>
          <a:off x="4222719" y="190667"/>
          <a:ext cx="4068526" cy="1685670"/>
        </p:xfrm>
        <a:graphic>
          <a:graphicData uri="http://schemas.openxmlformats.org/drawingml/2006/chart">
            <c:chart xmlns:c="http://schemas.openxmlformats.org/drawingml/2006/chart" xmlns:r="http://schemas.openxmlformats.org/officeDocument/2006/relationships" r:id="rId3"/>
          </a:graphicData>
        </a:graphic>
      </p:graphicFrame>
      <p:sp>
        <p:nvSpPr>
          <p:cNvPr id="19" name="Title 1">
            <a:extLst>
              <a:ext uri="{FF2B5EF4-FFF2-40B4-BE49-F238E27FC236}">
                <a16:creationId xmlns:a16="http://schemas.microsoft.com/office/drawing/2014/main" id="{56B190CF-C312-1E53-B627-94F3B73EB17E}"/>
              </a:ext>
            </a:extLst>
          </p:cNvPr>
          <p:cNvSpPr txBox="1">
            <a:spLocks/>
          </p:cNvSpPr>
          <p:nvPr/>
        </p:nvSpPr>
        <p:spPr>
          <a:xfrm>
            <a:off x="4398264" y="1885826"/>
            <a:ext cx="3983802" cy="232671"/>
          </a:xfrm>
          <a:prstGeom prst="rect">
            <a:avLst/>
          </a:prstGeom>
        </p:spPr>
        <p:txBody>
          <a:bodyPr vert="horz" lIns="5400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1200" b="1" dirty="0">
                <a:effectLst>
                  <a:outerShdw blurRad="38100" dist="38100" dir="2700000" algn="tl">
                    <a:srgbClr val="000000">
                      <a:alpha val="43137"/>
                    </a:srgbClr>
                  </a:outerShdw>
                </a:effectLst>
                <a:latin typeface="Calibri"/>
                <a:cs typeface="Calibri"/>
              </a:rPr>
              <a:t>Pour ED :</a:t>
            </a:r>
            <a:r>
              <a:rPr lang="fr-FR" sz="1200" b="1" dirty="0">
                <a:solidFill>
                  <a:srgbClr val="4C4C4C"/>
                </a:solidFill>
                <a:effectLst>
                  <a:outerShdw blurRad="38100" dist="38100" dir="2700000" algn="tl">
                    <a:srgbClr val="000000">
                      <a:alpha val="43137"/>
                    </a:srgbClr>
                  </a:outerShdw>
                </a:effectLst>
                <a:latin typeface="Calibri"/>
                <a:cs typeface="Calibri"/>
              </a:rPr>
              <a:t>300 – </a:t>
            </a:r>
            <a:r>
              <a:rPr lang="fr-FR" sz="1200" b="1" dirty="0">
                <a:effectLst>
                  <a:outerShdw blurRad="38100" dist="38100" dir="2700000" algn="tl">
                    <a:srgbClr val="000000">
                      <a:alpha val="43137"/>
                    </a:srgbClr>
                  </a:outerShdw>
                </a:effectLst>
                <a:latin typeface="Calibri"/>
                <a:cs typeface="Calibri"/>
              </a:rPr>
              <a:t>400 </a:t>
            </a:r>
            <a:r>
              <a:rPr lang="fr-FR" sz="1200" b="1" dirty="0">
                <a:effectLst>
                  <a:outerShdw blurRad="38100" dist="38100" dir="2700000" algn="tl">
                    <a:srgbClr val="000000">
                      <a:alpha val="43137"/>
                    </a:srgbClr>
                  </a:outerShdw>
                </a:effectLst>
                <a:ea typeface="+mj-lt"/>
                <a:cs typeface="+mj-lt"/>
              </a:rPr>
              <a:t>€</a:t>
            </a:r>
            <a:r>
              <a:rPr lang="fr-FR" sz="1200" b="1" dirty="0">
                <a:effectLst>
                  <a:outerShdw blurRad="38100" dist="38100" dir="2700000" algn="tl">
                    <a:srgbClr val="000000">
                      <a:alpha val="43137"/>
                    </a:srgbClr>
                  </a:outerShdw>
                </a:effectLst>
                <a:latin typeface="Calibri"/>
                <a:cs typeface="Calibri"/>
              </a:rPr>
              <a:t>/(m</a:t>
            </a:r>
            <a:r>
              <a:rPr lang="fr-FR" sz="1200" b="1" baseline="30000" dirty="0">
                <a:effectLst>
                  <a:outerShdw blurRad="38100" dist="38100" dir="2700000" algn="tl">
                    <a:srgbClr val="000000">
                      <a:alpha val="43137"/>
                    </a:srgbClr>
                  </a:outerShdw>
                </a:effectLst>
                <a:latin typeface="Calibri"/>
                <a:cs typeface="Calibri"/>
              </a:rPr>
              <a:t>3</a:t>
            </a:r>
            <a:r>
              <a:rPr lang="fr-FR" sz="1200" b="1" dirty="0">
                <a:effectLst>
                  <a:outerShdw blurRad="38100" dist="38100" dir="2700000" algn="tl">
                    <a:srgbClr val="000000">
                      <a:alpha val="43137"/>
                    </a:srgbClr>
                  </a:outerShdw>
                </a:effectLst>
                <a:latin typeface="Calibri"/>
                <a:cs typeface="Calibri"/>
              </a:rPr>
              <a:t>/j)  **</a:t>
            </a:r>
            <a:r>
              <a:rPr lang="fr-FR" sz="750" b="1" dirty="0">
                <a:effectLst>
                  <a:outerShdw blurRad="38100" dist="38100" dir="2700000" algn="tl">
                    <a:srgbClr val="000000">
                      <a:alpha val="43137"/>
                    </a:srgbClr>
                  </a:outerShdw>
                </a:effectLst>
                <a:latin typeface="Calibri"/>
                <a:cs typeface="Calibri"/>
              </a:rPr>
              <a:t> </a:t>
            </a:r>
            <a:endParaRPr lang="fr-FR" sz="105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ZoneTexte 20">
            <a:extLst>
              <a:ext uri="{FF2B5EF4-FFF2-40B4-BE49-F238E27FC236}">
                <a16:creationId xmlns:a16="http://schemas.microsoft.com/office/drawing/2014/main" id="{9EC846C2-6159-94A9-8CFA-6B55582A6AD5}"/>
              </a:ext>
            </a:extLst>
          </p:cNvPr>
          <p:cNvSpPr txBox="1"/>
          <p:nvPr/>
        </p:nvSpPr>
        <p:spPr>
          <a:xfrm>
            <a:off x="1343573" y="4829145"/>
            <a:ext cx="5902503" cy="215444"/>
          </a:xfrm>
          <a:prstGeom prst="rect">
            <a:avLst/>
          </a:prstGeom>
          <a:noFill/>
        </p:spPr>
        <p:txBody>
          <a:bodyPr wrap="square">
            <a:spAutoFit/>
          </a:bodyPr>
          <a:lstStyle/>
          <a:p>
            <a:r>
              <a:rPr lang="fr-FR" sz="800" b="1" i="1" dirty="0">
                <a:solidFill>
                  <a:schemeClr val="tx1">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a:t>
            </a:r>
            <a:r>
              <a:rPr lang="fr-FR" altLang="fr-FR" sz="800" i="1" dirty="0">
                <a:solidFill>
                  <a:schemeClr val="tx1">
                    <a:lumMod val="60000"/>
                    <a:lumOff val="40000"/>
                  </a:schemeClr>
                </a:solidFill>
                <a:latin typeface="Calibri" panose="020F0502020204030204" pitchFamily="34" charset="0"/>
                <a:ea typeface="Oswald" panose="00000500000000000000" pitchFamily="2" charset="0"/>
                <a:cs typeface="Calibri" panose="020F0502020204030204" pitchFamily="34" charset="0"/>
              </a:rPr>
              <a:t>Le dessalement d’eau de mer et des eaux saumâtres, </a:t>
            </a:r>
            <a:r>
              <a:rPr lang="fr-FR" altLang="fr-FR" sz="800" i="1" dirty="0">
                <a:solidFill>
                  <a:schemeClr val="tx1">
                    <a:lumMod val="60000"/>
                    <a:lumOff val="40000"/>
                  </a:schemeClr>
                </a:solidFill>
                <a:latin typeface="Calibri" panose="020F0502020204030204" pitchFamily="34" charset="0"/>
                <a:ea typeface="Oswald" panose="00000500000000000000" pitchFamily="2" charset="0"/>
                <a:cs typeface="Calibri" panose="020F0502020204030204" pitchFamily="34" charset="0"/>
                <a:hlinkClick r:id="rId4">
                  <a:extLst>
                    <a:ext uri="{A12FA001-AC4F-418D-AE19-62706E023703}">
                      <ahyp:hlinkClr xmlns:ahyp="http://schemas.microsoft.com/office/drawing/2018/hyperlinkcolor" val="tx"/>
                    </a:ext>
                  </a:extLst>
                </a:hlinkClick>
              </a:rPr>
              <a:t>BANDELIER Philippe</a:t>
            </a:r>
            <a:r>
              <a:rPr lang="fr-FR" altLang="fr-FR" sz="800" i="1" dirty="0">
                <a:solidFill>
                  <a:schemeClr val="tx1">
                    <a:lumMod val="60000"/>
                    <a:lumOff val="40000"/>
                  </a:schemeClr>
                </a:solidFill>
                <a:latin typeface="Calibri" panose="020F0502020204030204" pitchFamily="34" charset="0"/>
                <a:ea typeface="Oswald" panose="00000500000000000000" pitchFamily="2" charset="0"/>
                <a:cs typeface="Calibri" panose="020F0502020204030204" pitchFamily="34" charset="0"/>
              </a:rPr>
              <a:t>, 29 Novembre 2016</a:t>
            </a:r>
          </a:p>
        </p:txBody>
      </p:sp>
      <p:graphicFrame>
        <p:nvGraphicFramePr>
          <p:cNvPr id="24" name="Graphique 23">
            <a:extLst>
              <a:ext uri="{FF2B5EF4-FFF2-40B4-BE49-F238E27FC236}">
                <a16:creationId xmlns:a16="http://schemas.microsoft.com/office/drawing/2014/main" id="{D7270282-5ECB-E89D-4638-2AD17D17CF3E}"/>
              </a:ext>
            </a:extLst>
          </p:cNvPr>
          <p:cNvGraphicFramePr>
            <a:graphicFrameLocks/>
          </p:cNvGraphicFramePr>
          <p:nvPr/>
        </p:nvGraphicFramePr>
        <p:xfrm>
          <a:off x="4294825" y="2206922"/>
          <a:ext cx="4655472" cy="2208785"/>
        </p:xfrm>
        <a:graphic>
          <a:graphicData uri="http://schemas.openxmlformats.org/drawingml/2006/chart">
            <c:chart xmlns:c="http://schemas.openxmlformats.org/drawingml/2006/chart" xmlns:r="http://schemas.openxmlformats.org/officeDocument/2006/relationships" r:id="rId5"/>
          </a:graphicData>
        </a:graphic>
      </p:graphicFrame>
      <p:sp>
        <p:nvSpPr>
          <p:cNvPr id="25" name="Title 1">
            <a:extLst>
              <a:ext uri="{FF2B5EF4-FFF2-40B4-BE49-F238E27FC236}">
                <a16:creationId xmlns:a16="http://schemas.microsoft.com/office/drawing/2014/main" id="{A455B425-DF9C-8D90-9129-2D43109D211C}"/>
              </a:ext>
            </a:extLst>
          </p:cNvPr>
          <p:cNvSpPr txBox="1">
            <a:spLocks/>
          </p:cNvSpPr>
          <p:nvPr/>
        </p:nvSpPr>
        <p:spPr>
          <a:xfrm>
            <a:off x="4548126" y="4501220"/>
            <a:ext cx="3983802" cy="194277"/>
          </a:xfrm>
          <a:prstGeom prst="rect">
            <a:avLst/>
          </a:prstGeom>
        </p:spPr>
        <p:txBody>
          <a:bodyPr vert="horz" lIns="5400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1200" b="1" dirty="0">
                <a:effectLst>
                  <a:outerShdw blurRad="38100" dist="38100" dir="2700000" algn="tl">
                    <a:srgbClr val="000000">
                      <a:alpha val="43137"/>
                    </a:srgbClr>
                  </a:outerShdw>
                </a:effectLst>
                <a:latin typeface="Calibri"/>
                <a:cs typeface="Calibri"/>
              </a:rPr>
              <a:t>Pour ED :</a:t>
            </a:r>
            <a:r>
              <a:rPr lang="fr-FR" sz="1200" b="1" dirty="0">
                <a:solidFill>
                  <a:srgbClr val="4C4C4C"/>
                </a:solidFill>
                <a:latin typeface="Calibri"/>
                <a:cs typeface="Calibri"/>
              </a:rPr>
              <a:t> 0,6 – 1 (</a:t>
            </a:r>
            <a:r>
              <a:rPr lang="fr-FR" sz="1200" b="1" dirty="0">
                <a:effectLst>
                  <a:outerShdw blurRad="38100" dist="38100" dir="2700000" algn="tl">
                    <a:srgbClr val="000000">
                      <a:alpha val="43137"/>
                    </a:srgbClr>
                  </a:outerShdw>
                </a:effectLst>
                <a:ea typeface="+mj-lt"/>
                <a:cs typeface="+mj-lt"/>
              </a:rPr>
              <a:t>€</a:t>
            </a:r>
            <a:r>
              <a:rPr lang="fr-FR" sz="1200" b="1" dirty="0">
                <a:effectLst>
                  <a:outerShdw blurRad="38100" dist="38100" dir="2700000" algn="tl">
                    <a:srgbClr val="000000">
                      <a:alpha val="43137"/>
                    </a:srgbClr>
                  </a:outerShdw>
                </a:effectLst>
                <a:latin typeface="Calibri"/>
                <a:cs typeface="Calibri"/>
              </a:rPr>
              <a:t>/m</a:t>
            </a:r>
            <a:r>
              <a:rPr lang="fr-FR" sz="1200" b="1" baseline="30000" dirty="0">
                <a:effectLst>
                  <a:outerShdw blurRad="38100" dist="38100" dir="2700000" algn="tl">
                    <a:srgbClr val="000000">
                      <a:alpha val="43137"/>
                    </a:srgbClr>
                  </a:outerShdw>
                </a:effectLst>
                <a:latin typeface="Calibri"/>
                <a:cs typeface="Calibri"/>
              </a:rPr>
              <a:t>3</a:t>
            </a:r>
            <a:r>
              <a:rPr lang="fr-FR" sz="1200" b="1" dirty="0">
                <a:effectLst>
                  <a:outerShdw blurRad="38100" dist="38100" dir="2700000" algn="tl">
                    <a:srgbClr val="000000">
                      <a:alpha val="43137"/>
                    </a:srgbClr>
                  </a:outerShdw>
                </a:effectLst>
                <a:latin typeface="Calibri"/>
                <a:cs typeface="Calibri"/>
              </a:rPr>
              <a:t> )   ** </a:t>
            </a:r>
            <a:endParaRPr lang="fr-FR"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7" name="Connecteur droit 6">
            <a:extLst>
              <a:ext uri="{FF2B5EF4-FFF2-40B4-BE49-F238E27FC236}">
                <a16:creationId xmlns:a16="http://schemas.microsoft.com/office/drawing/2014/main" id="{26D2177A-4027-C0B5-7145-42703EAEB39C}"/>
              </a:ext>
            </a:extLst>
          </p:cNvPr>
          <p:cNvCxnSpPr>
            <a:cxnSpLocks/>
          </p:cNvCxnSpPr>
          <p:nvPr/>
        </p:nvCxnSpPr>
        <p:spPr>
          <a:xfrm flipH="1">
            <a:off x="4398264" y="2077048"/>
            <a:ext cx="4425696" cy="7785"/>
          </a:xfrm>
          <a:prstGeom prst="line">
            <a:avLst/>
          </a:prstGeom>
        </p:spPr>
        <p:style>
          <a:lnRef idx="2">
            <a:schemeClr val="accent5"/>
          </a:lnRef>
          <a:fillRef idx="0">
            <a:schemeClr val="accent5"/>
          </a:fillRef>
          <a:effectRef idx="1">
            <a:schemeClr val="accent5"/>
          </a:effectRef>
          <a:fontRef idx="minor">
            <a:schemeClr val="tx1"/>
          </a:fontRef>
        </p:style>
      </p:cxnSp>
      <p:graphicFrame>
        <p:nvGraphicFramePr>
          <p:cNvPr id="11" name="Tableau 1">
            <a:extLst>
              <a:ext uri="{FF2B5EF4-FFF2-40B4-BE49-F238E27FC236}">
                <a16:creationId xmlns:a16="http://schemas.microsoft.com/office/drawing/2014/main" id="{4A1447BF-9462-2AE8-2463-3E7F16C0DACC}"/>
              </a:ext>
            </a:extLst>
          </p:cNvPr>
          <p:cNvGraphicFramePr>
            <a:graphicFrameLocks noGrp="1"/>
          </p:cNvGraphicFramePr>
          <p:nvPr/>
        </p:nvGraphicFramePr>
        <p:xfrm>
          <a:off x="152677" y="2818336"/>
          <a:ext cx="3899041" cy="1499767"/>
        </p:xfrm>
        <a:graphic>
          <a:graphicData uri="http://schemas.openxmlformats.org/drawingml/2006/table">
            <a:tbl>
              <a:tblPr/>
              <a:tblGrid>
                <a:gridCol w="1272323">
                  <a:extLst>
                    <a:ext uri="{9D8B030D-6E8A-4147-A177-3AD203B41FA5}">
                      <a16:colId xmlns:a16="http://schemas.microsoft.com/office/drawing/2014/main" val="2150865396"/>
                    </a:ext>
                  </a:extLst>
                </a:gridCol>
                <a:gridCol w="658368">
                  <a:extLst>
                    <a:ext uri="{9D8B030D-6E8A-4147-A177-3AD203B41FA5}">
                      <a16:colId xmlns:a16="http://schemas.microsoft.com/office/drawing/2014/main" val="3165461654"/>
                    </a:ext>
                  </a:extLst>
                </a:gridCol>
                <a:gridCol w="581341">
                  <a:extLst>
                    <a:ext uri="{9D8B030D-6E8A-4147-A177-3AD203B41FA5}">
                      <a16:colId xmlns:a16="http://schemas.microsoft.com/office/drawing/2014/main" val="2818616973"/>
                    </a:ext>
                  </a:extLst>
                </a:gridCol>
                <a:gridCol w="446926">
                  <a:extLst>
                    <a:ext uri="{9D8B030D-6E8A-4147-A177-3AD203B41FA5}">
                      <a16:colId xmlns:a16="http://schemas.microsoft.com/office/drawing/2014/main" val="1717157323"/>
                    </a:ext>
                  </a:extLst>
                </a:gridCol>
                <a:gridCol w="402608">
                  <a:extLst>
                    <a:ext uri="{9D8B030D-6E8A-4147-A177-3AD203B41FA5}">
                      <a16:colId xmlns:a16="http://schemas.microsoft.com/office/drawing/2014/main" val="113848507"/>
                    </a:ext>
                  </a:extLst>
                </a:gridCol>
                <a:gridCol w="537475">
                  <a:extLst>
                    <a:ext uri="{9D8B030D-6E8A-4147-A177-3AD203B41FA5}">
                      <a16:colId xmlns:a16="http://schemas.microsoft.com/office/drawing/2014/main" val="618736946"/>
                    </a:ext>
                  </a:extLst>
                </a:gridCol>
              </a:tblGrid>
              <a:tr h="784401">
                <a:tc>
                  <a:txBody>
                    <a:bodyPr/>
                    <a:lstStyle/>
                    <a:p>
                      <a:pPr algn="l" defTabSz="1219170">
                        <a:buClr>
                          <a:srgbClr val="073763"/>
                        </a:buClr>
                      </a:pPr>
                      <a:endParaRPr lang="fr-MA" sz="600" b="0" kern="0" dirty="0">
                        <a:solidFill>
                          <a:srgbClr val="073763"/>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a:solidFill>
                            <a:srgbClr val="002060"/>
                          </a:solidFill>
                          <a:effectLst>
                            <a:outerShdw blurRad="38100" dist="38100" dir="2700000" algn="tl">
                              <a:srgbClr val="000000">
                                <a:alpha val="43137"/>
                              </a:srgbClr>
                            </a:outerShdw>
                          </a:effectLst>
                        </a:rPr>
                        <a:t>OI </a:t>
                      </a:r>
                      <a:r>
                        <a:rPr lang="fr-FR" sz="1200" b="1" i="0" strike="noStrike">
                          <a:solidFill>
                            <a:schemeClr val="tx1">
                              <a:lumMod val="60000"/>
                              <a:lumOff val="40000"/>
                            </a:schemeClr>
                          </a:solidFill>
                          <a:effectLst>
                            <a:outerShdw blurRad="38100" dist="38100" dir="2700000" algn="tl">
                              <a:srgbClr val="000000">
                                <a:alpha val="43137"/>
                              </a:srgbClr>
                            </a:outerShdw>
                          </a:effectLst>
                        </a:rPr>
                        <a:t>**</a:t>
                      </a:r>
                      <a:endParaRPr lang="fr-FR" sz="800" b="1" i="0" dirty="0">
                        <a:solidFill>
                          <a:schemeClr val="tx1">
                            <a:lumMod val="60000"/>
                            <a:lumOff val="40000"/>
                          </a:schemeClr>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a:solidFill>
                            <a:srgbClr val="002060"/>
                          </a:solidFill>
                          <a:effectLst>
                            <a:outerShdw blurRad="38100" dist="38100" dir="2700000" algn="tl">
                              <a:srgbClr val="000000">
                                <a:alpha val="43137"/>
                              </a:srgbClr>
                            </a:outerShdw>
                          </a:effectLst>
                        </a:rPr>
                        <a:t>ED  </a:t>
                      </a:r>
                      <a:r>
                        <a:rPr lang="fr-FR" sz="1200" b="1" i="0" strike="noStrike">
                          <a:solidFill>
                            <a:schemeClr val="tx1">
                              <a:lumMod val="60000"/>
                              <a:lumOff val="40000"/>
                            </a:schemeClr>
                          </a:solidFill>
                          <a:effectLst>
                            <a:outerShdw blurRad="38100" dist="38100" dir="2700000" algn="tl">
                              <a:srgbClr val="000000">
                                <a:alpha val="43137"/>
                              </a:srgbClr>
                            </a:outerShdw>
                          </a:effectLst>
                        </a:rPr>
                        <a:t>**</a:t>
                      </a:r>
                      <a:endParaRPr lang="fr-FR" sz="800" b="1" i="0" strike="noStrike" dirty="0">
                        <a:solidFill>
                          <a:schemeClr val="tx1">
                            <a:lumMod val="60000"/>
                            <a:lumOff val="40000"/>
                          </a:schemeClr>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dirty="0">
                          <a:solidFill>
                            <a:srgbClr val="002060"/>
                          </a:solidFill>
                          <a:effectLst>
                            <a:outerShdw blurRad="38100" dist="38100" dir="2700000" algn="tl">
                              <a:srgbClr val="000000">
                                <a:alpha val="43137"/>
                              </a:srgbClr>
                            </a:outerShdw>
                          </a:effectLst>
                        </a:rPr>
                        <a:t>MSF</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dirty="0">
                          <a:solidFill>
                            <a:srgbClr val="002060"/>
                          </a:solidFill>
                          <a:effectLst>
                            <a:outerShdw blurRad="38100" dist="38100" dir="2700000" algn="tl">
                              <a:srgbClr val="000000">
                                <a:alpha val="43137"/>
                              </a:srgbClr>
                            </a:outerShdw>
                          </a:effectLst>
                          <a:latin typeface="Arial" panose="020B0604020202020204" pitchFamily="34" charset="0"/>
                        </a:rPr>
                        <a:t>MED​</a:t>
                      </a:r>
                      <a:endParaRPr lang="fr-FR" sz="800" b="1" i="0" dirty="0">
                        <a:solidFill>
                          <a:srgbClr val="00206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dirty="0">
                          <a:solidFill>
                            <a:srgbClr val="002060"/>
                          </a:solidFill>
                          <a:effectLst>
                            <a:outerShdw blurRad="38100" dist="38100" dir="2700000" algn="tl">
                              <a:srgbClr val="000000">
                                <a:alpha val="43137"/>
                              </a:srgbClr>
                            </a:outerShdw>
                          </a:effectLst>
                          <a:latin typeface="Arial" panose="020B0604020202020204" pitchFamily="34" charset="0"/>
                        </a:rPr>
                        <a:t>MVC​</a:t>
                      </a:r>
                      <a:endParaRPr lang="fr-FR" sz="800" b="1" i="0" dirty="0">
                        <a:solidFill>
                          <a:srgbClr val="00206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820584"/>
                  </a:ext>
                </a:extLst>
              </a:tr>
              <a:tr h="365760">
                <a:tc>
                  <a:txBody>
                    <a:bodyPr/>
                    <a:lstStyle/>
                    <a:p>
                      <a:pPr algn="l" defTabSz="1219170">
                        <a:buClr>
                          <a:srgbClr val="073763"/>
                        </a:buClr>
                      </a:pPr>
                      <a:r>
                        <a:rPr lang="fr-MA" sz="800" b="1" kern="0" dirty="0">
                          <a:solidFill>
                            <a:srgbClr val="073763"/>
                          </a:solidFill>
                          <a:latin typeface="+mn-lt"/>
                        </a:rPr>
                        <a:t>Thermique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dirty="0">
                          <a:solidFill>
                            <a:srgbClr val="000000"/>
                          </a:solidFill>
                          <a:effectLst>
                            <a:outerShdw blurRad="38100" dist="38100" dir="2700000" algn="tl">
                              <a:srgbClr val="000000">
                                <a:alpha val="43137"/>
                              </a:srgbClr>
                            </a:outerShdw>
                          </a:effectLst>
                        </a:rPr>
                        <a:t>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dirty="0">
                          <a:solidFill>
                            <a:srgbClr val="000000"/>
                          </a:solidFill>
                          <a:effectLst>
                            <a:outerShdw blurRad="38100" dist="38100" dir="2700000" algn="tl">
                              <a:srgbClr val="000000">
                                <a:alpha val="43137"/>
                              </a:srgbClr>
                            </a:outerShdw>
                          </a:effectLst>
                        </a:rPr>
                        <a:t>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fr-FR" sz="800" b="1" i="0" u="none" strike="noStrike" baseline="0" dirty="0">
                          <a:effectLst>
                            <a:outerShdw blurRad="38100" dist="38100" dir="2700000" algn="tl">
                              <a:srgbClr val="000000">
                                <a:alpha val="43137"/>
                              </a:srgbClr>
                            </a:outerShdw>
                          </a:effectLst>
                          <a:latin typeface="Times New Roman"/>
                        </a:rPr>
                        <a:t>12</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fr-FR" sz="800" b="1" i="0" u="none" strike="noStrike" baseline="0" dirty="0">
                          <a:effectLst>
                            <a:outerShdw blurRad="38100" dist="38100" dir="2700000" algn="tl">
                              <a:srgbClr val="000000">
                                <a:alpha val="43137"/>
                              </a:srgbClr>
                            </a:outerShdw>
                          </a:effectLst>
                          <a:latin typeface="Times New Roman"/>
                        </a:rPr>
                        <a:t>6</a:t>
                      </a:r>
                      <a:endParaRPr lang="fr-FR" sz="800" b="1" i="0" dirty="0">
                        <a:solidFill>
                          <a:srgbClr val="000000"/>
                        </a:solidFill>
                        <a:effectLst>
                          <a:outerShdw blurRad="38100" dist="38100" dir="2700000" algn="tl">
                            <a:srgbClr val="000000">
                              <a:alpha val="43137"/>
                            </a:srgbClr>
                          </a:outerShdw>
                        </a:effectLst>
                        <a:latin typeface="Times New Roman"/>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a:r>
                        <a:rPr lang="fr-FR" sz="800" b="1" i="0" dirty="0">
                          <a:solidFill>
                            <a:srgbClr val="000000"/>
                          </a:solidFill>
                          <a:effectLst>
                            <a:outerShdw blurRad="38100" dist="38100" dir="2700000" algn="tl">
                              <a:srgbClr val="000000">
                                <a:alpha val="43137"/>
                              </a:srgbClr>
                            </a:outerShdw>
                          </a:effectLst>
                        </a:rPr>
                        <a:t>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735383"/>
                  </a:ext>
                </a:extLst>
              </a:tr>
              <a:tr h="349606">
                <a:tc>
                  <a:txBody>
                    <a:bodyPr/>
                    <a:lstStyle/>
                    <a:p>
                      <a:pPr marL="0" marR="0" lvl="0" indent="0" algn="l" defTabSz="1219170" rtl="0" eaLnBrk="1" fontAlgn="auto" latinLnBrk="0" hangingPunct="1">
                        <a:lnSpc>
                          <a:spcPct val="100000"/>
                        </a:lnSpc>
                        <a:spcBef>
                          <a:spcPts val="0"/>
                        </a:spcBef>
                        <a:spcAft>
                          <a:spcPts val="0"/>
                        </a:spcAft>
                        <a:buClr>
                          <a:srgbClr val="073763"/>
                        </a:buClr>
                        <a:buSzTx/>
                        <a:buFont typeface="Arial"/>
                        <a:buNone/>
                        <a:tabLst/>
                        <a:defRPr/>
                      </a:pPr>
                      <a:r>
                        <a:rPr lang="fr-MA" sz="800" b="1" kern="0" dirty="0">
                          <a:solidFill>
                            <a:srgbClr val="073763"/>
                          </a:solidFill>
                          <a:latin typeface="+mn-lt"/>
                        </a:rPr>
                        <a:t>Electrique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dirty="0">
                          <a:solidFill>
                            <a:schemeClr val="tx1"/>
                          </a:solidFill>
                          <a:effectLst>
                            <a:outerShdw blurRad="38100" dist="38100" dir="2700000" algn="tl">
                              <a:srgbClr val="000000">
                                <a:alpha val="43137"/>
                              </a:srgbClr>
                            </a:outerShdw>
                          </a:effectLst>
                          <a:latin typeface="+mn-lt"/>
                          <a:ea typeface="+mn-ea"/>
                          <a:cs typeface="+mn-cs"/>
                          <a:sym typeface="Arial"/>
                        </a:rPr>
                        <a:t>1,5 – 2,5</a:t>
                      </a:r>
                      <a:endParaRPr lang="fr-FR" sz="8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dirty="0">
                          <a:solidFill>
                            <a:schemeClr val="tx1"/>
                          </a:solidFill>
                          <a:effectLst>
                            <a:outerShdw blurRad="38100" dist="38100" dir="2700000" algn="tl">
                              <a:srgbClr val="000000">
                                <a:alpha val="43137"/>
                              </a:srgbClr>
                            </a:outerShdw>
                          </a:effectLst>
                          <a:latin typeface="+mn-lt"/>
                          <a:ea typeface="+mn-ea"/>
                          <a:cs typeface="+mn-cs"/>
                          <a:sym typeface="Arial"/>
                        </a:rPr>
                        <a:t>1,5 – 4</a:t>
                      </a:r>
                      <a:endParaRPr lang="fr-FR" sz="8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3,5</a:t>
                      </a:r>
                      <a:endParaRPr lang="fr-FR" sz="8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1,5</a:t>
                      </a:r>
                      <a:endParaRPr lang="fr-FR" sz="8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8 à 14</a:t>
                      </a:r>
                      <a:endParaRPr lang="fr-FR" sz="8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1973964"/>
                  </a:ext>
                </a:extLst>
              </a:tr>
            </a:tbl>
          </a:graphicData>
        </a:graphic>
      </p:graphicFrame>
      <p:graphicFrame>
        <p:nvGraphicFramePr>
          <p:cNvPr id="14" name="Tableau 6">
            <a:extLst>
              <a:ext uri="{FF2B5EF4-FFF2-40B4-BE49-F238E27FC236}">
                <a16:creationId xmlns:a16="http://schemas.microsoft.com/office/drawing/2014/main" id="{19396CC4-80A2-EFBA-051A-35BAB77CCC4C}"/>
              </a:ext>
            </a:extLst>
          </p:cNvPr>
          <p:cNvGraphicFramePr>
            <a:graphicFrameLocks noGrp="1"/>
          </p:cNvGraphicFramePr>
          <p:nvPr/>
        </p:nvGraphicFramePr>
        <p:xfrm>
          <a:off x="152677" y="1623958"/>
          <a:ext cx="3899039" cy="1060796"/>
        </p:xfrm>
        <a:graphic>
          <a:graphicData uri="http://schemas.openxmlformats.org/drawingml/2006/table">
            <a:tbl>
              <a:tblPr/>
              <a:tblGrid>
                <a:gridCol w="1065581">
                  <a:extLst>
                    <a:ext uri="{9D8B030D-6E8A-4147-A177-3AD203B41FA5}">
                      <a16:colId xmlns:a16="http://schemas.microsoft.com/office/drawing/2014/main" val="2150865396"/>
                    </a:ext>
                  </a:extLst>
                </a:gridCol>
                <a:gridCol w="591125">
                  <a:extLst>
                    <a:ext uri="{9D8B030D-6E8A-4147-A177-3AD203B41FA5}">
                      <a16:colId xmlns:a16="http://schemas.microsoft.com/office/drawing/2014/main" val="3165461654"/>
                    </a:ext>
                  </a:extLst>
                </a:gridCol>
                <a:gridCol w="554804">
                  <a:extLst>
                    <a:ext uri="{9D8B030D-6E8A-4147-A177-3AD203B41FA5}">
                      <a16:colId xmlns:a16="http://schemas.microsoft.com/office/drawing/2014/main" val="2818616973"/>
                    </a:ext>
                  </a:extLst>
                </a:gridCol>
                <a:gridCol w="577922">
                  <a:extLst>
                    <a:ext uri="{9D8B030D-6E8A-4147-A177-3AD203B41FA5}">
                      <a16:colId xmlns:a16="http://schemas.microsoft.com/office/drawing/2014/main" val="1717157323"/>
                    </a:ext>
                  </a:extLst>
                </a:gridCol>
                <a:gridCol w="572132">
                  <a:extLst>
                    <a:ext uri="{9D8B030D-6E8A-4147-A177-3AD203B41FA5}">
                      <a16:colId xmlns:a16="http://schemas.microsoft.com/office/drawing/2014/main" val="113848507"/>
                    </a:ext>
                  </a:extLst>
                </a:gridCol>
                <a:gridCol w="537475">
                  <a:extLst>
                    <a:ext uri="{9D8B030D-6E8A-4147-A177-3AD203B41FA5}">
                      <a16:colId xmlns:a16="http://schemas.microsoft.com/office/drawing/2014/main" val="618736946"/>
                    </a:ext>
                  </a:extLst>
                </a:gridCol>
              </a:tblGrid>
              <a:tr h="593244">
                <a:tc rowSpan="2">
                  <a:txBody>
                    <a:bodyPr/>
                    <a:lstStyle/>
                    <a:p>
                      <a:pPr algn="l" defTabSz="1219170">
                        <a:buClr>
                          <a:srgbClr val="073763"/>
                        </a:buClr>
                      </a:pPr>
                      <a:endParaRPr lang="fr-MA" sz="600" b="0" kern="0" dirty="0">
                        <a:solidFill>
                          <a:srgbClr val="073763"/>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a:solidFill>
                            <a:srgbClr val="002060"/>
                          </a:solidFill>
                          <a:effectLst>
                            <a:outerShdw blurRad="38100" dist="38100" dir="2700000" algn="tl">
                              <a:srgbClr val="000000">
                                <a:alpha val="43137"/>
                              </a:srgbClr>
                            </a:outerShdw>
                          </a:effectLst>
                        </a:rPr>
                        <a:t>OI  </a:t>
                      </a:r>
                      <a:r>
                        <a:rPr lang="fr-FR" sz="800" b="1" i="1" u="none" strike="noStrike" noProof="0">
                          <a:solidFill>
                            <a:schemeClr val="tx1">
                              <a:lumMod val="60000"/>
                              <a:lumOff val="40000"/>
                            </a:schemeClr>
                          </a:solidFill>
                          <a:effectLst>
                            <a:outerShdw blurRad="38100" dist="38100" dir="2700000" algn="tl">
                              <a:srgbClr val="000000">
                                <a:alpha val="43137"/>
                              </a:srgbClr>
                            </a:outerShdw>
                          </a:effectLst>
                          <a:latin typeface="Calibri"/>
                        </a:rPr>
                        <a:t>**</a:t>
                      </a:r>
                      <a:endParaRPr lang="en-US" sz="1800" b="1" dirty="0">
                        <a:solidFill>
                          <a:schemeClr val="tx1">
                            <a:lumMod val="60000"/>
                            <a:lumOff val="40000"/>
                          </a:schemeClr>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a:solidFill>
                            <a:srgbClr val="002060"/>
                          </a:solidFill>
                          <a:effectLst>
                            <a:outerShdw blurRad="38100" dist="38100" dir="2700000" algn="tl">
                              <a:srgbClr val="000000">
                                <a:alpha val="43137"/>
                              </a:srgbClr>
                            </a:outerShdw>
                          </a:effectLst>
                        </a:rPr>
                        <a:t>ED   </a:t>
                      </a:r>
                      <a:r>
                        <a:rPr lang="fr-FR" sz="800" b="1" i="1" u="none" strike="noStrike" noProof="0">
                          <a:solidFill>
                            <a:schemeClr val="tx1">
                              <a:lumMod val="60000"/>
                              <a:lumOff val="40000"/>
                            </a:schemeClr>
                          </a:solidFill>
                          <a:effectLst>
                            <a:outerShdw blurRad="38100" dist="38100" dir="2700000" algn="tl">
                              <a:srgbClr val="000000">
                                <a:alpha val="43137"/>
                              </a:srgbClr>
                            </a:outerShdw>
                          </a:effectLst>
                          <a:latin typeface="Calibri"/>
                        </a:rPr>
                        <a:t>**</a:t>
                      </a:r>
                      <a:endParaRPr lang="fr-FR" sz="800" b="1" i="0" strike="noStrike" dirty="0">
                        <a:solidFill>
                          <a:schemeClr val="tx1">
                            <a:lumMod val="60000"/>
                            <a:lumOff val="40000"/>
                          </a:schemeClr>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a:solidFill>
                            <a:srgbClr val="002060"/>
                          </a:solidFill>
                          <a:effectLst>
                            <a:outerShdw blurRad="38100" dist="38100" dir="2700000" algn="tl">
                              <a:srgbClr val="000000">
                                <a:alpha val="43137"/>
                              </a:srgbClr>
                            </a:outerShdw>
                          </a:effectLst>
                        </a:rPr>
                        <a:t>MSF  </a:t>
                      </a:r>
                      <a:r>
                        <a:rPr lang="fr-FR" sz="800" b="1" i="1" u="none" strike="noStrike" noProof="0">
                          <a:solidFill>
                            <a:schemeClr val="tx1">
                              <a:lumMod val="60000"/>
                              <a:lumOff val="40000"/>
                            </a:schemeClr>
                          </a:solidFill>
                          <a:effectLst>
                            <a:outerShdw blurRad="38100" dist="38100" dir="2700000" algn="tl">
                              <a:srgbClr val="000000">
                                <a:alpha val="43137"/>
                              </a:srgbClr>
                            </a:outerShdw>
                          </a:effectLst>
                          <a:latin typeface="Calibri"/>
                        </a:rPr>
                        <a:t>**</a:t>
                      </a:r>
                      <a:endParaRPr lang="en-US" sz="1800" dirty="0">
                        <a:solidFill>
                          <a:schemeClr val="tx1">
                            <a:lumMod val="60000"/>
                            <a:lumOff val="40000"/>
                          </a:schemeClr>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a:solidFill>
                            <a:srgbClr val="002060"/>
                          </a:solidFill>
                          <a:effectLst>
                            <a:outerShdw blurRad="38100" dist="38100" dir="2700000" algn="tl">
                              <a:srgbClr val="000000">
                                <a:alpha val="43137"/>
                              </a:srgbClr>
                            </a:outerShdw>
                          </a:effectLst>
                          <a:latin typeface="Arial"/>
                        </a:rPr>
                        <a:t>MED​  </a:t>
                      </a:r>
                      <a:r>
                        <a:rPr lang="fr-FR" sz="800" b="1" i="1" u="none" strike="noStrike" noProof="0">
                          <a:solidFill>
                            <a:schemeClr val="tx1">
                              <a:lumMod val="60000"/>
                              <a:lumOff val="40000"/>
                            </a:schemeClr>
                          </a:solidFill>
                          <a:effectLst>
                            <a:outerShdw blurRad="38100" dist="38100" dir="2700000" algn="tl">
                              <a:srgbClr val="000000">
                                <a:alpha val="43137"/>
                              </a:srgbClr>
                            </a:outerShdw>
                          </a:effectLst>
                          <a:latin typeface="Calibri"/>
                        </a:rPr>
                        <a:t>**</a:t>
                      </a:r>
                      <a:endParaRPr lang="fr-FR" sz="800" b="1" i="0" dirty="0">
                        <a:solidFill>
                          <a:schemeClr val="tx1">
                            <a:lumMod val="60000"/>
                            <a:lumOff val="40000"/>
                          </a:schemeClr>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a:solidFill>
                            <a:srgbClr val="002060"/>
                          </a:solidFill>
                          <a:effectLst>
                            <a:outerShdw blurRad="38100" dist="38100" dir="2700000" algn="tl">
                              <a:srgbClr val="000000">
                                <a:alpha val="43137"/>
                              </a:srgbClr>
                            </a:outerShdw>
                          </a:effectLst>
                          <a:latin typeface="Arial"/>
                        </a:rPr>
                        <a:t>MVC​  </a:t>
                      </a:r>
                      <a:r>
                        <a:rPr lang="fr-FR" sz="800" b="1" i="1" u="none" strike="noStrike" noProof="0">
                          <a:solidFill>
                            <a:schemeClr val="tx1">
                              <a:lumMod val="60000"/>
                              <a:lumOff val="40000"/>
                            </a:schemeClr>
                          </a:solidFill>
                          <a:effectLst>
                            <a:outerShdw blurRad="38100" dist="38100" dir="2700000" algn="tl">
                              <a:srgbClr val="000000">
                                <a:alpha val="43137"/>
                              </a:srgbClr>
                            </a:outerShdw>
                          </a:effectLst>
                          <a:latin typeface="Calibri"/>
                        </a:rPr>
                        <a:t>**</a:t>
                      </a:r>
                      <a:endParaRPr lang="fr-FR" sz="800" b="1" i="0" dirty="0">
                        <a:solidFill>
                          <a:schemeClr val="tx1">
                            <a:lumMod val="60000"/>
                            <a:lumOff val="40000"/>
                          </a:schemeClr>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820584"/>
                  </a:ext>
                </a:extLst>
              </a:tr>
              <a:tr h="467552">
                <a:tc vMerge="1">
                  <a:txBody>
                    <a:bodyPr/>
                    <a:lstStyle/>
                    <a:p>
                      <a:pPr algn="l" defTabSz="1219170">
                        <a:buClr>
                          <a:srgbClr val="073763"/>
                        </a:buClr>
                      </a:pPr>
                      <a:endParaRPr lang="fr-MA" sz="800" b="0" kern="0" dirty="0">
                        <a:solidFill>
                          <a:srgbClr val="073763"/>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200-500</a:t>
                      </a:r>
                      <a:endParaRPr lang="fr-FR" sz="3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150-500</a:t>
                      </a:r>
                      <a:endParaRPr lang="fr-FR" sz="3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10</a:t>
                      </a:r>
                      <a:endParaRPr lang="fr-FR" sz="3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10</a:t>
                      </a:r>
                      <a:endParaRPr lang="fr-FR" sz="3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a:r>
                        <a:rPr lang="fr-FR" sz="800" b="1" i="0" u="none" strike="noStrike" cap="none" baseline="0" dirty="0">
                          <a:solidFill>
                            <a:schemeClr val="tx1"/>
                          </a:solidFill>
                          <a:effectLst>
                            <a:outerShdw blurRad="38100" dist="38100" dir="2700000" algn="tl">
                              <a:srgbClr val="000000">
                                <a:alpha val="43137"/>
                              </a:srgbClr>
                            </a:outerShdw>
                          </a:effectLst>
                          <a:latin typeface="+mn-lt"/>
                          <a:ea typeface="+mn-ea"/>
                          <a:cs typeface="+mn-cs"/>
                          <a:sym typeface="Arial"/>
                        </a:rPr>
                        <a:t>10</a:t>
                      </a:r>
                      <a:endParaRPr lang="fr-FR" sz="300" b="1" i="0" dirty="0">
                        <a:solidFill>
                          <a:srgbClr val="000000"/>
                        </a:solidFill>
                        <a:effectLst>
                          <a:outerShdw blurRad="38100" dist="38100" dir="2700000" algn="tl">
                            <a:srgbClr val="000000">
                              <a:alpha val="43137"/>
                            </a:srgbClr>
                          </a:outerShdw>
                        </a:effectLst>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735383"/>
                  </a:ext>
                </a:extLst>
              </a:tr>
            </a:tbl>
          </a:graphicData>
        </a:graphic>
      </p:graphicFrame>
      <p:pic>
        <p:nvPicPr>
          <p:cNvPr id="17" name="Image 10">
            <a:extLst>
              <a:ext uri="{FF2B5EF4-FFF2-40B4-BE49-F238E27FC236}">
                <a16:creationId xmlns:a16="http://schemas.microsoft.com/office/drawing/2014/main" id="{F378945A-4459-4696-9BE6-925586720814}"/>
              </a:ext>
            </a:extLst>
          </p:cNvPr>
          <p:cNvPicPr>
            <a:picLocks noChangeAspect="1"/>
          </p:cNvPicPr>
          <p:nvPr/>
        </p:nvPicPr>
        <p:blipFill>
          <a:blip r:embed="rId6"/>
          <a:stretch>
            <a:fillRect/>
          </a:stretch>
        </p:blipFill>
        <p:spPr>
          <a:xfrm>
            <a:off x="184560" y="1623958"/>
            <a:ext cx="973921" cy="1037934"/>
          </a:xfrm>
          <a:prstGeom prst="rect">
            <a:avLst/>
          </a:prstGeom>
        </p:spPr>
      </p:pic>
      <p:sp>
        <p:nvSpPr>
          <p:cNvPr id="20" name="ZoneTexte 12">
            <a:extLst>
              <a:ext uri="{FF2B5EF4-FFF2-40B4-BE49-F238E27FC236}">
                <a16:creationId xmlns:a16="http://schemas.microsoft.com/office/drawing/2014/main" id="{24A1CD4D-2CE0-7438-750A-A2AAE9945F76}"/>
              </a:ext>
            </a:extLst>
          </p:cNvPr>
          <p:cNvSpPr txBox="1"/>
          <p:nvPr/>
        </p:nvSpPr>
        <p:spPr>
          <a:xfrm>
            <a:off x="110293" y="4275100"/>
            <a:ext cx="3983802" cy="338554"/>
          </a:xfrm>
          <a:prstGeom prst="rect">
            <a:avLst/>
          </a:prstGeom>
          <a:noFill/>
        </p:spPr>
        <p:txBody>
          <a:bodyPr wrap="square">
            <a:spAutoFit/>
          </a:bodyPr>
          <a:lstStyle/>
          <a:p>
            <a:pPr algn="l"/>
            <a:r>
              <a:rPr lang="fr-FR" sz="800" i="1" dirty="0">
                <a:solidFill>
                  <a:schemeClr val="tx1">
                    <a:lumMod val="60000"/>
                    <a:lumOff val="40000"/>
                  </a:schemeClr>
                </a:solidFill>
                <a:latin typeface="Calibri" panose="020F0502020204030204" pitchFamily="34" charset="0"/>
                <a:cs typeface="Calibri" panose="020F0502020204030204" pitchFamily="34" charset="0"/>
              </a:rPr>
              <a:t>Dessalement d’eau de mer par osmose inverse, fonctionnement et effets des paramètres sur le rendement, Mostefaoui Leïla, 2015/2016</a:t>
            </a:r>
          </a:p>
        </p:txBody>
      </p:sp>
      <p:pic>
        <p:nvPicPr>
          <p:cNvPr id="23" name="Google Shape;2225;p45">
            <a:extLst>
              <a:ext uri="{FF2B5EF4-FFF2-40B4-BE49-F238E27FC236}">
                <a16:creationId xmlns:a16="http://schemas.microsoft.com/office/drawing/2014/main" id="{5D40CF6B-9336-9725-334E-0664F695B4DA}"/>
              </a:ext>
            </a:extLst>
          </p:cNvPr>
          <p:cNvPicPr preferRelativeResize="0"/>
          <p:nvPr/>
        </p:nvPicPr>
        <p:blipFill>
          <a:blip r:embed="rId7">
            <a:alphaModFix amt="47000"/>
          </a:blip>
          <a:stretch>
            <a:fillRect/>
          </a:stretch>
        </p:blipFill>
        <p:spPr>
          <a:xfrm>
            <a:off x="128016" y="2871216"/>
            <a:ext cx="1291433" cy="498766"/>
          </a:xfrm>
          <a:prstGeom prst="rect">
            <a:avLst/>
          </a:prstGeom>
          <a:noFill/>
          <a:ln>
            <a:noFill/>
          </a:ln>
        </p:spPr>
      </p:pic>
      <p:sp>
        <p:nvSpPr>
          <p:cNvPr id="27" name="ZoneTexte 14">
            <a:extLst>
              <a:ext uri="{FF2B5EF4-FFF2-40B4-BE49-F238E27FC236}">
                <a16:creationId xmlns:a16="http://schemas.microsoft.com/office/drawing/2014/main" id="{1550565C-BBBF-4735-2073-544FE8A14893}"/>
              </a:ext>
            </a:extLst>
          </p:cNvPr>
          <p:cNvSpPr txBox="1"/>
          <p:nvPr/>
        </p:nvSpPr>
        <p:spPr>
          <a:xfrm>
            <a:off x="199038" y="3225803"/>
            <a:ext cx="1202122" cy="346185"/>
          </a:xfrm>
          <a:prstGeom prst="rect">
            <a:avLst/>
          </a:prstGeom>
          <a:noFill/>
        </p:spPr>
        <p:txBody>
          <a:bodyPr wrap="square">
            <a:spAutoFit/>
          </a:bodyPr>
          <a:lstStyle/>
          <a:p>
            <a:pPr defTabSz="914355">
              <a:lnSpc>
                <a:spcPct val="107000"/>
              </a:lnSpc>
              <a:spcAft>
                <a:spcPts val="800"/>
              </a:spcAft>
            </a:pPr>
            <a:r>
              <a:rPr lang="fr-FR" sz="800" b="1" dirty="0">
                <a:solidFill>
                  <a:srgbClr val="002060"/>
                </a:solidFill>
                <a:latin typeface="Arial" panose="020B0604020202020204" pitchFamily="34" charset="0"/>
                <a:cs typeface="Arial" panose="020B0604020202020204" pitchFamily="34" charset="0"/>
              </a:rPr>
              <a:t>Energie consommée (KW/m</a:t>
            </a:r>
            <a:r>
              <a:rPr lang="fr-FR" sz="700" b="1" dirty="0">
                <a:solidFill>
                  <a:srgbClr val="002060"/>
                </a:solidFill>
                <a:latin typeface="Arial" panose="020B0604020202020204" pitchFamily="34" charset="0"/>
                <a:cs typeface="Arial" panose="020B0604020202020204" pitchFamily="34" charset="0"/>
              </a:rPr>
              <a:t>3</a:t>
            </a:r>
            <a:r>
              <a:rPr lang="fr-FR" sz="800" b="1" dirty="0">
                <a:solidFill>
                  <a:srgbClr val="002060"/>
                </a:solidFill>
                <a:latin typeface="Arial" panose="020B0604020202020204" pitchFamily="34" charset="0"/>
                <a:cs typeface="Arial" panose="020B0604020202020204" pitchFamily="34" charset="0"/>
              </a:rPr>
              <a:t>) </a:t>
            </a:r>
            <a:endParaRPr lang="fr-FR" sz="800" b="1" dirty="0">
              <a:solidFill>
                <a:srgbClr val="B6D7A8">
                  <a:lumMod val="50000"/>
                </a:srgbClr>
              </a:solidFill>
              <a:latin typeface="Arial" panose="020B0604020202020204" pitchFamily="34" charset="0"/>
              <a:ea typeface="Calibri" panose="020F0502020204030204" pitchFamily="34" charset="0"/>
              <a:cs typeface="Arial" panose="020B0604020202020204" pitchFamily="34" charset="0"/>
            </a:endParaRPr>
          </a:p>
        </p:txBody>
      </p:sp>
      <p:pic>
        <p:nvPicPr>
          <p:cNvPr id="29" name="Picture 6">
            <a:extLst>
              <a:ext uri="{FF2B5EF4-FFF2-40B4-BE49-F238E27FC236}">
                <a16:creationId xmlns:a16="http://schemas.microsoft.com/office/drawing/2014/main" id="{30323A91-EA18-53EA-6045-D6EBD96946B3}"/>
              </a:ext>
            </a:extLst>
          </p:cNvPr>
          <p:cNvPicPr>
            <a:picLocks noChangeAspect="1"/>
          </p:cNvPicPr>
          <p:nvPr/>
        </p:nvPicPr>
        <p:blipFill>
          <a:blip r:embed="rId8"/>
          <a:stretch>
            <a:fillRect/>
          </a:stretch>
        </p:blipFill>
        <p:spPr>
          <a:xfrm>
            <a:off x="587351" y="2943902"/>
            <a:ext cx="305622" cy="292834"/>
          </a:xfrm>
          <a:prstGeom prst="rect">
            <a:avLst/>
          </a:prstGeom>
        </p:spPr>
      </p:pic>
      <p:sp>
        <p:nvSpPr>
          <p:cNvPr id="2" name="ZoneTexte 1">
            <a:extLst>
              <a:ext uri="{FF2B5EF4-FFF2-40B4-BE49-F238E27FC236}">
                <a16:creationId xmlns:a16="http://schemas.microsoft.com/office/drawing/2014/main" id="{22A12D9B-2BC7-B6F5-4BA5-196290CF194E}"/>
              </a:ext>
            </a:extLst>
          </p:cNvPr>
          <p:cNvSpPr txBox="1"/>
          <p:nvPr/>
        </p:nvSpPr>
        <p:spPr>
          <a:xfrm>
            <a:off x="8382348" y="4776844"/>
            <a:ext cx="690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 17</a:t>
            </a:r>
          </a:p>
        </p:txBody>
      </p:sp>
    </p:spTree>
    <p:extLst>
      <p:ext uri="{BB962C8B-B14F-4D97-AF65-F5344CB8AC3E}">
        <p14:creationId xmlns:p14="http://schemas.microsoft.com/office/powerpoint/2010/main" val="402029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P spid="19" grpId="0"/>
      <p:bldP spid="21" grpId="0"/>
      <p:bldGraphic spid="24" grpId="0">
        <p:bldAsOne/>
      </p:bldGraphic>
      <p:bldP spid="25" grpId="0"/>
      <p:bldP spid="20"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6E225DD-CACE-27F9-1525-11AD1807982C}"/>
              </a:ext>
            </a:extLst>
          </p:cNvPr>
          <p:cNvSpPr>
            <a:spLocks noGrp="1"/>
          </p:cNvSpPr>
          <p:nvPr>
            <p:ph type="ctrTitle"/>
          </p:nvPr>
        </p:nvSpPr>
        <p:spPr>
          <a:xfrm>
            <a:off x="750934" y="215871"/>
            <a:ext cx="7672500" cy="577800"/>
          </a:xfrm>
        </p:spPr>
        <p:txBody>
          <a:bodyPr/>
          <a:lstStyle/>
          <a:p>
            <a:r>
              <a:rPr lang="fr-FR" dirty="0"/>
              <a:t>Prototype de F.Z : </a:t>
            </a:r>
            <a:r>
              <a:rPr lang="fr-FR" dirty="0" err="1"/>
              <a:t>WaterUp</a:t>
            </a:r>
            <a:r>
              <a:rPr lang="fr-FR" dirty="0"/>
              <a:t> 1.0</a:t>
            </a:r>
            <a:br>
              <a:rPr lang="fr-FR" dirty="0"/>
            </a:br>
            <a:r>
              <a:rPr lang="fr-FR" sz="1400" dirty="0"/>
              <a:t>Les composantes</a:t>
            </a:r>
            <a:endParaRPr lang="fr-FR" dirty="0"/>
          </a:p>
        </p:txBody>
      </p:sp>
      <p:pic>
        <p:nvPicPr>
          <p:cNvPr id="18" name="Image 17" descr="Une image contenant intérieur, tambour, rond&#10;&#10;Description générée automatiquement">
            <a:extLst>
              <a:ext uri="{FF2B5EF4-FFF2-40B4-BE49-F238E27FC236}">
                <a16:creationId xmlns:a16="http://schemas.microsoft.com/office/drawing/2014/main" id="{50190871-BE87-1B34-9F72-A8F1405B1981}"/>
              </a:ext>
            </a:extLst>
          </p:cNvPr>
          <p:cNvPicPr>
            <a:picLocks noChangeAspect="1"/>
          </p:cNvPicPr>
          <p:nvPr/>
        </p:nvPicPr>
        <p:blipFill>
          <a:blip r:embed="rId3"/>
          <a:stretch>
            <a:fillRect/>
          </a:stretch>
        </p:blipFill>
        <p:spPr>
          <a:xfrm>
            <a:off x="6799184" y="915234"/>
            <a:ext cx="2185200" cy="1458000"/>
          </a:xfrm>
          <a:prstGeom prst="ellipse">
            <a:avLst/>
          </a:prstGeom>
          <a:ln>
            <a:noFill/>
          </a:ln>
          <a:effectLst>
            <a:softEdge rad="50800"/>
          </a:effectLst>
        </p:spPr>
      </p:pic>
      <p:pic>
        <p:nvPicPr>
          <p:cNvPr id="8" name="Google Shape;2224;p45">
            <a:extLst>
              <a:ext uri="{FF2B5EF4-FFF2-40B4-BE49-F238E27FC236}">
                <a16:creationId xmlns:a16="http://schemas.microsoft.com/office/drawing/2014/main" id="{9E515888-70A0-B922-41D2-BBF87D01228D}"/>
              </a:ext>
            </a:extLst>
          </p:cNvPr>
          <p:cNvPicPr preferRelativeResize="0"/>
          <p:nvPr/>
        </p:nvPicPr>
        <p:blipFill>
          <a:blip r:embed="rId4">
            <a:alphaModFix amt="47000"/>
          </a:blip>
          <a:stretch>
            <a:fillRect/>
          </a:stretch>
        </p:blipFill>
        <p:spPr>
          <a:xfrm>
            <a:off x="2121097" y="839604"/>
            <a:ext cx="5626810" cy="4259850"/>
          </a:xfrm>
          <a:prstGeom prst="rect">
            <a:avLst/>
          </a:prstGeom>
          <a:noFill/>
          <a:ln>
            <a:noFill/>
          </a:ln>
        </p:spPr>
      </p:pic>
      <p:sp>
        <p:nvSpPr>
          <p:cNvPr id="2" name="Ellipse 1">
            <a:extLst>
              <a:ext uri="{FF2B5EF4-FFF2-40B4-BE49-F238E27FC236}">
                <a16:creationId xmlns:a16="http://schemas.microsoft.com/office/drawing/2014/main" id="{2B5FFEF1-9C32-8CE7-0E1A-1772B476B301}"/>
              </a:ext>
            </a:extLst>
          </p:cNvPr>
          <p:cNvSpPr/>
          <p:nvPr/>
        </p:nvSpPr>
        <p:spPr>
          <a:xfrm>
            <a:off x="3169039" y="1277461"/>
            <a:ext cx="2937934" cy="2937934"/>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pic>
        <p:nvPicPr>
          <p:cNvPr id="28" name="Image 27" descr="Une image contenant plancher, terrain&#10;&#10;Description générée automatiquement">
            <a:extLst>
              <a:ext uri="{FF2B5EF4-FFF2-40B4-BE49-F238E27FC236}">
                <a16:creationId xmlns:a16="http://schemas.microsoft.com/office/drawing/2014/main" id="{D04A20C5-16D7-7967-CF40-DBFE95042365}"/>
              </a:ext>
            </a:extLst>
          </p:cNvPr>
          <p:cNvPicPr>
            <a:picLocks noChangeAspect="1"/>
          </p:cNvPicPr>
          <p:nvPr/>
        </p:nvPicPr>
        <p:blipFill>
          <a:blip r:embed="rId6"/>
          <a:stretch>
            <a:fillRect/>
          </a:stretch>
        </p:blipFill>
        <p:spPr>
          <a:xfrm>
            <a:off x="6799184" y="2969529"/>
            <a:ext cx="2185200" cy="1456800"/>
          </a:xfrm>
          <a:prstGeom prst="ellipse">
            <a:avLst/>
          </a:prstGeom>
          <a:ln>
            <a:noFill/>
          </a:ln>
          <a:effectLst>
            <a:softEdge rad="50800"/>
          </a:effectLst>
        </p:spPr>
      </p:pic>
      <p:pic>
        <p:nvPicPr>
          <p:cNvPr id="6" name="Image 5" descr="Une image contenant plancher, intérieur&#10;&#10;Description générée automatiquement">
            <a:extLst>
              <a:ext uri="{FF2B5EF4-FFF2-40B4-BE49-F238E27FC236}">
                <a16:creationId xmlns:a16="http://schemas.microsoft.com/office/drawing/2014/main" id="{9208A74C-5A16-45B4-1648-10A82F920783}"/>
              </a:ext>
            </a:extLst>
          </p:cNvPr>
          <p:cNvPicPr>
            <a:picLocks noChangeAspect="1"/>
          </p:cNvPicPr>
          <p:nvPr/>
        </p:nvPicPr>
        <p:blipFill>
          <a:blip r:embed="rId7"/>
          <a:stretch>
            <a:fillRect/>
          </a:stretch>
        </p:blipFill>
        <p:spPr>
          <a:xfrm>
            <a:off x="287130" y="2969529"/>
            <a:ext cx="2185200" cy="1456799"/>
          </a:xfrm>
          <a:prstGeom prst="ellipse">
            <a:avLst/>
          </a:prstGeom>
          <a:ln>
            <a:noFill/>
          </a:ln>
          <a:effectLst>
            <a:softEdge rad="50800"/>
          </a:effectLst>
        </p:spPr>
      </p:pic>
      <p:pic>
        <p:nvPicPr>
          <p:cNvPr id="4" name="Image 3" descr="Une image contenant plancher, intérieur&#10;&#10;Description générée automatiquement">
            <a:extLst>
              <a:ext uri="{FF2B5EF4-FFF2-40B4-BE49-F238E27FC236}">
                <a16:creationId xmlns:a16="http://schemas.microsoft.com/office/drawing/2014/main" id="{D4A0DA69-6EF5-0FC3-3724-447183288E7A}"/>
              </a:ext>
            </a:extLst>
          </p:cNvPr>
          <p:cNvPicPr>
            <a:picLocks noChangeAspect="1"/>
          </p:cNvPicPr>
          <p:nvPr/>
        </p:nvPicPr>
        <p:blipFill>
          <a:blip r:embed="rId8"/>
          <a:stretch>
            <a:fillRect/>
          </a:stretch>
        </p:blipFill>
        <p:spPr>
          <a:xfrm>
            <a:off x="287130" y="915449"/>
            <a:ext cx="2186679" cy="1457785"/>
          </a:xfrm>
          <a:prstGeom prst="ellipse">
            <a:avLst/>
          </a:prstGeom>
          <a:ln>
            <a:noFill/>
          </a:ln>
          <a:effectLst>
            <a:softEdge rad="50800"/>
          </a:effectLst>
        </p:spPr>
      </p:pic>
      <p:pic>
        <p:nvPicPr>
          <p:cNvPr id="12" name="Google Shape;2319;p48">
            <a:extLst>
              <a:ext uri="{FF2B5EF4-FFF2-40B4-BE49-F238E27FC236}">
                <a16:creationId xmlns:a16="http://schemas.microsoft.com/office/drawing/2014/main" id="{3E5101E9-B05A-33F7-4A7A-D78236A460B7}"/>
              </a:ext>
            </a:extLst>
          </p:cNvPr>
          <p:cNvPicPr preferRelativeResize="0"/>
          <p:nvPr/>
        </p:nvPicPr>
        <p:blipFill>
          <a:blip r:embed="rId9">
            <a:alphaModFix amt="82000"/>
          </a:blip>
          <a:stretch>
            <a:fillRect/>
          </a:stretch>
        </p:blipFill>
        <p:spPr>
          <a:xfrm rot="20512111" flipH="1">
            <a:off x="5855142" y="1792575"/>
            <a:ext cx="1079167" cy="500806"/>
          </a:xfrm>
          <a:prstGeom prst="rect">
            <a:avLst/>
          </a:prstGeom>
          <a:noFill/>
          <a:ln>
            <a:noFill/>
          </a:ln>
        </p:spPr>
      </p:pic>
      <p:pic>
        <p:nvPicPr>
          <p:cNvPr id="13" name="Google Shape;2319;p48">
            <a:extLst>
              <a:ext uri="{FF2B5EF4-FFF2-40B4-BE49-F238E27FC236}">
                <a16:creationId xmlns:a16="http://schemas.microsoft.com/office/drawing/2014/main" id="{8847B6D2-3CAF-3868-0D24-C3806C706841}"/>
              </a:ext>
            </a:extLst>
          </p:cNvPr>
          <p:cNvPicPr preferRelativeResize="0"/>
          <p:nvPr/>
        </p:nvPicPr>
        <p:blipFill>
          <a:blip r:embed="rId9">
            <a:alphaModFix amt="82000"/>
          </a:blip>
          <a:stretch>
            <a:fillRect/>
          </a:stretch>
        </p:blipFill>
        <p:spPr>
          <a:xfrm rot="1382140" flipH="1">
            <a:off x="5888777" y="3160703"/>
            <a:ext cx="1079167" cy="500806"/>
          </a:xfrm>
          <a:prstGeom prst="rect">
            <a:avLst/>
          </a:prstGeom>
          <a:noFill/>
          <a:ln>
            <a:noFill/>
          </a:ln>
        </p:spPr>
      </p:pic>
      <p:pic>
        <p:nvPicPr>
          <p:cNvPr id="15" name="Google Shape;2319;p48">
            <a:extLst>
              <a:ext uri="{FF2B5EF4-FFF2-40B4-BE49-F238E27FC236}">
                <a16:creationId xmlns:a16="http://schemas.microsoft.com/office/drawing/2014/main" id="{FFDD76E6-B641-628A-91EF-A0CBD1C48955}"/>
              </a:ext>
            </a:extLst>
          </p:cNvPr>
          <p:cNvPicPr preferRelativeResize="0"/>
          <p:nvPr/>
        </p:nvPicPr>
        <p:blipFill>
          <a:blip r:embed="rId9">
            <a:alphaModFix amt="82000"/>
          </a:blip>
          <a:stretch>
            <a:fillRect/>
          </a:stretch>
        </p:blipFill>
        <p:spPr>
          <a:xfrm rot="20217860">
            <a:off x="2312975" y="3160702"/>
            <a:ext cx="1079167" cy="500806"/>
          </a:xfrm>
          <a:prstGeom prst="rect">
            <a:avLst/>
          </a:prstGeom>
          <a:noFill/>
          <a:ln>
            <a:noFill/>
          </a:ln>
        </p:spPr>
      </p:pic>
      <p:pic>
        <p:nvPicPr>
          <p:cNvPr id="16" name="Google Shape;2319;p48">
            <a:extLst>
              <a:ext uri="{FF2B5EF4-FFF2-40B4-BE49-F238E27FC236}">
                <a16:creationId xmlns:a16="http://schemas.microsoft.com/office/drawing/2014/main" id="{06679B43-A107-FA55-2A93-6CC06D53283C}"/>
              </a:ext>
            </a:extLst>
          </p:cNvPr>
          <p:cNvPicPr preferRelativeResize="0"/>
          <p:nvPr/>
        </p:nvPicPr>
        <p:blipFill>
          <a:blip r:embed="rId9">
            <a:alphaModFix amt="82000"/>
          </a:blip>
          <a:stretch>
            <a:fillRect/>
          </a:stretch>
        </p:blipFill>
        <p:spPr>
          <a:xfrm rot="1087889">
            <a:off x="2392191" y="1741364"/>
            <a:ext cx="1079167" cy="500806"/>
          </a:xfrm>
          <a:prstGeom prst="rect">
            <a:avLst/>
          </a:prstGeom>
          <a:noFill/>
          <a:ln>
            <a:noFill/>
          </a:ln>
        </p:spPr>
      </p:pic>
      <p:sp>
        <p:nvSpPr>
          <p:cNvPr id="19" name="ZoneTexte 18">
            <a:extLst>
              <a:ext uri="{FF2B5EF4-FFF2-40B4-BE49-F238E27FC236}">
                <a16:creationId xmlns:a16="http://schemas.microsoft.com/office/drawing/2014/main" id="{AC3849D6-5728-140D-50F3-AC8B6B129B77}"/>
              </a:ext>
            </a:extLst>
          </p:cNvPr>
          <p:cNvSpPr txBox="1"/>
          <p:nvPr/>
        </p:nvSpPr>
        <p:spPr>
          <a:xfrm>
            <a:off x="1077087" y="2387084"/>
            <a:ext cx="696084" cy="369332"/>
          </a:xfrm>
          <a:prstGeom prst="rect">
            <a:avLst/>
          </a:prstGeom>
          <a:noFill/>
        </p:spPr>
        <p:txBody>
          <a:bodyPr wrap="square" rtlCol="0">
            <a:spAutoFit/>
          </a:bodyPr>
          <a:lstStyle/>
          <a:p>
            <a:pPr algn="ctr"/>
            <a:r>
              <a:rPr lang="fr-MA" sz="1800" dirty="0">
                <a:latin typeface="Calibri Light" panose="020F0302020204030204" pitchFamily="34" charset="0"/>
                <a:cs typeface="Calibri Light" panose="020F0302020204030204" pitchFamily="34" charset="0"/>
              </a:rPr>
              <a:t>Vitre</a:t>
            </a:r>
          </a:p>
        </p:txBody>
      </p:sp>
      <p:sp>
        <p:nvSpPr>
          <p:cNvPr id="20" name="ZoneTexte 19">
            <a:extLst>
              <a:ext uri="{FF2B5EF4-FFF2-40B4-BE49-F238E27FC236}">
                <a16:creationId xmlns:a16="http://schemas.microsoft.com/office/drawing/2014/main" id="{139D1DA4-82C9-157D-3938-FA6ACBB21811}"/>
              </a:ext>
            </a:extLst>
          </p:cNvPr>
          <p:cNvSpPr txBox="1"/>
          <p:nvPr/>
        </p:nvSpPr>
        <p:spPr>
          <a:xfrm>
            <a:off x="884620" y="4454775"/>
            <a:ext cx="1085679" cy="369332"/>
          </a:xfrm>
          <a:prstGeom prst="rect">
            <a:avLst/>
          </a:prstGeom>
          <a:noFill/>
        </p:spPr>
        <p:txBody>
          <a:bodyPr wrap="square" rtlCol="0">
            <a:spAutoFit/>
          </a:bodyPr>
          <a:lstStyle/>
          <a:p>
            <a:pPr algn="ctr"/>
            <a:r>
              <a:rPr lang="fr-MA" sz="1800" dirty="0">
                <a:latin typeface="Calibri Light" panose="020F0302020204030204" pitchFamily="34" charset="0"/>
                <a:cs typeface="Calibri Light" panose="020F0302020204030204" pitchFamily="34" charset="0"/>
              </a:rPr>
              <a:t>Support</a:t>
            </a:r>
          </a:p>
        </p:txBody>
      </p:sp>
      <p:sp>
        <p:nvSpPr>
          <p:cNvPr id="21" name="ZoneTexte 20">
            <a:extLst>
              <a:ext uri="{FF2B5EF4-FFF2-40B4-BE49-F238E27FC236}">
                <a16:creationId xmlns:a16="http://schemas.microsoft.com/office/drawing/2014/main" id="{D91FE1E4-99B3-B9E6-4C9C-87BB5CA1868F}"/>
              </a:ext>
            </a:extLst>
          </p:cNvPr>
          <p:cNvSpPr txBox="1"/>
          <p:nvPr/>
        </p:nvSpPr>
        <p:spPr>
          <a:xfrm>
            <a:off x="7022903" y="4448979"/>
            <a:ext cx="1769872" cy="369332"/>
          </a:xfrm>
          <a:prstGeom prst="rect">
            <a:avLst/>
          </a:prstGeom>
          <a:noFill/>
        </p:spPr>
        <p:txBody>
          <a:bodyPr wrap="square" rtlCol="0">
            <a:spAutoFit/>
          </a:bodyPr>
          <a:lstStyle/>
          <a:p>
            <a:pPr algn="ctr"/>
            <a:r>
              <a:rPr lang="fr-MA" sz="1800" dirty="0">
                <a:latin typeface="Calibri Light" panose="020F0302020204030204" pitchFamily="34" charset="0"/>
                <a:cs typeface="Calibri Light" panose="020F0302020204030204" pitchFamily="34" charset="0"/>
              </a:rPr>
              <a:t>Pompe solaire</a:t>
            </a:r>
          </a:p>
        </p:txBody>
      </p:sp>
      <p:sp>
        <p:nvSpPr>
          <p:cNvPr id="22" name="ZoneTexte 21">
            <a:extLst>
              <a:ext uri="{FF2B5EF4-FFF2-40B4-BE49-F238E27FC236}">
                <a16:creationId xmlns:a16="http://schemas.microsoft.com/office/drawing/2014/main" id="{AF604B31-8234-1AD5-E31A-26824B44171A}"/>
              </a:ext>
            </a:extLst>
          </p:cNvPr>
          <p:cNvSpPr txBox="1"/>
          <p:nvPr/>
        </p:nvSpPr>
        <p:spPr>
          <a:xfrm>
            <a:off x="7250926" y="2396108"/>
            <a:ext cx="1281715" cy="369332"/>
          </a:xfrm>
          <a:prstGeom prst="rect">
            <a:avLst/>
          </a:prstGeom>
          <a:noFill/>
        </p:spPr>
        <p:txBody>
          <a:bodyPr wrap="square" rtlCol="0">
            <a:spAutoFit/>
          </a:bodyPr>
          <a:lstStyle/>
          <a:p>
            <a:pPr algn="ctr"/>
            <a:r>
              <a:rPr lang="fr-FR" sz="1800" dirty="0">
                <a:latin typeface="Calibri Light" panose="020F0302020204030204" pitchFamily="34" charset="0"/>
                <a:cs typeface="Calibri Light" panose="020F0302020204030204" pitchFamily="34" charset="0"/>
              </a:rPr>
              <a:t>Bassin</a:t>
            </a:r>
            <a:endParaRPr lang="fr-MA" sz="1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8469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DA7BDF3-4AEF-6C3F-8DC1-A68FE151699D}"/>
              </a:ext>
            </a:extLst>
          </p:cNvPr>
          <p:cNvSpPr>
            <a:spLocks noGrp="1"/>
          </p:cNvSpPr>
          <p:nvPr>
            <p:ph type="ctrTitle"/>
          </p:nvPr>
        </p:nvSpPr>
        <p:spPr/>
        <p:txBody>
          <a:bodyPr/>
          <a:lstStyle/>
          <a:p>
            <a:r>
              <a:rPr lang="fr-FR" dirty="0"/>
              <a:t>Principe de fonctionnement </a:t>
            </a:r>
            <a:br>
              <a:rPr lang="fr-FR" dirty="0"/>
            </a:br>
            <a:r>
              <a:rPr lang="fr-FR" sz="1400" dirty="0"/>
              <a:t>Phénomènes ayant lieu au sein du système</a:t>
            </a:r>
            <a:endParaRPr lang="fr-FR" dirty="0"/>
          </a:p>
        </p:txBody>
      </p:sp>
      <p:pic>
        <p:nvPicPr>
          <p:cNvPr id="7" name="Image 6" descr="Une image contenant texte, passage, ciel nocturne&#10;&#10;Description générée automatiquement">
            <a:extLst>
              <a:ext uri="{FF2B5EF4-FFF2-40B4-BE49-F238E27FC236}">
                <a16:creationId xmlns:a16="http://schemas.microsoft.com/office/drawing/2014/main" id="{DDD9D372-C0C2-1169-EB54-AC1D8803274E}"/>
              </a:ext>
            </a:extLst>
          </p:cNvPr>
          <p:cNvPicPr>
            <a:picLocks noChangeAspect="1"/>
          </p:cNvPicPr>
          <p:nvPr/>
        </p:nvPicPr>
        <p:blipFill>
          <a:blip r:embed="rId4"/>
          <a:stretch>
            <a:fillRect/>
          </a:stretch>
        </p:blipFill>
        <p:spPr>
          <a:xfrm>
            <a:off x="849455" y="1575521"/>
            <a:ext cx="2231567" cy="2696476"/>
          </a:xfrm>
          <a:prstGeom prst="rect">
            <a:avLst/>
          </a:prstGeom>
        </p:spPr>
      </p:pic>
      <p:pic>
        <p:nvPicPr>
          <p:cNvPr id="5" name="Image 4">
            <a:extLst>
              <a:ext uri="{FF2B5EF4-FFF2-40B4-BE49-F238E27FC236}">
                <a16:creationId xmlns:a16="http://schemas.microsoft.com/office/drawing/2014/main" id="{8A4A17FE-D38B-D778-D8BA-4FB41872E850}"/>
              </a:ext>
            </a:extLst>
          </p:cNvPr>
          <p:cNvPicPr>
            <a:picLocks noChangeAspect="1"/>
          </p:cNvPicPr>
          <p:nvPr/>
        </p:nvPicPr>
        <p:blipFill>
          <a:blip r:embed="rId5"/>
          <a:stretch>
            <a:fillRect/>
          </a:stretch>
        </p:blipFill>
        <p:spPr>
          <a:xfrm>
            <a:off x="4495219" y="1692947"/>
            <a:ext cx="3717449" cy="2366776"/>
          </a:xfrm>
          <a:prstGeom prst="rect">
            <a:avLst/>
          </a:prstGeom>
          <a:ln>
            <a:noFill/>
          </a:ln>
          <a:effectLst>
            <a:softEdge rad="112500"/>
          </a:effectLst>
        </p:spPr>
      </p:pic>
      <p:sp>
        <p:nvSpPr>
          <p:cNvPr id="2" name="Google Shape;2216;p45">
            <a:extLst>
              <a:ext uri="{FF2B5EF4-FFF2-40B4-BE49-F238E27FC236}">
                <a16:creationId xmlns:a16="http://schemas.microsoft.com/office/drawing/2014/main" id="{97DB8600-D6C1-286F-8591-64CDB226C767}"/>
              </a:ext>
            </a:extLst>
          </p:cNvPr>
          <p:cNvSpPr txBox="1">
            <a:spLocks/>
          </p:cNvSpPr>
          <p:nvPr/>
        </p:nvSpPr>
        <p:spPr>
          <a:xfrm>
            <a:off x="851484" y="1115164"/>
            <a:ext cx="2911119" cy="453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r>
              <a:rPr lang="fr-FR" sz="1100" kern="0" dirty="0">
                <a:solidFill>
                  <a:schemeClr val="tx1">
                    <a:lumMod val="50000"/>
                  </a:schemeClr>
                </a:solidFill>
                <a:latin typeface="Calibri Light" panose="020F0302020204030204" pitchFamily="34" charset="0"/>
                <a:ea typeface="Calibri" panose="020F0502020204030204" pitchFamily="34" charset="0"/>
                <a:cs typeface="Calibri Light" panose="020F0302020204030204" pitchFamily="34" charset="0"/>
              </a:rPr>
              <a:t>Protocole </a:t>
            </a:r>
            <a:r>
              <a:rPr lang="fr-FR" sz="1100" dirty="0">
                <a:solidFill>
                  <a:schemeClr val="tx1">
                    <a:lumMod val="50000"/>
                  </a:schemeClr>
                </a:solidFill>
                <a:latin typeface="Calibri Light" panose="020F0302020204030204" pitchFamily="34" charset="0"/>
                <a:ea typeface="Calibri" panose="020F0502020204030204" pitchFamily="34" charset="0"/>
                <a:cs typeface="Calibri Light" panose="020F0302020204030204" pitchFamily="34" charset="0"/>
              </a:rPr>
              <a:t>expérimental de la distillation </a:t>
            </a:r>
            <a:endParaRPr lang="fr-FR" sz="1100" kern="0" dirty="0">
              <a:solidFill>
                <a:schemeClr val="tx1">
                  <a:lumMod val="50000"/>
                </a:schemeClr>
              </a:solidFill>
              <a:latin typeface="Calibri Light" panose="020F0302020204030204" pitchFamily="34" charset="0"/>
              <a:cs typeface="Calibri Light" panose="020F0302020204030204" pitchFamily="34" charset="0"/>
            </a:endParaRPr>
          </a:p>
        </p:txBody>
      </p:sp>
      <p:sp>
        <p:nvSpPr>
          <p:cNvPr id="6" name="ZoneTexte 5">
            <a:extLst>
              <a:ext uri="{FF2B5EF4-FFF2-40B4-BE49-F238E27FC236}">
                <a16:creationId xmlns:a16="http://schemas.microsoft.com/office/drawing/2014/main" id="{844F6EC7-E407-A13E-57BD-3F697416363F}"/>
              </a:ext>
            </a:extLst>
          </p:cNvPr>
          <p:cNvSpPr txBox="1"/>
          <p:nvPr/>
        </p:nvSpPr>
        <p:spPr>
          <a:xfrm>
            <a:off x="894300" y="4336349"/>
            <a:ext cx="1664890" cy="215444"/>
          </a:xfrm>
          <a:prstGeom prst="rect">
            <a:avLst/>
          </a:prstGeom>
          <a:noFill/>
        </p:spPr>
        <p:txBody>
          <a:bodyPr wrap="square">
            <a:spAutoFit/>
          </a:bodyPr>
          <a:lstStyle/>
          <a:p>
            <a:r>
              <a:rPr lang="fr-FR" sz="800" i="1" dirty="0">
                <a:solidFill>
                  <a:schemeClr val="tx1">
                    <a:lumMod val="60000"/>
                    <a:lumOff val="40000"/>
                  </a:schemeClr>
                </a:solidFill>
                <a:latin typeface="Calibri" panose="020F0502020204030204" pitchFamily="34" charset="0"/>
                <a:cs typeface="Calibri" panose="020F0502020204030204" pitchFamily="34" charset="0"/>
              </a:rPr>
              <a:t>Wikipédia : Principe de distillation</a:t>
            </a:r>
          </a:p>
        </p:txBody>
      </p:sp>
      <p:sp>
        <p:nvSpPr>
          <p:cNvPr id="8" name="Google Shape;2216;p45">
            <a:extLst>
              <a:ext uri="{FF2B5EF4-FFF2-40B4-BE49-F238E27FC236}">
                <a16:creationId xmlns:a16="http://schemas.microsoft.com/office/drawing/2014/main" id="{B3B251E8-D784-2DE6-26E9-59226A765226}"/>
              </a:ext>
            </a:extLst>
          </p:cNvPr>
          <p:cNvSpPr txBox="1">
            <a:spLocks/>
          </p:cNvSpPr>
          <p:nvPr/>
        </p:nvSpPr>
        <p:spPr>
          <a:xfrm>
            <a:off x="4531319" y="1122465"/>
            <a:ext cx="2911119" cy="453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r>
              <a:rPr lang="fr-FR" sz="1100" dirty="0">
                <a:solidFill>
                  <a:schemeClr val="tx1">
                    <a:lumMod val="50000"/>
                  </a:schemeClr>
                </a:solidFill>
                <a:latin typeface="Calibri Light" panose="020F0302020204030204" pitchFamily="34" charset="0"/>
                <a:cs typeface="Calibri Light" panose="020F0302020204030204" pitchFamily="34" charset="0"/>
              </a:rPr>
              <a:t>Effet de serre</a:t>
            </a:r>
            <a:endParaRPr lang="fr-FR" sz="1100" kern="0" dirty="0">
              <a:solidFill>
                <a:schemeClr val="tx1">
                  <a:lumMod val="50000"/>
                </a:schemeClr>
              </a:solidFill>
              <a:latin typeface="Calibri Light" panose="020F0302020204030204" pitchFamily="34" charset="0"/>
              <a:cs typeface="Calibri Light" panose="020F0302020204030204" pitchFamily="34" charset="0"/>
            </a:endParaRPr>
          </a:p>
        </p:txBody>
      </p:sp>
      <p:sp>
        <p:nvSpPr>
          <p:cNvPr id="11" name="ZoneTexte 10">
            <a:extLst>
              <a:ext uri="{FF2B5EF4-FFF2-40B4-BE49-F238E27FC236}">
                <a16:creationId xmlns:a16="http://schemas.microsoft.com/office/drawing/2014/main" id="{4569EB21-3DDA-FABB-FDF2-BEF3A6E3AB23}"/>
              </a:ext>
            </a:extLst>
          </p:cNvPr>
          <p:cNvSpPr txBox="1"/>
          <p:nvPr/>
        </p:nvSpPr>
        <p:spPr>
          <a:xfrm>
            <a:off x="4495219" y="4015799"/>
            <a:ext cx="1234293" cy="215444"/>
          </a:xfrm>
          <a:prstGeom prst="rect">
            <a:avLst/>
          </a:prstGeom>
          <a:noFill/>
        </p:spPr>
        <p:txBody>
          <a:bodyPr wrap="square">
            <a:spAutoFit/>
          </a:bodyPr>
          <a:lstStyle/>
          <a:p>
            <a:r>
              <a:rPr lang="fr-FR" sz="800" i="1" dirty="0">
                <a:solidFill>
                  <a:schemeClr val="tx1">
                    <a:lumMod val="60000"/>
                    <a:lumOff val="40000"/>
                  </a:schemeClr>
                </a:solidFill>
                <a:latin typeface="Calibri" panose="020F0502020204030204" pitchFamily="34" charset="0"/>
                <a:cs typeface="Calibri" panose="020F0502020204030204" pitchFamily="34" charset="0"/>
              </a:rPr>
              <a:t>D’après : </a:t>
            </a:r>
            <a:r>
              <a:rPr lang="fr-FR" sz="800" i="1" dirty="0" err="1">
                <a:solidFill>
                  <a:schemeClr val="tx1">
                    <a:lumMod val="60000"/>
                    <a:lumOff val="40000"/>
                  </a:schemeClr>
                </a:solidFill>
                <a:latin typeface="Calibri" panose="020F0502020204030204" pitchFamily="34" charset="0"/>
                <a:cs typeface="Calibri" panose="020F0502020204030204" pitchFamily="34" charset="0"/>
              </a:rPr>
              <a:t>orano.group</a:t>
            </a:r>
            <a:endParaRPr lang="fr-FR" sz="800" i="1" dirty="0">
              <a:solidFill>
                <a:schemeClr val="tx1">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1822935"/>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1327450" y="1247985"/>
            <a:ext cx="1212965" cy="1020300"/>
          </a:xfrm>
          <a:prstGeom prst="rect">
            <a:avLst/>
          </a:prstGeom>
          <a:noFill/>
          <a:ln>
            <a:noFill/>
          </a:ln>
        </p:spPr>
      </p:pic>
      <p:pic>
        <p:nvPicPr>
          <p:cNvPr id="2193" name="Google Shape;2193;p44"/>
          <p:cNvPicPr preferRelativeResize="0"/>
          <p:nvPr/>
        </p:nvPicPr>
        <p:blipFill>
          <a:blip r:embed="rId4">
            <a:alphaModFix amt="55000"/>
          </a:blip>
          <a:stretch>
            <a:fillRect/>
          </a:stretch>
        </p:blipFill>
        <p:spPr>
          <a:xfrm>
            <a:off x="3799590" y="1276917"/>
            <a:ext cx="1212974" cy="1020309"/>
          </a:xfrm>
          <a:prstGeom prst="rect">
            <a:avLst/>
          </a:prstGeom>
          <a:noFill/>
          <a:ln>
            <a:noFill/>
          </a:ln>
        </p:spPr>
      </p:pic>
      <p:sp>
        <p:nvSpPr>
          <p:cNvPr id="2194" name="Google Shape;2194;p44"/>
          <p:cNvSpPr txBox="1"/>
          <p:nvPr/>
        </p:nvSpPr>
        <p:spPr>
          <a:xfrm>
            <a:off x="1179132" y="1608424"/>
            <a:ext cx="1509600" cy="3372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solidFill>
                  <a:schemeClr val="dk2"/>
                </a:solidFill>
                <a:latin typeface="Open Sans ExtraBold"/>
                <a:ea typeface="Open Sans ExtraBold"/>
                <a:cs typeface="Open Sans ExtraBold"/>
                <a:sym typeface="Open Sans ExtraBold"/>
              </a:rPr>
              <a:t>2000</a:t>
            </a:r>
            <a:endParaRPr lang="en-US"/>
          </a:p>
        </p:txBody>
      </p:sp>
      <p:sp>
        <p:nvSpPr>
          <p:cNvPr id="2196" name="Google Shape;2196;p44"/>
          <p:cNvSpPr txBox="1"/>
          <p:nvPr/>
        </p:nvSpPr>
        <p:spPr>
          <a:xfrm>
            <a:off x="3734377" y="1604887"/>
            <a:ext cx="1343400" cy="3372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solidFill>
                  <a:schemeClr val="dk2"/>
                </a:solidFill>
                <a:latin typeface="Open Sans ExtraBold"/>
                <a:ea typeface="Open Sans ExtraBold"/>
                <a:cs typeface="Open Sans ExtraBold"/>
                <a:sym typeface="Open Sans ExtraBold"/>
              </a:rPr>
              <a:t>2025</a:t>
            </a:r>
            <a:endParaRPr lang="en-US"/>
          </a:p>
        </p:txBody>
      </p:sp>
      <p:pic>
        <p:nvPicPr>
          <p:cNvPr id="2199" name="Google Shape;2199;p44"/>
          <p:cNvPicPr preferRelativeResize="0"/>
          <p:nvPr/>
        </p:nvPicPr>
        <p:blipFill>
          <a:blip r:embed="rId5">
            <a:alphaModFix amt="68000"/>
          </a:blip>
          <a:stretch>
            <a:fillRect/>
          </a:stretch>
        </p:blipFill>
        <p:spPr>
          <a:xfrm>
            <a:off x="6358538" y="1284151"/>
            <a:ext cx="1212974" cy="1020309"/>
          </a:xfrm>
          <a:prstGeom prst="rect">
            <a:avLst/>
          </a:prstGeom>
          <a:noFill/>
          <a:ln>
            <a:noFill/>
          </a:ln>
        </p:spPr>
      </p:pic>
      <p:sp>
        <p:nvSpPr>
          <p:cNvPr id="2200" name="Google Shape;2200;p44"/>
          <p:cNvSpPr txBox="1"/>
          <p:nvPr/>
        </p:nvSpPr>
        <p:spPr>
          <a:xfrm>
            <a:off x="6358433" y="1621124"/>
            <a:ext cx="1343400" cy="3372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solidFill>
                  <a:schemeClr val="dk2"/>
                </a:solidFill>
                <a:latin typeface="Open Sans ExtraBold"/>
                <a:ea typeface="Open Sans ExtraBold"/>
                <a:cs typeface="Open Sans ExtraBold"/>
                <a:sym typeface="Open Sans ExtraBold"/>
              </a:rPr>
              <a:t>2050</a:t>
            </a:r>
            <a:endParaRPr lang="en-US">
              <a:solidFill>
                <a:schemeClr val="dk2"/>
              </a:solidFill>
              <a:ea typeface="Open Sans ExtraBold"/>
            </a:endParaRPr>
          </a:p>
          <a:p>
            <a:pPr algn="ctr"/>
            <a:endParaRPr lang="en">
              <a:solidFill>
                <a:schemeClr val="dk2"/>
              </a:solidFill>
              <a:latin typeface="Open Sans ExtraBold"/>
              <a:ea typeface="Open Sans ExtraBold"/>
              <a:cs typeface="Open Sans ExtraBold"/>
            </a:endParaRPr>
          </a:p>
        </p:txBody>
      </p:sp>
      <p:sp>
        <p:nvSpPr>
          <p:cNvPr id="2203" name="Google Shape;2203;p44"/>
          <p:cNvSpPr/>
          <p:nvPr/>
        </p:nvSpPr>
        <p:spPr>
          <a:xfrm>
            <a:off x="2413221" y="1761412"/>
            <a:ext cx="1466740" cy="39411"/>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txBody>
          <a:bodyPr/>
          <a:lstStyle/>
          <a:p>
            <a:endParaRPr lang="fr-FR"/>
          </a:p>
        </p:txBody>
      </p:sp>
      <p:sp>
        <p:nvSpPr>
          <p:cNvPr id="2209" name="Google Shape;2209;p44"/>
          <p:cNvSpPr/>
          <p:nvPr/>
        </p:nvSpPr>
        <p:spPr>
          <a:xfrm>
            <a:off x="4916580" y="1784280"/>
            <a:ext cx="1534692" cy="26391"/>
          </a:xfrm>
          <a:custGeom>
            <a:avLst/>
            <a:gdLst/>
            <a:ahLst/>
            <a:cxnLst/>
            <a:rect l="l" t="t" r="r" b="b"/>
            <a:pathLst>
              <a:path w="35634" h="1345" extrusionOk="0">
                <a:moveTo>
                  <a:pt x="0" y="0"/>
                </a:moveTo>
                <a:cubicBezTo>
                  <a:pt x="11870" y="624"/>
                  <a:pt x="23748" y="1345"/>
                  <a:pt x="35634" y="1345"/>
                </a:cubicBezTo>
              </a:path>
            </a:pathLst>
          </a:custGeom>
          <a:noFill/>
          <a:ln w="19050" cap="flat" cmpd="sng">
            <a:solidFill>
              <a:schemeClr val="dk2"/>
            </a:solidFill>
            <a:prstDash val="solid"/>
            <a:round/>
            <a:headEnd type="none" w="med" len="med"/>
            <a:tailEnd type="none" w="med" len="med"/>
          </a:ln>
        </p:spPr>
        <p:txBody>
          <a:bodyPr/>
          <a:lstStyle/>
          <a:p>
            <a:endParaRPr lang="fr-FR"/>
          </a:p>
        </p:txBody>
      </p:sp>
      <p:sp>
        <p:nvSpPr>
          <p:cNvPr id="2211" name="Google Shape;2211;p4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r>
              <a:rPr lang="en" b="1" dirty="0"/>
              <a:t>Une pente périlleuse ...</a:t>
            </a:r>
            <a:endParaRPr lang="en" dirty="0"/>
          </a:p>
        </p:txBody>
      </p:sp>
      <p:pic>
        <p:nvPicPr>
          <p:cNvPr id="3" name="Picture 3" descr="A picture containing ground, nature, stone, way&#10;&#10;Description automatically generated">
            <a:extLst>
              <a:ext uri="{FF2B5EF4-FFF2-40B4-BE49-F238E27FC236}">
                <a16:creationId xmlns:a16="http://schemas.microsoft.com/office/drawing/2014/main" id="{1A287973-7F62-9FB5-865F-8F011121B601}"/>
              </a:ext>
            </a:extLst>
          </p:cNvPr>
          <p:cNvPicPr>
            <a:picLocks noChangeAspect="1"/>
          </p:cNvPicPr>
          <p:nvPr/>
        </p:nvPicPr>
        <p:blipFill>
          <a:blip r:embed="rId6"/>
          <a:stretch>
            <a:fillRect/>
          </a:stretch>
        </p:blipFill>
        <p:spPr>
          <a:xfrm>
            <a:off x="3208097" y="2460382"/>
            <a:ext cx="2395960" cy="1700171"/>
          </a:xfrm>
          <a:prstGeom prst="rect">
            <a:avLst/>
          </a:prstGeom>
          <a:ln>
            <a:noFill/>
          </a:ln>
          <a:effectLst>
            <a:softEdge rad="112500"/>
          </a:effectLst>
        </p:spPr>
      </p:pic>
      <p:pic>
        <p:nvPicPr>
          <p:cNvPr id="5" name="Image 4" descr="Une image contenant ciel, extérieur, crépuscule&#10;&#10;Description générée automatiquement">
            <a:extLst>
              <a:ext uri="{FF2B5EF4-FFF2-40B4-BE49-F238E27FC236}">
                <a16:creationId xmlns:a16="http://schemas.microsoft.com/office/drawing/2014/main" id="{65DFC428-3CD5-319F-12C6-69D77FA8F1CE}"/>
              </a:ext>
            </a:extLst>
          </p:cNvPr>
          <p:cNvPicPr>
            <a:picLocks noChangeAspect="1"/>
          </p:cNvPicPr>
          <p:nvPr/>
        </p:nvPicPr>
        <p:blipFill>
          <a:blip r:embed="rId7"/>
          <a:stretch>
            <a:fillRect/>
          </a:stretch>
        </p:blipFill>
        <p:spPr>
          <a:xfrm>
            <a:off x="5832153" y="2458453"/>
            <a:ext cx="2395960" cy="1700171"/>
          </a:xfrm>
          <a:prstGeom prst="rect">
            <a:avLst/>
          </a:prstGeom>
          <a:ln>
            <a:noFill/>
          </a:ln>
          <a:effectLst>
            <a:softEdge rad="112500"/>
          </a:effectLst>
        </p:spPr>
      </p:pic>
      <p:pic>
        <p:nvPicPr>
          <p:cNvPr id="7" name="Image 6" descr="Une image contenant extérieur, arbre, roche, nature&#10;&#10;Description générée automatiquement">
            <a:extLst>
              <a:ext uri="{FF2B5EF4-FFF2-40B4-BE49-F238E27FC236}">
                <a16:creationId xmlns:a16="http://schemas.microsoft.com/office/drawing/2014/main" id="{5CBA046C-20AC-4572-4909-B55956E254DB}"/>
              </a:ext>
            </a:extLst>
          </p:cNvPr>
          <p:cNvPicPr>
            <a:picLocks noChangeAspect="1"/>
          </p:cNvPicPr>
          <p:nvPr/>
        </p:nvPicPr>
        <p:blipFill>
          <a:blip r:embed="rId8"/>
          <a:stretch>
            <a:fillRect/>
          </a:stretch>
        </p:blipFill>
        <p:spPr>
          <a:xfrm>
            <a:off x="684355" y="2458453"/>
            <a:ext cx="2489045" cy="1700171"/>
          </a:xfrm>
          <a:prstGeom prst="rect">
            <a:avLst/>
          </a:prstGeom>
          <a:ln>
            <a:noFill/>
          </a:ln>
          <a:effectLst>
            <a:softEdge rad="112500"/>
          </a:effectLst>
        </p:spPr>
      </p:pic>
    </p:spTree>
    <p:extLst>
      <p:ext uri="{BB962C8B-B14F-4D97-AF65-F5344CB8AC3E}">
        <p14:creationId xmlns:p14="http://schemas.microsoft.com/office/powerpoint/2010/main" val="4011211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c 11">
            <a:extLst>
              <a:ext uri="{FF2B5EF4-FFF2-40B4-BE49-F238E27FC236}">
                <a16:creationId xmlns:a16="http://schemas.microsoft.com/office/drawing/2014/main" id="{94E6593C-860B-8782-7CEC-DE357800EC9B}"/>
              </a:ext>
            </a:extLst>
          </p:cNvPr>
          <p:cNvSpPr/>
          <p:nvPr/>
        </p:nvSpPr>
        <p:spPr>
          <a:xfrm rot="11231418">
            <a:off x="3310618" y="1321385"/>
            <a:ext cx="2522764" cy="2522764"/>
          </a:xfrm>
          <a:prstGeom prst="arc">
            <a:avLst>
              <a:gd name="adj1" fmla="val 16200000"/>
              <a:gd name="adj2" fmla="val 15307009"/>
            </a:avLst>
          </a:prstGeom>
          <a:ln w="2857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grpSp>
        <p:nvGrpSpPr>
          <p:cNvPr id="22" name="Groupe 21">
            <a:extLst>
              <a:ext uri="{FF2B5EF4-FFF2-40B4-BE49-F238E27FC236}">
                <a16:creationId xmlns:a16="http://schemas.microsoft.com/office/drawing/2014/main" id="{108674E7-673A-36B5-4BCD-94B623A4973C}"/>
              </a:ext>
            </a:extLst>
          </p:cNvPr>
          <p:cNvGrpSpPr/>
          <p:nvPr/>
        </p:nvGrpSpPr>
        <p:grpSpPr>
          <a:xfrm>
            <a:off x="3310618" y="1310368"/>
            <a:ext cx="2522764" cy="2770870"/>
            <a:chOff x="3310618" y="1310368"/>
            <a:chExt cx="2522764" cy="2770870"/>
          </a:xfrm>
        </p:grpSpPr>
        <p:sp>
          <p:nvSpPr>
            <p:cNvPr id="2" name="Arc 11">
              <a:extLst>
                <a:ext uri="{FF2B5EF4-FFF2-40B4-BE49-F238E27FC236}">
                  <a16:creationId xmlns:a16="http://schemas.microsoft.com/office/drawing/2014/main" id="{94E6593C-860B-8782-7CEC-DE357800EC9B}"/>
                </a:ext>
              </a:extLst>
            </p:cNvPr>
            <p:cNvSpPr/>
            <p:nvPr/>
          </p:nvSpPr>
          <p:spPr>
            <a:xfrm rot="11231418">
              <a:off x="3310618" y="1310368"/>
              <a:ext cx="2522764" cy="2522764"/>
            </a:xfrm>
            <a:prstGeom prst="arc">
              <a:avLst>
                <a:gd name="adj1" fmla="val 16200000"/>
                <a:gd name="adj2" fmla="val 15307009"/>
              </a:avLst>
            </a:prstGeom>
            <a:ln w="2857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cxnSp>
          <p:nvCxnSpPr>
            <p:cNvPr id="14" name="Connecteur droit 13">
              <a:extLst>
                <a:ext uri="{FF2B5EF4-FFF2-40B4-BE49-F238E27FC236}">
                  <a16:creationId xmlns:a16="http://schemas.microsoft.com/office/drawing/2014/main" id="{97BCA3C7-7CED-9362-D943-ABD9B91F7241}"/>
                </a:ext>
              </a:extLst>
            </p:cNvPr>
            <p:cNvCxnSpPr/>
            <p:nvPr/>
          </p:nvCxnSpPr>
          <p:spPr>
            <a:xfrm>
              <a:off x="4400550" y="3809868"/>
              <a:ext cx="0" cy="269422"/>
            </a:xfrm>
            <a:prstGeom prst="line">
              <a:avLst/>
            </a:prstGeom>
            <a:ln w="2857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24E4C58E-FD03-89F6-2751-732B1E60AF4F}"/>
                </a:ext>
              </a:extLst>
            </p:cNvPr>
            <p:cNvCxnSpPr/>
            <p:nvPr/>
          </p:nvCxnSpPr>
          <p:spPr>
            <a:xfrm>
              <a:off x="4748893" y="3811238"/>
              <a:ext cx="0" cy="270000"/>
            </a:xfrm>
            <a:prstGeom prst="line">
              <a:avLst/>
            </a:prstGeom>
            <a:ln w="2857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e 25">
            <a:extLst>
              <a:ext uri="{FF2B5EF4-FFF2-40B4-BE49-F238E27FC236}">
                <a16:creationId xmlns:a16="http://schemas.microsoft.com/office/drawing/2014/main" id="{7FB8D7C1-4DA1-8339-09B0-D05E8CB075D9}"/>
              </a:ext>
            </a:extLst>
          </p:cNvPr>
          <p:cNvGrpSpPr/>
          <p:nvPr/>
        </p:nvGrpSpPr>
        <p:grpSpPr>
          <a:xfrm>
            <a:off x="3564000" y="2490134"/>
            <a:ext cx="2016004" cy="272245"/>
            <a:chOff x="3564000" y="2384000"/>
            <a:chExt cx="2016004" cy="272245"/>
          </a:xfrm>
        </p:grpSpPr>
        <p:sp>
          <p:nvSpPr>
            <p:cNvPr id="23" name="Rectangle 22">
              <a:extLst>
                <a:ext uri="{FF2B5EF4-FFF2-40B4-BE49-F238E27FC236}">
                  <a16:creationId xmlns:a16="http://schemas.microsoft.com/office/drawing/2014/main" id="{04025CED-A099-7847-35A0-82D87FAC0EEB}"/>
                </a:ext>
              </a:extLst>
            </p:cNvPr>
            <p:cNvSpPr/>
            <p:nvPr/>
          </p:nvSpPr>
          <p:spPr>
            <a:xfrm>
              <a:off x="3564000" y="2610526"/>
              <a:ext cx="2016000" cy="45719"/>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4" name="Rectangle 23">
              <a:extLst>
                <a:ext uri="{FF2B5EF4-FFF2-40B4-BE49-F238E27FC236}">
                  <a16:creationId xmlns:a16="http://schemas.microsoft.com/office/drawing/2014/main" id="{C38BF81E-F1FF-72C4-7445-DEC476273562}"/>
                </a:ext>
              </a:extLst>
            </p:cNvPr>
            <p:cNvSpPr/>
            <p:nvPr/>
          </p:nvSpPr>
          <p:spPr>
            <a:xfrm rot="16200000">
              <a:off x="3478860" y="2474158"/>
              <a:ext cx="216000" cy="45719"/>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5" name="Rectangle 24">
              <a:extLst>
                <a:ext uri="{FF2B5EF4-FFF2-40B4-BE49-F238E27FC236}">
                  <a16:creationId xmlns:a16="http://schemas.microsoft.com/office/drawing/2014/main" id="{5B4E0D95-4192-FB9D-2F4D-811794EF11A1}"/>
                </a:ext>
              </a:extLst>
            </p:cNvPr>
            <p:cNvSpPr/>
            <p:nvPr/>
          </p:nvSpPr>
          <p:spPr>
            <a:xfrm rot="16200000">
              <a:off x="5449145" y="2469140"/>
              <a:ext cx="216000" cy="45719"/>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27" name="Rectangle 26">
            <a:extLst>
              <a:ext uri="{FF2B5EF4-FFF2-40B4-BE49-F238E27FC236}">
                <a16:creationId xmlns:a16="http://schemas.microsoft.com/office/drawing/2014/main" id="{0DBC46FC-6554-A6E2-AE34-D99A32AB4B9A}"/>
              </a:ext>
            </a:extLst>
          </p:cNvPr>
          <p:cNvSpPr/>
          <p:nvPr/>
        </p:nvSpPr>
        <p:spPr>
          <a:xfrm>
            <a:off x="3616066" y="2540270"/>
            <a:ext cx="1913532" cy="1754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29" name="Image 28">
            <a:extLst>
              <a:ext uri="{FF2B5EF4-FFF2-40B4-BE49-F238E27FC236}">
                <a16:creationId xmlns:a16="http://schemas.microsoft.com/office/drawing/2014/main" id="{BFBB313D-2C35-52FF-67B2-DF878FDE2AAC}"/>
              </a:ext>
            </a:extLst>
          </p:cNvPr>
          <p:cNvPicPr>
            <a:picLocks noChangeAspect="1"/>
          </p:cNvPicPr>
          <p:nvPr/>
        </p:nvPicPr>
        <p:blipFill>
          <a:blip r:embed="rId2"/>
          <a:stretch>
            <a:fillRect/>
          </a:stretch>
        </p:blipFill>
        <p:spPr>
          <a:xfrm>
            <a:off x="3882097" y="1522437"/>
            <a:ext cx="72000" cy="72000"/>
          </a:xfrm>
          <a:prstGeom prst="rect">
            <a:avLst/>
          </a:prstGeom>
        </p:spPr>
      </p:pic>
      <p:pic>
        <p:nvPicPr>
          <p:cNvPr id="30" name="Image 29">
            <a:extLst>
              <a:ext uri="{FF2B5EF4-FFF2-40B4-BE49-F238E27FC236}">
                <a16:creationId xmlns:a16="http://schemas.microsoft.com/office/drawing/2014/main" id="{B44E1E42-7B9E-0D03-EC32-983AEE99282D}"/>
              </a:ext>
            </a:extLst>
          </p:cNvPr>
          <p:cNvPicPr>
            <a:picLocks noChangeAspect="1"/>
          </p:cNvPicPr>
          <p:nvPr/>
        </p:nvPicPr>
        <p:blipFill>
          <a:blip r:embed="rId2"/>
          <a:stretch>
            <a:fillRect/>
          </a:stretch>
        </p:blipFill>
        <p:spPr>
          <a:xfrm>
            <a:off x="4323205" y="1344871"/>
            <a:ext cx="72000" cy="72000"/>
          </a:xfrm>
          <a:prstGeom prst="rect">
            <a:avLst/>
          </a:prstGeom>
        </p:spPr>
      </p:pic>
      <p:pic>
        <p:nvPicPr>
          <p:cNvPr id="31" name="Image 30">
            <a:extLst>
              <a:ext uri="{FF2B5EF4-FFF2-40B4-BE49-F238E27FC236}">
                <a16:creationId xmlns:a16="http://schemas.microsoft.com/office/drawing/2014/main" id="{86875112-3688-80B7-FDDD-9FB0F5BF0232}"/>
              </a:ext>
            </a:extLst>
          </p:cNvPr>
          <p:cNvPicPr>
            <a:picLocks noChangeAspect="1"/>
          </p:cNvPicPr>
          <p:nvPr/>
        </p:nvPicPr>
        <p:blipFill>
          <a:blip r:embed="rId2"/>
          <a:stretch>
            <a:fillRect/>
          </a:stretch>
        </p:blipFill>
        <p:spPr>
          <a:xfrm>
            <a:off x="4547605" y="1330569"/>
            <a:ext cx="72000" cy="72000"/>
          </a:xfrm>
          <a:prstGeom prst="rect">
            <a:avLst/>
          </a:prstGeom>
        </p:spPr>
      </p:pic>
      <p:pic>
        <p:nvPicPr>
          <p:cNvPr id="32" name="Image 31">
            <a:extLst>
              <a:ext uri="{FF2B5EF4-FFF2-40B4-BE49-F238E27FC236}">
                <a16:creationId xmlns:a16="http://schemas.microsoft.com/office/drawing/2014/main" id="{3DF815B1-DE13-429F-866C-0039A0333DBA}"/>
              </a:ext>
            </a:extLst>
          </p:cNvPr>
          <p:cNvPicPr>
            <a:picLocks noChangeAspect="1"/>
          </p:cNvPicPr>
          <p:nvPr/>
        </p:nvPicPr>
        <p:blipFill>
          <a:blip r:embed="rId2"/>
          <a:stretch>
            <a:fillRect/>
          </a:stretch>
        </p:blipFill>
        <p:spPr>
          <a:xfrm>
            <a:off x="4784369" y="1362015"/>
            <a:ext cx="72000" cy="72000"/>
          </a:xfrm>
          <a:prstGeom prst="rect">
            <a:avLst/>
          </a:prstGeom>
        </p:spPr>
      </p:pic>
      <p:pic>
        <p:nvPicPr>
          <p:cNvPr id="33" name="Image 32">
            <a:extLst>
              <a:ext uri="{FF2B5EF4-FFF2-40B4-BE49-F238E27FC236}">
                <a16:creationId xmlns:a16="http://schemas.microsoft.com/office/drawing/2014/main" id="{D9A3DCDD-218D-553A-2EE1-9927209F788F}"/>
              </a:ext>
            </a:extLst>
          </p:cNvPr>
          <p:cNvPicPr>
            <a:picLocks noChangeAspect="1"/>
          </p:cNvPicPr>
          <p:nvPr/>
        </p:nvPicPr>
        <p:blipFill>
          <a:blip r:embed="rId2"/>
          <a:stretch>
            <a:fillRect/>
          </a:stretch>
        </p:blipFill>
        <p:spPr>
          <a:xfrm>
            <a:off x="4998397" y="1433177"/>
            <a:ext cx="72000" cy="72000"/>
          </a:xfrm>
          <a:prstGeom prst="rect">
            <a:avLst/>
          </a:prstGeom>
        </p:spPr>
      </p:pic>
      <p:pic>
        <p:nvPicPr>
          <p:cNvPr id="34" name="Image 33">
            <a:extLst>
              <a:ext uri="{FF2B5EF4-FFF2-40B4-BE49-F238E27FC236}">
                <a16:creationId xmlns:a16="http://schemas.microsoft.com/office/drawing/2014/main" id="{D2381DCA-6382-14DF-B592-49144549CC09}"/>
              </a:ext>
            </a:extLst>
          </p:cNvPr>
          <p:cNvPicPr>
            <a:picLocks noChangeAspect="1"/>
          </p:cNvPicPr>
          <p:nvPr/>
        </p:nvPicPr>
        <p:blipFill>
          <a:blip r:embed="rId2"/>
          <a:stretch>
            <a:fillRect/>
          </a:stretch>
        </p:blipFill>
        <p:spPr>
          <a:xfrm>
            <a:off x="5209566" y="1538405"/>
            <a:ext cx="72000" cy="72000"/>
          </a:xfrm>
          <a:prstGeom prst="rect">
            <a:avLst/>
          </a:prstGeom>
        </p:spPr>
      </p:pic>
      <p:pic>
        <p:nvPicPr>
          <p:cNvPr id="35" name="Image 34">
            <a:extLst>
              <a:ext uri="{FF2B5EF4-FFF2-40B4-BE49-F238E27FC236}">
                <a16:creationId xmlns:a16="http://schemas.microsoft.com/office/drawing/2014/main" id="{33E7D608-BD02-975F-C32B-4989B86199A2}"/>
              </a:ext>
            </a:extLst>
          </p:cNvPr>
          <p:cNvPicPr>
            <a:picLocks noChangeAspect="1"/>
          </p:cNvPicPr>
          <p:nvPr/>
        </p:nvPicPr>
        <p:blipFill>
          <a:blip r:embed="rId2"/>
          <a:stretch>
            <a:fillRect/>
          </a:stretch>
        </p:blipFill>
        <p:spPr>
          <a:xfrm>
            <a:off x="5387412" y="1671678"/>
            <a:ext cx="72000" cy="72000"/>
          </a:xfrm>
          <a:prstGeom prst="rect">
            <a:avLst/>
          </a:prstGeom>
        </p:spPr>
      </p:pic>
      <p:pic>
        <p:nvPicPr>
          <p:cNvPr id="36" name="Image 35">
            <a:extLst>
              <a:ext uri="{FF2B5EF4-FFF2-40B4-BE49-F238E27FC236}">
                <a16:creationId xmlns:a16="http://schemas.microsoft.com/office/drawing/2014/main" id="{3E71C599-F0D8-FB27-99B5-6D2D57B7319E}"/>
              </a:ext>
            </a:extLst>
          </p:cNvPr>
          <p:cNvPicPr>
            <a:picLocks noChangeAspect="1"/>
          </p:cNvPicPr>
          <p:nvPr/>
        </p:nvPicPr>
        <p:blipFill>
          <a:blip r:embed="rId2"/>
          <a:stretch>
            <a:fillRect/>
          </a:stretch>
        </p:blipFill>
        <p:spPr>
          <a:xfrm>
            <a:off x="4082005" y="1418897"/>
            <a:ext cx="72000" cy="72000"/>
          </a:xfrm>
          <a:prstGeom prst="rect">
            <a:avLst/>
          </a:prstGeom>
        </p:spPr>
      </p:pic>
      <p:pic>
        <p:nvPicPr>
          <p:cNvPr id="37" name="Image 36">
            <a:extLst>
              <a:ext uri="{FF2B5EF4-FFF2-40B4-BE49-F238E27FC236}">
                <a16:creationId xmlns:a16="http://schemas.microsoft.com/office/drawing/2014/main" id="{136E9023-2688-DF67-566C-C8056E7F949D}"/>
              </a:ext>
            </a:extLst>
          </p:cNvPr>
          <p:cNvPicPr>
            <a:picLocks noChangeAspect="1"/>
          </p:cNvPicPr>
          <p:nvPr/>
        </p:nvPicPr>
        <p:blipFill>
          <a:blip r:embed="rId2"/>
          <a:stretch>
            <a:fillRect/>
          </a:stretch>
        </p:blipFill>
        <p:spPr>
          <a:xfrm>
            <a:off x="5225757" y="3533215"/>
            <a:ext cx="72000" cy="72000"/>
          </a:xfrm>
          <a:prstGeom prst="rect">
            <a:avLst/>
          </a:prstGeom>
        </p:spPr>
      </p:pic>
      <p:pic>
        <p:nvPicPr>
          <p:cNvPr id="38" name="Image 37">
            <a:extLst>
              <a:ext uri="{FF2B5EF4-FFF2-40B4-BE49-F238E27FC236}">
                <a16:creationId xmlns:a16="http://schemas.microsoft.com/office/drawing/2014/main" id="{A38230C8-24FD-142B-453D-18CACDE904F4}"/>
              </a:ext>
            </a:extLst>
          </p:cNvPr>
          <p:cNvPicPr>
            <a:picLocks noChangeAspect="1"/>
          </p:cNvPicPr>
          <p:nvPr/>
        </p:nvPicPr>
        <p:blipFill>
          <a:blip r:embed="rId2"/>
          <a:stretch>
            <a:fillRect/>
          </a:stretch>
        </p:blipFill>
        <p:spPr>
          <a:xfrm>
            <a:off x="5437637" y="3360478"/>
            <a:ext cx="72000" cy="72000"/>
          </a:xfrm>
          <a:prstGeom prst="rect">
            <a:avLst/>
          </a:prstGeom>
        </p:spPr>
      </p:pic>
      <p:pic>
        <p:nvPicPr>
          <p:cNvPr id="39" name="Image 38">
            <a:extLst>
              <a:ext uri="{FF2B5EF4-FFF2-40B4-BE49-F238E27FC236}">
                <a16:creationId xmlns:a16="http://schemas.microsoft.com/office/drawing/2014/main" id="{9BCD03F3-0412-C7D2-5A6B-118475390108}"/>
              </a:ext>
            </a:extLst>
          </p:cNvPr>
          <p:cNvPicPr>
            <a:picLocks noChangeAspect="1"/>
          </p:cNvPicPr>
          <p:nvPr/>
        </p:nvPicPr>
        <p:blipFill>
          <a:blip r:embed="rId2"/>
          <a:stretch>
            <a:fillRect/>
          </a:stretch>
        </p:blipFill>
        <p:spPr>
          <a:xfrm>
            <a:off x="5594330" y="3131498"/>
            <a:ext cx="72000" cy="72000"/>
          </a:xfrm>
          <a:prstGeom prst="rect">
            <a:avLst/>
          </a:prstGeom>
        </p:spPr>
      </p:pic>
      <p:pic>
        <p:nvPicPr>
          <p:cNvPr id="40" name="Image 39">
            <a:extLst>
              <a:ext uri="{FF2B5EF4-FFF2-40B4-BE49-F238E27FC236}">
                <a16:creationId xmlns:a16="http://schemas.microsoft.com/office/drawing/2014/main" id="{54558519-1A57-8630-7F5B-A7E0F2CC4A40}"/>
              </a:ext>
            </a:extLst>
          </p:cNvPr>
          <p:cNvPicPr>
            <a:picLocks noChangeAspect="1"/>
          </p:cNvPicPr>
          <p:nvPr/>
        </p:nvPicPr>
        <p:blipFill>
          <a:blip r:embed="rId2"/>
          <a:stretch>
            <a:fillRect/>
          </a:stretch>
        </p:blipFill>
        <p:spPr>
          <a:xfrm>
            <a:off x="5702849" y="2896510"/>
            <a:ext cx="72000" cy="72000"/>
          </a:xfrm>
          <a:prstGeom prst="rect">
            <a:avLst/>
          </a:prstGeom>
        </p:spPr>
      </p:pic>
      <p:pic>
        <p:nvPicPr>
          <p:cNvPr id="41" name="Image 40">
            <a:extLst>
              <a:ext uri="{FF2B5EF4-FFF2-40B4-BE49-F238E27FC236}">
                <a16:creationId xmlns:a16="http://schemas.microsoft.com/office/drawing/2014/main" id="{2C9788B4-37C1-E0EA-380B-D6D1558D9E8C}"/>
              </a:ext>
            </a:extLst>
          </p:cNvPr>
          <p:cNvPicPr>
            <a:picLocks noChangeAspect="1"/>
          </p:cNvPicPr>
          <p:nvPr/>
        </p:nvPicPr>
        <p:blipFill>
          <a:blip r:embed="rId2"/>
          <a:stretch>
            <a:fillRect/>
          </a:stretch>
        </p:blipFill>
        <p:spPr>
          <a:xfrm>
            <a:off x="5762958" y="2619714"/>
            <a:ext cx="72000" cy="72000"/>
          </a:xfrm>
          <a:prstGeom prst="rect">
            <a:avLst/>
          </a:prstGeom>
        </p:spPr>
      </p:pic>
      <p:pic>
        <p:nvPicPr>
          <p:cNvPr id="42" name="Image 41">
            <a:extLst>
              <a:ext uri="{FF2B5EF4-FFF2-40B4-BE49-F238E27FC236}">
                <a16:creationId xmlns:a16="http://schemas.microsoft.com/office/drawing/2014/main" id="{91B86ADD-DF68-C09A-4FB9-3215B65A22CF}"/>
              </a:ext>
            </a:extLst>
          </p:cNvPr>
          <p:cNvPicPr>
            <a:picLocks noChangeAspect="1"/>
          </p:cNvPicPr>
          <p:nvPr/>
        </p:nvPicPr>
        <p:blipFill>
          <a:blip r:embed="rId2"/>
          <a:stretch>
            <a:fillRect/>
          </a:stretch>
        </p:blipFill>
        <p:spPr>
          <a:xfrm>
            <a:off x="5757659" y="2361302"/>
            <a:ext cx="72000" cy="72000"/>
          </a:xfrm>
          <a:prstGeom prst="rect">
            <a:avLst/>
          </a:prstGeom>
        </p:spPr>
      </p:pic>
      <p:pic>
        <p:nvPicPr>
          <p:cNvPr id="43" name="Image 42">
            <a:extLst>
              <a:ext uri="{FF2B5EF4-FFF2-40B4-BE49-F238E27FC236}">
                <a16:creationId xmlns:a16="http://schemas.microsoft.com/office/drawing/2014/main" id="{71108599-C314-840F-1B87-36C9C18F5B36}"/>
              </a:ext>
            </a:extLst>
          </p:cNvPr>
          <p:cNvPicPr>
            <a:picLocks noChangeAspect="1"/>
          </p:cNvPicPr>
          <p:nvPr/>
        </p:nvPicPr>
        <p:blipFill>
          <a:blip r:embed="rId2"/>
          <a:stretch>
            <a:fillRect/>
          </a:stretch>
        </p:blipFill>
        <p:spPr>
          <a:xfrm>
            <a:off x="5670192" y="2086562"/>
            <a:ext cx="72000" cy="72000"/>
          </a:xfrm>
          <a:prstGeom prst="rect">
            <a:avLst/>
          </a:prstGeom>
        </p:spPr>
      </p:pic>
      <p:pic>
        <p:nvPicPr>
          <p:cNvPr id="44" name="Image 43">
            <a:extLst>
              <a:ext uri="{FF2B5EF4-FFF2-40B4-BE49-F238E27FC236}">
                <a16:creationId xmlns:a16="http://schemas.microsoft.com/office/drawing/2014/main" id="{73648AA8-AE16-D0AD-1FAE-032D0CDC5CAC}"/>
              </a:ext>
            </a:extLst>
          </p:cNvPr>
          <p:cNvPicPr>
            <a:picLocks noChangeAspect="1"/>
          </p:cNvPicPr>
          <p:nvPr/>
        </p:nvPicPr>
        <p:blipFill>
          <a:blip r:embed="rId2"/>
          <a:stretch>
            <a:fillRect/>
          </a:stretch>
        </p:blipFill>
        <p:spPr>
          <a:xfrm>
            <a:off x="5555282" y="1866817"/>
            <a:ext cx="72000" cy="72000"/>
          </a:xfrm>
          <a:prstGeom prst="rect">
            <a:avLst/>
          </a:prstGeom>
        </p:spPr>
      </p:pic>
      <p:pic>
        <p:nvPicPr>
          <p:cNvPr id="45" name="Image 44">
            <a:extLst>
              <a:ext uri="{FF2B5EF4-FFF2-40B4-BE49-F238E27FC236}">
                <a16:creationId xmlns:a16="http://schemas.microsoft.com/office/drawing/2014/main" id="{55D30413-7AA3-73FF-F6BA-75B4C00080CA}"/>
              </a:ext>
            </a:extLst>
          </p:cNvPr>
          <p:cNvPicPr>
            <a:picLocks noChangeAspect="1"/>
          </p:cNvPicPr>
          <p:nvPr/>
        </p:nvPicPr>
        <p:blipFill>
          <a:blip r:embed="rId2"/>
          <a:stretch>
            <a:fillRect/>
          </a:stretch>
        </p:blipFill>
        <p:spPr>
          <a:xfrm>
            <a:off x="3666868" y="1684129"/>
            <a:ext cx="72000" cy="72000"/>
          </a:xfrm>
          <a:prstGeom prst="rect">
            <a:avLst/>
          </a:prstGeom>
        </p:spPr>
      </p:pic>
      <p:pic>
        <p:nvPicPr>
          <p:cNvPr id="46" name="Image 45">
            <a:extLst>
              <a:ext uri="{FF2B5EF4-FFF2-40B4-BE49-F238E27FC236}">
                <a16:creationId xmlns:a16="http://schemas.microsoft.com/office/drawing/2014/main" id="{D9EF298D-ECDF-14A2-416F-2FCE3E774F02}"/>
              </a:ext>
            </a:extLst>
          </p:cNvPr>
          <p:cNvPicPr>
            <a:picLocks noChangeAspect="1"/>
          </p:cNvPicPr>
          <p:nvPr/>
        </p:nvPicPr>
        <p:blipFill>
          <a:blip r:embed="rId2"/>
          <a:stretch>
            <a:fillRect/>
          </a:stretch>
        </p:blipFill>
        <p:spPr>
          <a:xfrm>
            <a:off x="3510031" y="1883349"/>
            <a:ext cx="72000" cy="72000"/>
          </a:xfrm>
          <a:prstGeom prst="rect">
            <a:avLst/>
          </a:prstGeom>
        </p:spPr>
      </p:pic>
      <p:pic>
        <p:nvPicPr>
          <p:cNvPr id="47" name="Image 46">
            <a:extLst>
              <a:ext uri="{FF2B5EF4-FFF2-40B4-BE49-F238E27FC236}">
                <a16:creationId xmlns:a16="http://schemas.microsoft.com/office/drawing/2014/main" id="{FE6C00E6-1A6B-7669-A4BB-5D9C68B5CD0E}"/>
              </a:ext>
            </a:extLst>
          </p:cNvPr>
          <p:cNvPicPr>
            <a:picLocks noChangeAspect="1"/>
          </p:cNvPicPr>
          <p:nvPr/>
        </p:nvPicPr>
        <p:blipFill>
          <a:blip r:embed="rId2"/>
          <a:stretch>
            <a:fillRect/>
          </a:stretch>
        </p:blipFill>
        <p:spPr>
          <a:xfrm>
            <a:off x="3373447" y="2166930"/>
            <a:ext cx="72000" cy="72000"/>
          </a:xfrm>
          <a:prstGeom prst="rect">
            <a:avLst/>
          </a:prstGeom>
        </p:spPr>
      </p:pic>
      <p:pic>
        <p:nvPicPr>
          <p:cNvPr id="48" name="Image 47">
            <a:extLst>
              <a:ext uri="{FF2B5EF4-FFF2-40B4-BE49-F238E27FC236}">
                <a16:creationId xmlns:a16="http://schemas.microsoft.com/office/drawing/2014/main" id="{C6520667-F2D0-2502-5BE0-54335C670A43}"/>
              </a:ext>
            </a:extLst>
          </p:cNvPr>
          <p:cNvPicPr>
            <a:picLocks noChangeAspect="1"/>
          </p:cNvPicPr>
          <p:nvPr/>
        </p:nvPicPr>
        <p:blipFill>
          <a:blip r:embed="rId2"/>
          <a:stretch>
            <a:fillRect/>
          </a:stretch>
        </p:blipFill>
        <p:spPr>
          <a:xfrm>
            <a:off x="3325766" y="2427750"/>
            <a:ext cx="72000" cy="72000"/>
          </a:xfrm>
          <a:prstGeom prst="rect">
            <a:avLst/>
          </a:prstGeom>
        </p:spPr>
      </p:pic>
      <p:pic>
        <p:nvPicPr>
          <p:cNvPr id="49" name="Image 48">
            <a:extLst>
              <a:ext uri="{FF2B5EF4-FFF2-40B4-BE49-F238E27FC236}">
                <a16:creationId xmlns:a16="http://schemas.microsoft.com/office/drawing/2014/main" id="{67496EEE-1EDF-05EA-F200-2C2F58C4E69B}"/>
              </a:ext>
            </a:extLst>
          </p:cNvPr>
          <p:cNvPicPr>
            <a:picLocks noChangeAspect="1"/>
          </p:cNvPicPr>
          <p:nvPr/>
        </p:nvPicPr>
        <p:blipFill>
          <a:blip r:embed="rId2"/>
          <a:stretch>
            <a:fillRect/>
          </a:stretch>
        </p:blipFill>
        <p:spPr>
          <a:xfrm>
            <a:off x="3329767" y="2711331"/>
            <a:ext cx="72000" cy="72000"/>
          </a:xfrm>
          <a:prstGeom prst="rect">
            <a:avLst/>
          </a:prstGeom>
        </p:spPr>
      </p:pic>
      <p:pic>
        <p:nvPicPr>
          <p:cNvPr id="50" name="Image 49">
            <a:extLst>
              <a:ext uri="{FF2B5EF4-FFF2-40B4-BE49-F238E27FC236}">
                <a16:creationId xmlns:a16="http://schemas.microsoft.com/office/drawing/2014/main" id="{45731A12-F2D6-673C-EFB0-76413AE04723}"/>
              </a:ext>
            </a:extLst>
          </p:cNvPr>
          <p:cNvPicPr>
            <a:picLocks noChangeAspect="1"/>
          </p:cNvPicPr>
          <p:nvPr/>
        </p:nvPicPr>
        <p:blipFill>
          <a:blip r:embed="rId2"/>
          <a:stretch>
            <a:fillRect/>
          </a:stretch>
        </p:blipFill>
        <p:spPr>
          <a:xfrm>
            <a:off x="4784369" y="3736273"/>
            <a:ext cx="72000" cy="72000"/>
          </a:xfrm>
          <a:prstGeom prst="rect">
            <a:avLst/>
          </a:prstGeom>
        </p:spPr>
      </p:pic>
      <p:pic>
        <p:nvPicPr>
          <p:cNvPr id="51" name="Image 50">
            <a:extLst>
              <a:ext uri="{FF2B5EF4-FFF2-40B4-BE49-F238E27FC236}">
                <a16:creationId xmlns:a16="http://schemas.microsoft.com/office/drawing/2014/main" id="{EE4499DC-AD97-AA0C-3823-3E633ABA57E4}"/>
              </a:ext>
            </a:extLst>
          </p:cNvPr>
          <p:cNvPicPr>
            <a:picLocks noChangeAspect="1"/>
          </p:cNvPicPr>
          <p:nvPr/>
        </p:nvPicPr>
        <p:blipFill>
          <a:blip r:embed="rId2"/>
          <a:stretch>
            <a:fillRect/>
          </a:stretch>
        </p:blipFill>
        <p:spPr>
          <a:xfrm>
            <a:off x="5019181" y="3651059"/>
            <a:ext cx="72000" cy="72000"/>
          </a:xfrm>
          <a:prstGeom prst="rect">
            <a:avLst/>
          </a:prstGeom>
        </p:spPr>
      </p:pic>
      <p:pic>
        <p:nvPicPr>
          <p:cNvPr id="52" name="Image 51">
            <a:extLst>
              <a:ext uri="{FF2B5EF4-FFF2-40B4-BE49-F238E27FC236}">
                <a16:creationId xmlns:a16="http://schemas.microsoft.com/office/drawing/2014/main" id="{A7184879-9C30-F974-3154-98A23B213422}"/>
              </a:ext>
            </a:extLst>
          </p:cNvPr>
          <p:cNvPicPr>
            <a:picLocks noChangeAspect="1"/>
          </p:cNvPicPr>
          <p:nvPr/>
        </p:nvPicPr>
        <p:blipFill>
          <a:blip r:embed="rId2"/>
          <a:stretch>
            <a:fillRect/>
          </a:stretch>
        </p:blipFill>
        <p:spPr>
          <a:xfrm>
            <a:off x="4170224" y="3695449"/>
            <a:ext cx="72000" cy="72000"/>
          </a:xfrm>
          <a:prstGeom prst="rect">
            <a:avLst/>
          </a:prstGeom>
        </p:spPr>
      </p:pic>
      <p:pic>
        <p:nvPicPr>
          <p:cNvPr id="53" name="Image 52">
            <a:extLst>
              <a:ext uri="{FF2B5EF4-FFF2-40B4-BE49-F238E27FC236}">
                <a16:creationId xmlns:a16="http://schemas.microsoft.com/office/drawing/2014/main" id="{36353C72-32AE-920F-EB3A-F5FA32E7CA4E}"/>
              </a:ext>
            </a:extLst>
          </p:cNvPr>
          <p:cNvPicPr>
            <a:picLocks noChangeAspect="1"/>
          </p:cNvPicPr>
          <p:nvPr/>
        </p:nvPicPr>
        <p:blipFill>
          <a:blip r:embed="rId2"/>
          <a:stretch>
            <a:fillRect/>
          </a:stretch>
        </p:blipFill>
        <p:spPr>
          <a:xfrm>
            <a:off x="3915631" y="3585747"/>
            <a:ext cx="72000" cy="72000"/>
          </a:xfrm>
          <a:prstGeom prst="rect">
            <a:avLst/>
          </a:prstGeom>
        </p:spPr>
      </p:pic>
      <p:pic>
        <p:nvPicPr>
          <p:cNvPr id="54" name="Image 53">
            <a:extLst>
              <a:ext uri="{FF2B5EF4-FFF2-40B4-BE49-F238E27FC236}">
                <a16:creationId xmlns:a16="http://schemas.microsoft.com/office/drawing/2014/main" id="{80CDFF82-28E3-239D-B705-26DDF591763D}"/>
              </a:ext>
            </a:extLst>
          </p:cNvPr>
          <p:cNvPicPr>
            <a:picLocks noChangeAspect="1"/>
          </p:cNvPicPr>
          <p:nvPr/>
        </p:nvPicPr>
        <p:blipFill>
          <a:blip r:embed="rId2"/>
          <a:stretch>
            <a:fillRect/>
          </a:stretch>
        </p:blipFill>
        <p:spPr>
          <a:xfrm>
            <a:off x="3730856" y="3445881"/>
            <a:ext cx="72000" cy="72000"/>
          </a:xfrm>
          <a:prstGeom prst="rect">
            <a:avLst/>
          </a:prstGeom>
        </p:spPr>
      </p:pic>
      <p:pic>
        <p:nvPicPr>
          <p:cNvPr id="55" name="Image 54">
            <a:extLst>
              <a:ext uri="{FF2B5EF4-FFF2-40B4-BE49-F238E27FC236}">
                <a16:creationId xmlns:a16="http://schemas.microsoft.com/office/drawing/2014/main" id="{2B21EB29-E110-D985-3960-F0DDFFD32322}"/>
              </a:ext>
            </a:extLst>
          </p:cNvPr>
          <p:cNvPicPr>
            <a:picLocks noChangeAspect="1"/>
          </p:cNvPicPr>
          <p:nvPr/>
        </p:nvPicPr>
        <p:blipFill>
          <a:blip r:embed="rId2"/>
          <a:stretch>
            <a:fillRect/>
          </a:stretch>
        </p:blipFill>
        <p:spPr>
          <a:xfrm>
            <a:off x="3542414" y="3232977"/>
            <a:ext cx="72000" cy="72000"/>
          </a:xfrm>
          <a:prstGeom prst="rect">
            <a:avLst/>
          </a:prstGeom>
        </p:spPr>
      </p:pic>
      <p:pic>
        <p:nvPicPr>
          <p:cNvPr id="56" name="Image 55">
            <a:extLst>
              <a:ext uri="{FF2B5EF4-FFF2-40B4-BE49-F238E27FC236}">
                <a16:creationId xmlns:a16="http://schemas.microsoft.com/office/drawing/2014/main" id="{DD8C7710-8553-49C8-3162-2FCB0B02749C}"/>
              </a:ext>
            </a:extLst>
          </p:cNvPr>
          <p:cNvPicPr>
            <a:picLocks noChangeAspect="1"/>
          </p:cNvPicPr>
          <p:nvPr/>
        </p:nvPicPr>
        <p:blipFill>
          <a:blip r:embed="rId2"/>
          <a:stretch>
            <a:fillRect/>
          </a:stretch>
        </p:blipFill>
        <p:spPr>
          <a:xfrm>
            <a:off x="3401767" y="2969810"/>
            <a:ext cx="72000" cy="72000"/>
          </a:xfrm>
          <a:prstGeom prst="rect">
            <a:avLst/>
          </a:prstGeom>
        </p:spPr>
      </p:pic>
      <p:pic>
        <p:nvPicPr>
          <p:cNvPr id="59" name="Image 58">
            <a:extLst>
              <a:ext uri="{FF2B5EF4-FFF2-40B4-BE49-F238E27FC236}">
                <a16:creationId xmlns:a16="http://schemas.microsoft.com/office/drawing/2014/main" id="{DE371472-E39C-9C63-B08B-D964C9BFB245}"/>
              </a:ext>
            </a:extLst>
          </p:cNvPr>
          <p:cNvPicPr>
            <a:picLocks noChangeAspect="1"/>
          </p:cNvPicPr>
          <p:nvPr/>
        </p:nvPicPr>
        <p:blipFill>
          <a:blip r:embed="rId2"/>
          <a:stretch>
            <a:fillRect/>
          </a:stretch>
        </p:blipFill>
        <p:spPr>
          <a:xfrm>
            <a:off x="4511605" y="3929060"/>
            <a:ext cx="70535" cy="72000"/>
          </a:xfrm>
          <a:prstGeom prst="rect">
            <a:avLst/>
          </a:prstGeom>
        </p:spPr>
      </p:pic>
      <p:pic>
        <p:nvPicPr>
          <p:cNvPr id="60" name="Image 59">
            <a:extLst>
              <a:ext uri="{FF2B5EF4-FFF2-40B4-BE49-F238E27FC236}">
                <a16:creationId xmlns:a16="http://schemas.microsoft.com/office/drawing/2014/main" id="{9F8937D5-AA7D-02F2-439F-EAB3B70D0DCA}"/>
              </a:ext>
            </a:extLst>
          </p:cNvPr>
          <p:cNvPicPr>
            <a:picLocks noChangeAspect="1"/>
          </p:cNvPicPr>
          <p:nvPr/>
        </p:nvPicPr>
        <p:blipFill>
          <a:blip r:embed="rId2"/>
          <a:stretch>
            <a:fillRect/>
          </a:stretch>
        </p:blipFill>
        <p:spPr>
          <a:xfrm>
            <a:off x="4464553" y="3834629"/>
            <a:ext cx="70535" cy="72000"/>
          </a:xfrm>
          <a:prstGeom prst="rect">
            <a:avLst/>
          </a:prstGeom>
        </p:spPr>
      </p:pic>
      <p:pic>
        <p:nvPicPr>
          <p:cNvPr id="61" name="Image 60">
            <a:extLst>
              <a:ext uri="{FF2B5EF4-FFF2-40B4-BE49-F238E27FC236}">
                <a16:creationId xmlns:a16="http://schemas.microsoft.com/office/drawing/2014/main" id="{BBFDE5A7-93D0-B7E6-3661-8EF1BA4C585B}"/>
              </a:ext>
            </a:extLst>
          </p:cNvPr>
          <p:cNvPicPr>
            <a:picLocks noChangeAspect="1"/>
          </p:cNvPicPr>
          <p:nvPr/>
        </p:nvPicPr>
        <p:blipFill>
          <a:blip r:embed="rId2"/>
          <a:stretch>
            <a:fillRect/>
          </a:stretch>
        </p:blipFill>
        <p:spPr>
          <a:xfrm>
            <a:off x="4623156" y="3834629"/>
            <a:ext cx="70535" cy="72000"/>
          </a:xfrm>
          <a:prstGeom prst="rect">
            <a:avLst/>
          </a:prstGeom>
        </p:spPr>
      </p:pic>
      <p:pic>
        <p:nvPicPr>
          <p:cNvPr id="62" name="Image 61">
            <a:extLst>
              <a:ext uri="{FF2B5EF4-FFF2-40B4-BE49-F238E27FC236}">
                <a16:creationId xmlns:a16="http://schemas.microsoft.com/office/drawing/2014/main" id="{D751467C-5511-E4CE-8E1A-6C578E75FBC3}"/>
              </a:ext>
            </a:extLst>
          </p:cNvPr>
          <p:cNvPicPr>
            <a:picLocks noChangeAspect="1"/>
          </p:cNvPicPr>
          <p:nvPr/>
        </p:nvPicPr>
        <p:blipFill>
          <a:blip r:embed="rId2"/>
          <a:stretch>
            <a:fillRect/>
          </a:stretch>
        </p:blipFill>
        <p:spPr>
          <a:xfrm>
            <a:off x="4622078" y="3988683"/>
            <a:ext cx="70535" cy="72000"/>
          </a:xfrm>
          <a:prstGeom prst="rect">
            <a:avLst/>
          </a:prstGeom>
        </p:spPr>
      </p:pic>
      <p:pic>
        <p:nvPicPr>
          <p:cNvPr id="63" name="Image 62">
            <a:extLst>
              <a:ext uri="{FF2B5EF4-FFF2-40B4-BE49-F238E27FC236}">
                <a16:creationId xmlns:a16="http://schemas.microsoft.com/office/drawing/2014/main" id="{CBA31C0C-D431-770B-07D6-4B2C8C18EF58}"/>
              </a:ext>
            </a:extLst>
          </p:cNvPr>
          <p:cNvPicPr>
            <a:picLocks noChangeAspect="1"/>
          </p:cNvPicPr>
          <p:nvPr/>
        </p:nvPicPr>
        <p:blipFill>
          <a:blip r:embed="rId2"/>
          <a:stretch>
            <a:fillRect/>
          </a:stretch>
        </p:blipFill>
        <p:spPr>
          <a:xfrm>
            <a:off x="4475024" y="4000249"/>
            <a:ext cx="70535" cy="72000"/>
          </a:xfrm>
          <a:prstGeom prst="rect">
            <a:avLst/>
          </a:prstGeom>
        </p:spPr>
      </p:pic>
      <p:sp>
        <p:nvSpPr>
          <p:cNvPr id="64" name="Rectangle 63">
            <a:extLst>
              <a:ext uri="{FF2B5EF4-FFF2-40B4-BE49-F238E27FC236}">
                <a16:creationId xmlns:a16="http://schemas.microsoft.com/office/drawing/2014/main" id="{DCA7B551-C055-40C0-989B-C415E4EF7E31}"/>
              </a:ext>
            </a:extLst>
          </p:cNvPr>
          <p:cNvSpPr/>
          <p:nvPr/>
        </p:nvSpPr>
        <p:spPr>
          <a:xfrm>
            <a:off x="3207651" y="2615449"/>
            <a:ext cx="92004" cy="22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5" name="Rectangle 64">
            <a:extLst>
              <a:ext uri="{FF2B5EF4-FFF2-40B4-BE49-F238E27FC236}">
                <a16:creationId xmlns:a16="http://schemas.microsoft.com/office/drawing/2014/main" id="{8FF5C262-88E2-BCC7-B1F3-A03702A48532}"/>
              </a:ext>
            </a:extLst>
          </p:cNvPr>
          <p:cNvSpPr/>
          <p:nvPr/>
        </p:nvSpPr>
        <p:spPr>
          <a:xfrm>
            <a:off x="5836134" y="2623758"/>
            <a:ext cx="92004" cy="22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6" name="Rectangle 65">
            <a:extLst>
              <a:ext uri="{FF2B5EF4-FFF2-40B4-BE49-F238E27FC236}">
                <a16:creationId xmlns:a16="http://schemas.microsoft.com/office/drawing/2014/main" id="{38C219E9-2888-ABCB-528E-AAE77EEF9AAE}"/>
              </a:ext>
            </a:extLst>
          </p:cNvPr>
          <p:cNvSpPr/>
          <p:nvPr/>
        </p:nvSpPr>
        <p:spPr>
          <a:xfrm rot="5400000">
            <a:off x="3056496" y="4692649"/>
            <a:ext cx="93600"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7" name="Rectangle 66">
            <a:extLst>
              <a:ext uri="{FF2B5EF4-FFF2-40B4-BE49-F238E27FC236}">
                <a16:creationId xmlns:a16="http://schemas.microsoft.com/office/drawing/2014/main" id="{A36BEDCF-7EB0-3986-86FE-9AFCD6AEFEDD}"/>
              </a:ext>
            </a:extLst>
          </p:cNvPr>
          <p:cNvSpPr/>
          <p:nvPr/>
        </p:nvSpPr>
        <p:spPr>
          <a:xfrm rot="5400000">
            <a:off x="5989338" y="4701007"/>
            <a:ext cx="93600"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nvGrpSpPr>
          <p:cNvPr id="68" name="Groupe 67">
            <a:extLst>
              <a:ext uri="{FF2B5EF4-FFF2-40B4-BE49-F238E27FC236}">
                <a16:creationId xmlns:a16="http://schemas.microsoft.com/office/drawing/2014/main" id="{290A0F44-AC45-15B0-E83C-8316D0E47C3D}"/>
              </a:ext>
            </a:extLst>
          </p:cNvPr>
          <p:cNvGrpSpPr/>
          <p:nvPr/>
        </p:nvGrpSpPr>
        <p:grpSpPr>
          <a:xfrm>
            <a:off x="4302666" y="4196521"/>
            <a:ext cx="547127" cy="610920"/>
            <a:chOff x="3564000" y="2389018"/>
            <a:chExt cx="1963122" cy="235378"/>
          </a:xfrm>
        </p:grpSpPr>
        <p:sp>
          <p:nvSpPr>
            <p:cNvPr id="69" name="Rectangle 68">
              <a:extLst>
                <a:ext uri="{FF2B5EF4-FFF2-40B4-BE49-F238E27FC236}">
                  <a16:creationId xmlns:a16="http://schemas.microsoft.com/office/drawing/2014/main" id="{3D11CA5F-27C4-A104-8E00-E4E874A48064}"/>
                </a:ext>
              </a:extLst>
            </p:cNvPr>
            <p:cNvSpPr/>
            <p:nvPr/>
          </p:nvSpPr>
          <p:spPr>
            <a:xfrm>
              <a:off x="3564000" y="2610526"/>
              <a:ext cx="1963122" cy="13870"/>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70" name="Rectangle 69">
              <a:extLst>
                <a:ext uri="{FF2B5EF4-FFF2-40B4-BE49-F238E27FC236}">
                  <a16:creationId xmlns:a16="http://schemas.microsoft.com/office/drawing/2014/main" id="{D717F07D-615E-9D17-8CDD-3F8E07C6CD9B}"/>
                </a:ext>
              </a:extLst>
            </p:cNvPr>
            <p:cNvSpPr/>
            <p:nvPr/>
          </p:nvSpPr>
          <p:spPr>
            <a:xfrm rot="16200000">
              <a:off x="3478860" y="2474158"/>
              <a:ext cx="216000" cy="45719"/>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71" name="Rectangle 70">
              <a:extLst>
                <a:ext uri="{FF2B5EF4-FFF2-40B4-BE49-F238E27FC236}">
                  <a16:creationId xmlns:a16="http://schemas.microsoft.com/office/drawing/2014/main" id="{57433C71-3E23-D54E-9718-7F51B39DDED5}"/>
                </a:ext>
              </a:extLst>
            </p:cNvPr>
            <p:cNvSpPr/>
            <p:nvPr/>
          </p:nvSpPr>
          <p:spPr>
            <a:xfrm rot="16200000">
              <a:off x="5395992" y="2475666"/>
              <a:ext cx="216000" cy="45719"/>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72" name="Rectangle 71">
            <a:extLst>
              <a:ext uri="{FF2B5EF4-FFF2-40B4-BE49-F238E27FC236}">
                <a16:creationId xmlns:a16="http://schemas.microsoft.com/office/drawing/2014/main" id="{753EE9A0-67CC-3B5F-03A4-5BFBB3539214}"/>
              </a:ext>
            </a:extLst>
          </p:cNvPr>
          <p:cNvSpPr/>
          <p:nvPr/>
        </p:nvSpPr>
        <p:spPr>
          <a:xfrm>
            <a:off x="4323203" y="4485536"/>
            <a:ext cx="505390" cy="2806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74" name="Image 73">
            <a:extLst>
              <a:ext uri="{FF2B5EF4-FFF2-40B4-BE49-F238E27FC236}">
                <a16:creationId xmlns:a16="http://schemas.microsoft.com/office/drawing/2014/main" id="{B3D80B33-EF1B-2CEA-8AB1-B786B383656A}"/>
              </a:ext>
            </a:extLst>
          </p:cNvPr>
          <p:cNvPicPr>
            <a:picLocks noChangeAspect="1"/>
          </p:cNvPicPr>
          <p:nvPr/>
        </p:nvPicPr>
        <p:blipFill>
          <a:blip r:embed="rId3"/>
          <a:stretch>
            <a:fillRect/>
          </a:stretch>
        </p:blipFill>
        <p:spPr>
          <a:xfrm>
            <a:off x="501216" y="661925"/>
            <a:ext cx="1099359" cy="1099359"/>
          </a:xfrm>
          <a:prstGeom prst="rect">
            <a:avLst/>
          </a:prstGeom>
        </p:spPr>
      </p:pic>
      <p:sp>
        <p:nvSpPr>
          <p:cNvPr id="76" name="Forme libre : forme 75">
            <a:extLst>
              <a:ext uri="{FF2B5EF4-FFF2-40B4-BE49-F238E27FC236}">
                <a16:creationId xmlns:a16="http://schemas.microsoft.com/office/drawing/2014/main" id="{1C47A8C8-07FC-19AA-0E61-66497DAFD928}"/>
              </a:ext>
            </a:extLst>
          </p:cNvPr>
          <p:cNvSpPr/>
          <p:nvPr/>
        </p:nvSpPr>
        <p:spPr>
          <a:xfrm>
            <a:off x="1828800" y="1632857"/>
            <a:ext cx="1396093" cy="440872"/>
          </a:xfrm>
          <a:custGeom>
            <a:avLst/>
            <a:gdLst>
              <a:gd name="connsiteX0" fmla="*/ 0 w 1396093"/>
              <a:gd name="connsiteY0" fmla="*/ 0 h 440872"/>
              <a:gd name="connsiteX1" fmla="*/ 473529 w 1396093"/>
              <a:gd name="connsiteY1" fmla="*/ 57150 h 440872"/>
              <a:gd name="connsiteX2" fmla="*/ 653143 w 1396093"/>
              <a:gd name="connsiteY2" fmla="*/ 302079 h 440872"/>
              <a:gd name="connsiteX3" fmla="*/ 1143000 w 1396093"/>
              <a:gd name="connsiteY3" fmla="*/ 261257 h 440872"/>
              <a:gd name="connsiteX4" fmla="*/ 1396093 w 1396093"/>
              <a:gd name="connsiteY4" fmla="*/ 440872 h 44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093" h="440872">
                <a:moveTo>
                  <a:pt x="0" y="0"/>
                </a:moveTo>
                <a:cubicBezTo>
                  <a:pt x="182336" y="3402"/>
                  <a:pt x="364672" y="6804"/>
                  <a:pt x="473529" y="57150"/>
                </a:cubicBezTo>
                <a:cubicBezTo>
                  <a:pt x="582386" y="107496"/>
                  <a:pt x="541564" y="268061"/>
                  <a:pt x="653143" y="302079"/>
                </a:cubicBezTo>
                <a:cubicBezTo>
                  <a:pt x="764722" y="336097"/>
                  <a:pt x="1019175" y="238125"/>
                  <a:pt x="1143000" y="261257"/>
                </a:cubicBezTo>
                <a:cubicBezTo>
                  <a:pt x="1266825" y="284389"/>
                  <a:pt x="1360715" y="395968"/>
                  <a:pt x="1396093" y="440872"/>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77" name="Forme libre : forme 76">
            <a:extLst>
              <a:ext uri="{FF2B5EF4-FFF2-40B4-BE49-F238E27FC236}">
                <a16:creationId xmlns:a16="http://schemas.microsoft.com/office/drawing/2014/main" id="{F44DF1EF-4AA7-86BC-51C2-AC02667C6BA2}"/>
              </a:ext>
            </a:extLst>
          </p:cNvPr>
          <p:cNvSpPr/>
          <p:nvPr/>
        </p:nvSpPr>
        <p:spPr>
          <a:xfrm>
            <a:off x="1843846" y="1338001"/>
            <a:ext cx="1396093" cy="440872"/>
          </a:xfrm>
          <a:custGeom>
            <a:avLst/>
            <a:gdLst>
              <a:gd name="connsiteX0" fmla="*/ 0 w 1396093"/>
              <a:gd name="connsiteY0" fmla="*/ 0 h 440872"/>
              <a:gd name="connsiteX1" fmla="*/ 473529 w 1396093"/>
              <a:gd name="connsiteY1" fmla="*/ 57150 h 440872"/>
              <a:gd name="connsiteX2" fmla="*/ 653143 w 1396093"/>
              <a:gd name="connsiteY2" fmla="*/ 302079 h 440872"/>
              <a:gd name="connsiteX3" fmla="*/ 1143000 w 1396093"/>
              <a:gd name="connsiteY3" fmla="*/ 261257 h 440872"/>
              <a:gd name="connsiteX4" fmla="*/ 1396093 w 1396093"/>
              <a:gd name="connsiteY4" fmla="*/ 440872 h 44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093" h="440872">
                <a:moveTo>
                  <a:pt x="0" y="0"/>
                </a:moveTo>
                <a:cubicBezTo>
                  <a:pt x="182336" y="3402"/>
                  <a:pt x="364672" y="6804"/>
                  <a:pt x="473529" y="57150"/>
                </a:cubicBezTo>
                <a:cubicBezTo>
                  <a:pt x="582386" y="107496"/>
                  <a:pt x="541564" y="268061"/>
                  <a:pt x="653143" y="302079"/>
                </a:cubicBezTo>
                <a:cubicBezTo>
                  <a:pt x="764722" y="336097"/>
                  <a:pt x="1019175" y="238125"/>
                  <a:pt x="1143000" y="261257"/>
                </a:cubicBezTo>
                <a:cubicBezTo>
                  <a:pt x="1266825" y="284389"/>
                  <a:pt x="1360715" y="395968"/>
                  <a:pt x="1396093" y="440872"/>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78" name="Forme libre : forme 77">
            <a:extLst>
              <a:ext uri="{FF2B5EF4-FFF2-40B4-BE49-F238E27FC236}">
                <a16:creationId xmlns:a16="http://schemas.microsoft.com/office/drawing/2014/main" id="{415AC736-4E71-5C43-0DAF-9CF9C97F8FBE}"/>
              </a:ext>
            </a:extLst>
          </p:cNvPr>
          <p:cNvSpPr/>
          <p:nvPr/>
        </p:nvSpPr>
        <p:spPr>
          <a:xfrm>
            <a:off x="1952585" y="1053116"/>
            <a:ext cx="1396093" cy="440872"/>
          </a:xfrm>
          <a:custGeom>
            <a:avLst/>
            <a:gdLst>
              <a:gd name="connsiteX0" fmla="*/ 0 w 1396093"/>
              <a:gd name="connsiteY0" fmla="*/ 0 h 440872"/>
              <a:gd name="connsiteX1" fmla="*/ 473529 w 1396093"/>
              <a:gd name="connsiteY1" fmla="*/ 57150 h 440872"/>
              <a:gd name="connsiteX2" fmla="*/ 653143 w 1396093"/>
              <a:gd name="connsiteY2" fmla="*/ 302079 h 440872"/>
              <a:gd name="connsiteX3" fmla="*/ 1143000 w 1396093"/>
              <a:gd name="connsiteY3" fmla="*/ 261257 h 440872"/>
              <a:gd name="connsiteX4" fmla="*/ 1396093 w 1396093"/>
              <a:gd name="connsiteY4" fmla="*/ 440872 h 44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093" h="440872">
                <a:moveTo>
                  <a:pt x="0" y="0"/>
                </a:moveTo>
                <a:cubicBezTo>
                  <a:pt x="182336" y="3402"/>
                  <a:pt x="364672" y="6804"/>
                  <a:pt x="473529" y="57150"/>
                </a:cubicBezTo>
                <a:cubicBezTo>
                  <a:pt x="582386" y="107496"/>
                  <a:pt x="541564" y="268061"/>
                  <a:pt x="653143" y="302079"/>
                </a:cubicBezTo>
                <a:cubicBezTo>
                  <a:pt x="764722" y="336097"/>
                  <a:pt x="1019175" y="238125"/>
                  <a:pt x="1143000" y="261257"/>
                </a:cubicBezTo>
                <a:cubicBezTo>
                  <a:pt x="1266825" y="284389"/>
                  <a:pt x="1360715" y="395968"/>
                  <a:pt x="1396093" y="440872"/>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80" name="Forme libre : forme 79">
            <a:extLst>
              <a:ext uri="{FF2B5EF4-FFF2-40B4-BE49-F238E27FC236}">
                <a16:creationId xmlns:a16="http://schemas.microsoft.com/office/drawing/2014/main" id="{394ECAA8-F03A-35D5-A74A-9E3C2DD2EFE0}"/>
              </a:ext>
            </a:extLst>
          </p:cNvPr>
          <p:cNvSpPr/>
          <p:nvPr/>
        </p:nvSpPr>
        <p:spPr>
          <a:xfrm>
            <a:off x="3869357" y="2306410"/>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81" name="Forme libre : forme 80">
            <a:extLst>
              <a:ext uri="{FF2B5EF4-FFF2-40B4-BE49-F238E27FC236}">
                <a16:creationId xmlns:a16="http://schemas.microsoft.com/office/drawing/2014/main" id="{5E92E05E-E9C2-30D9-8946-2F030063F2A6}"/>
              </a:ext>
            </a:extLst>
          </p:cNvPr>
          <p:cNvSpPr/>
          <p:nvPr/>
        </p:nvSpPr>
        <p:spPr>
          <a:xfrm>
            <a:off x="4511461" y="2310686"/>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82" name="Forme libre : forme 81">
            <a:extLst>
              <a:ext uri="{FF2B5EF4-FFF2-40B4-BE49-F238E27FC236}">
                <a16:creationId xmlns:a16="http://schemas.microsoft.com/office/drawing/2014/main" id="{CAFE1635-FE0D-F48E-7570-94EFDF78DD24}"/>
              </a:ext>
            </a:extLst>
          </p:cNvPr>
          <p:cNvSpPr/>
          <p:nvPr/>
        </p:nvSpPr>
        <p:spPr>
          <a:xfrm>
            <a:off x="5108488" y="2306410"/>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83" name="Forme libre : forme 82">
            <a:extLst>
              <a:ext uri="{FF2B5EF4-FFF2-40B4-BE49-F238E27FC236}">
                <a16:creationId xmlns:a16="http://schemas.microsoft.com/office/drawing/2014/main" id="{10334099-914F-2A7D-6A4E-4EA7F32B9BEE}"/>
              </a:ext>
            </a:extLst>
          </p:cNvPr>
          <p:cNvSpPr/>
          <p:nvPr/>
        </p:nvSpPr>
        <p:spPr>
          <a:xfrm>
            <a:off x="4808462" y="2312293"/>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84" name="Forme libre : forme 83">
            <a:extLst>
              <a:ext uri="{FF2B5EF4-FFF2-40B4-BE49-F238E27FC236}">
                <a16:creationId xmlns:a16="http://schemas.microsoft.com/office/drawing/2014/main" id="{E15C0582-E679-F009-29BD-16966E9AED60}"/>
              </a:ext>
            </a:extLst>
          </p:cNvPr>
          <p:cNvSpPr/>
          <p:nvPr/>
        </p:nvSpPr>
        <p:spPr>
          <a:xfrm>
            <a:off x="4175771" y="2311175"/>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85" name="ZoneTexte 84">
            <a:extLst>
              <a:ext uri="{FF2B5EF4-FFF2-40B4-BE49-F238E27FC236}">
                <a16:creationId xmlns:a16="http://schemas.microsoft.com/office/drawing/2014/main" id="{D229FFCC-D730-6D75-2DD0-C930209AD4FA}"/>
              </a:ext>
            </a:extLst>
          </p:cNvPr>
          <p:cNvSpPr txBox="1"/>
          <p:nvPr/>
        </p:nvSpPr>
        <p:spPr>
          <a:xfrm>
            <a:off x="4040859" y="2006126"/>
            <a:ext cx="1057395" cy="307777"/>
          </a:xfrm>
          <a:prstGeom prst="rect">
            <a:avLst/>
          </a:prstGeom>
          <a:noFill/>
        </p:spPr>
        <p:txBody>
          <a:bodyPr wrap="square" rtlCol="0">
            <a:spAutoFit/>
          </a:bodyPr>
          <a:lstStyle/>
          <a:p>
            <a:pPr algn="ctr"/>
            <a:r>
              <a:rPr lang="fr-MA" dirty="0">
                <a:latin typeface="Calibri Light" panose="020F0302020204030204" pitchFamily="34" charset="0"/>
                <a:cs typeface="Calibri Light" panose="020F0302020204030204" pitchFamily="34" charset="0"/>
              </a:rPr>
              <a:t>Evaporation</a:t>
            </a:r>
            <a:endParaRPr lang="fr-MA">
              <a:latin typeface="Calibri Light" panose="020F0302020204030204" pitchFamily="34" charset="0"/>
              <a:cs typeface="Calibri Light" panose="020F0302020204030204" pitchFamily="34" charset="0"/>
            </a:endParaRPr>
          </a:p>
        </p:txBody>
      </p:sp>
      <p:sp>
        <p:nvSpPr>
          <p:cNvPr id="4" name="ZoneTexte 3">
            <a:extLst>
              <a:ext uri="{FF2B5EF4-FFF2-40B4-BE49-F238E27FC236}">
                <a16:creationId xmlns:a16="http://schemas.microsoft.com/office/drawing/2014/main" id="{A9DE8F55-A044-F312-8C1F-08804004CB37}"/>
              </a:ext>
            </a:extLst>
          </p:cNvPr>
          <p:cNvSpPr txBox="1"/>
          <p:nvPr/>
        </p:nvSpPr>
        <p:spPr>
          <a:xfrm>
            <a:off x="1374596" y="2049041"/>
            <a:ext cx="1467471" cy="307777"/>
          </a:xfrm>
          <a:prstGeom prst="rect">
            <a:avLst/>
          </a:prstGeom>
          <a:noFill/>
        </p:spPr>
        <p:txBody>
          <a:bodyPr wrap="square" rtlCol="0">
            <a:spAutoFit/>
          </a:bodyPr>
          <a:lstStyle/>
          <a:p>
            <a:pPr algn="ctr"/>
            <a:r>
              <a:rPr lang="fr-MA" dirty="0">
                <a:solidFill>
                  <a:srgbClr val="FFC000"/>
                </a:solidFill>
                <a:latin typeface="Calibri Light" panose="020F0302020204030204" pitchFamily="34" charset="0"/>
                <a:cs typeface="Calibri Light" panose="020F0302020204030204" pitchFamily="34" charset="0"/>
              </a:rPr>
              <a:t>Irradiation solaire</a:t>
            </a:r>
          </a:p>
        </p:txBody>
      </p:sp>
      <p:sp>
        <p:nvSpPr>
          <p:cNvPr id="5" name="ZoneTexte 4">
            <a:extLst>
              <a:ext uri="{FF2B5EF4-FFF2-40B4-BE49-F238E27FC236}">
                <a16:creationId xmlns:a16="http://schemas.microsoft.com/office/drawing/2014/main" id="{8E28397D-4A73-535B-A8BC-230D9EC8FA80}"/>
              </a:ext>
            </a:extLst>
          </p:cNvPr>
          <p:cNvSpPr txBox="1"/>
          <p:nvPr/>
        </p:nvSpPr>
        <p:spPr>
          <a:xfrm>
            <a:off x="5627282" y="1534884"/>
            <a:ext cx="1244425" cy="276999"/>
          </a:xfrm>
          <a:prstGeom prst="rect">
            <a:avLst/>
          </a:prstGeom>
          <a:noFill/>
        </p:spPr>
        <p:txBody>
          <a:bodyPr wrap="square" rtlCol="0">
            <a:spAutoFit/>
          </a:bodyPr>
          <a:lstStyle/>
          <a:p>
            <a:pPr algn="ctr"/>
            <a:r>
              <a:rPr lang="fr-MA" sz="1200" dirty="0">
                <a:solidFill>
                  <a:srgbClr val="00B0F0"/>
                </a:solidFill>
                <a:latin typeface="Calibri Light" panose="020F0302020204030204" pitchFamily="34" charset="0"/>
                <a:cs typeface="Calibri Light" panose="020F0302020204030204" pitchFamily="34" charset="0"/>
              </a:rPr>
              <a:t>Condensation</a:t>
            </a:r>
            <a:endParaRPr lang="fr-MA" sz="1200">
              <a:solidFill>
                <a:srgbClr val="00B0F0"/>
              </a:solidFill>
              <a:latin typeface="Calibri Light" panose="020F0302020204030204" pitchFamily="34" charset="0"/>
              <a:cs typeface="Calibri Light" panose="020F0302020204030204" pitchFamily="34" charset="0"/>
            </a:endParaRPr>
          </a:p>
        </p:txBody>
      </p:sp>
      <p:cxnSp>
        <p:nvCxnSpPr>
          <p:cNvPr id="11" name="Connecteur droit 10">
            <a:extLst>
              <a:ext uri="{FF2B5EF4-FFF2-40B4-BE49-F238E27FC236}">
                <a16:creationId xmlns:a16="http://schemas.microsoft.com/office/drawing/2014/main" id="{BE00211C-E52F-3024-ED61-43069F966CAA}"/>
              </a:ext>
            </a:extLst>
          </p:cNvPr>
          <p:cNvCxnSpPr>
            <a:cxnSpLocks/>
          </p:cNvCxnSpPr>
          <p:nvPr/>
        </p:nvCxnSpPr>
        <p:spPr>
          <a:xfrm>
            <a:off x="3471120" y="2493426"/>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3C098AC-7D20-B058-9FCE-05E4FB6471CB}"/>
              </a:ext>
            </a:extLst>
          </p:cNvPr>
          <p:cNvCxnSpPr>
            <a:cxnSpLocks/>
          </p:cNvCxnSpPr>
          <p:nvPr/>
        </p:nvCxnSpPr>
        <p:spPr>
          <a:xfrm flipV="1">
            <a:off x="3648907" y="2802068"/>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2BE5E509-EA5F-9E5C-2A02-5CF21740C4EA}"/>
              </a:ext>
            </a:extLst>
          </p:cNvPr>
          <p:cNvCxnSpPr>
            <a:cxnSpLocks/>
          </p:cNvCxnSpPr>
          <p:nvPr/>
        </p:nvCxnSpPr>
        <p:spPr>
          <a:xfrm>
            <a:off x="5631700" y="2771374"/>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F6E33E96-F54D-F76B-B909-53E477C06552}"/>
              </a:ext>
            </a:extLst>
          </p:cNvPr>
          <p:cNvCxnSpPr>
            <a:cxnSpLocks/>
          </p:cNvCxnSpPr>
          <p:nvPr/>
        </p:nvCxnSpPr>
        <p:spPr>
          <a:xfrm>
            <a:off x="5637889" y="2685252"/>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F3CC35EE-4BCA-F29B-C0ED-EBBD97D3F7E2}"/>
              </a:ext>
            </a:extLst>
          </p:cNvPr>
          <p:cNvCxnSpPr>
            <a:cxnSpLocks/>
          </p:cNvCxnSpPr>
          <p:nvPr/>
        </p:nvCxnSpPr>
        <p:spPr>
          <a:xfrm flipV="1">
            <a:off x="5644083" y="2587212"/>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27FEB394-163A-2EE2-1BF7-068A47EF38B3}"/>
              </a:ext>
            </a:extLst>
          </p:cNvPr>
          <p:cNvCxnSpPr>
            <a:cxnSpLocks/>
          </p:cNvCxnSpPr>
          <p:nvPr/>
        </p:nvCxnSpPr>
        <p:spPr>
          <a:xfrm>
            <a:off x="3461228" y="2601763"/>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34DD6391-801A-75B0-15BB-54A3B42E548B}"/>
              </a:ext>
            </a:extLst>
          </p:cNvPr>
          <p:cNvCxnSpPr>
            <a:cxnSpLocks/>
          </p:cNvCxnSpPr>
          <p:nvPr/>
        </p:nvCxnSpPr>
        <p:spPr>
          <a:xfrm flipV="1">
            <a:off x="3469904" y="2711453"/>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683C3B64-4F2B-F5AA-3EB2-D91923FB74FD}"/>
              </a:ext>
            </a:extLst>
          </p:cNvPr>
          <p:cNvCxnSpPr>
            <a:cxnSpLocks/>
          </p:cNvCxnSpPr>
          <p:nvPr/>
        </p:nvCxnSpPr>
        <p:spPr>
          <a:xfrm flipV="1">
            <a:off x="3486678" y="2796365"/>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66FC8B93-DEB7-F88A-D701-21F2B700E92E}"/>
              </a:ext>
            </a:extLst>
          </p:cNvPr>
          <p:cNvCxnSpPr>
            <a:cxnSpLocks/>
          </p:cNvCxnSpPr>
          <p:nvPr/>
        </p:nvCxnSpPr>
        <p:spPr>
          <a:xfrm flipV="1">
            <a:off x="3802856" y="2804266"/>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Connecteur droit 89">
            <a:extLst>
              <a:ext uri="{FF2B5EF4-FFF2-40B4-BE49-F238E27FC236}">
                <a16:creationId xmlns:a16="http://schemas.microsoft.com/office/drawing/2014/main" id="{2D43E500-E7A8-8741-6544-22F5A643EC37}"/>
              </a:ext>
            </a:extLst>
          </p:cNvPr>
          <p:cNvCxnSpPr>
            <a:cxnSpLocks/>
          </p:cNvCxnSpPr>
          <p:nvPr/>
        </p:nvCxnSpPr>
        <p:spPr>
          <a:xfrm flipV="1">
            <a:off x="3951631" y="2802068"/>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23D4B005-EFFD-99BC-6D8F-D3E9A15D8945}"/>
              </a:ext>
            </a:extLst>
          </p:cNvPr>
          <p:cNvCxnSpPr>
            <a:cxnSpLocks/>
          </p:cNvCxnSpPr>
          <p:nvPr/>
        </p:nvCxnSpPr>
        <p:spPr>
          <a:xfrm flipV="1">
            <a:off x="4115662" y="2802068"/>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Connecteur droit 91">
            <a:extLst>
              <a:ext uri="{FF2B5EF4-FFF2-40B4-BE49-F238E27FC236}">
                <a16:creationId xmlns:a16="http://schemas.microsoft.com/office/drawing/2014/main" id="{B883DC31-4824-EA16-2A57-D4074505D454}"/>
              </a:ext>
            </a:extLst>
          </p:cNvPr>
          <p:cNvCxnSpPr>
            <a:cxnSpLocks/>
          </p:cNvCxnSpPr>
          <p:nvPr/>
        </p:nvCxnSpPr>
        <p:spPr>
          <a:xfrm flipV="1">
            <a:off x="4263299" y="2810616"/>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Connecteur droit 92">
            <a:extLst>
              <a:ext uri="{FF2B5EF4-FFF2-40B4-BE49-F238E27FC236}">
                <a16:creationId xmlns:a16="http://schemas.microsoft.com/office/drawing/2014/main" id="{28AB51AE-CEA2-C873-5A70-10F705F5E3F4}"/>
              </a:ext>
            </a:extLst>
          </p:cNvPr>
          <p:cNvCxnSpPr>
            <a:cxnSpLocks/>
          </p:cNvCxnSpPr>
          <p:nvPr/>
        </p:nvCxnSpPr>
        <p:spPr>
          <a:xfrm flipV="1">
            <a:off x="4402417" y="2810616"/>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Connecteur droit 93">
            <a:extLst>
              <a:ext uri="{FF2B5EF4-FFF2-40B4-BE49-F238E27FC236}">
                <a16:creationId xmlns:a16="http://schemas.microsoft.com/office/drawing/2014/main" id="{80D92DEE-28EA-6ED8-8262-69EF6987317F}"/>
              </a:ext>
            </a:extLst>
          </p:cNvPr>
          <p:cNvCxnSpPr>
            <a:cxnSpLocks/>
          </p:cNvCxnSpPr>
          <p:nvPr/>
        </p:nvCxnSpPr>
        <p:spPr>
          <a:xfrm flipV="1">
            <a:off x="4551061" y="2810616"/>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9B1F6429-0252-C6B8-6246-06073C1B90B1}"/>
              </a:ext>
            </a:extLst>
          </p:cNvPr>
          <p:cNvCxnSpPr>
            <a:cxnSpLocks/>
          </p:cNvCxnSpPr>
          <p:nvPr/>
        </p:nvCxnSpPr>
        <p:spPr>
          <a:xfrm flipV="1">
            <a:off x="4694078" y="2808945"/>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D857F3A-2E0C-668F-FEB4-620DCFC53DBD}"/>
              </a:ext>
            </a:extLst>
          </p:cNvPr>
          <p:cNvCxnSpPr>
            <a:cxnSpLocks/>
          </p:cNvCxnSpPr>
          <p:nvPr/>
        </p:nvCxnSpPr>
        <p:spPr>
          <a:xfrm flipV="1">
            <a:off x="4836975" y="2808945"/>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Connecteur droit 96">
            <a:extLst>
              <a:ext uri="{FF2B5EF4-FFF2-40B4-BE49-F238E27FC236}">
                <a16:creationId xmlns:a16="http://schemas.microsoft.com/office/drawing/2014/main" id="{2068A12D-CCE9-4408-9C74-D2A350E09FA8}"/>
              </a:ext>
            </a:extLst>
          </p:cNvPr>
          <p:cNvCxnSpPr>
            <a:cxnSpLocks/>
          </p:cNvCxnSpPr>
          <p:nvPr/>
        </p:nvCxnSpPr>
        <p:spPr>
          <a:xfrm flipV="1">
            <a:off x="4989734" y="2808945"/>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6242AF70-DFA4-74E2-8BDE-6893B0153FBE}"/>
              </a:ext>
            </a:extLst>
          </p:cNvPr>
          <p:cNvCxnSpPr>
            <a:cxnSpLocks/>
          </p:cNvCxnSpPr>
          <p:nvPr/>
        </p:nvCxnSpPr>
        <p:spPr>
          <a:xfrm flipV="1">
            <a:off x="5138176" y="2808945"/>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FA6C8FD6-9E70-D16E-8CC8-2F0865EF507D}"/>
              </a:ext>
            </a:extLst>
          </p:cNvPr>
          <p:cNvCxnSpPr>
            <a:cxnSpLocks/>
          </p:cNvCxnSpPr>
          <p:nvPr/>
        </p:nvCxnSpPr>
        <p:spPr>
          <a:xfrm flipV="1">
            <a:off x="5279253" y="2808945"/>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Connecteur droit 99">
            <a:extLst>
              <a:ext uri="{FF2B5EF4-FFF2-40B4-BE49-F238E27FC236}">
                <a16:creationId xmlns:a16="http://schemas.microsoft.com/office/drawing/2014/main" id="{0ADC7328-85A3-DBEA-7FFE-048DA050F716}"/>
              </a:ext>
            </a:extLst>
          </p:cNvPr>
          <p:cNvCxnSpPr>
            <a:cxnSpLocks/>
          </p:cNvCxnSpPr>
          <p:nvPr/>
        </p:nvCxnSpPr>
        <p:spPr>
          <a:xfrm flipV="1">
            <a:off x="5431287" y="2808945"/>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a:extLst>
              <a:ext uri="{FF2B5EF4-FFF2-40B4-BE49-F238E27FC236}">
                <a16:creationId xmlns:a16="http://schemas.microsoft.com/office/drawing/2014/main" id="{8F429D75-B91E-2724-BC79-513263495627}"/>
              </a:ext>
            </a:extLst>
          </p:cNvPr>
          <p:cNvCxnSpPr>
            <a:cxnSpLocks/>
          </p:cNvCxnSpPr>
          <p:nvPr/>
        </p:nvCxnSpPr>
        <p:spPr>
          <a:xfrm flipV="1">
            <a:off x="5571536" y="2809824"/>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Connecteur droit 106">
            <a:extLst>
              <a:ext uri="{FF2B5EF4-FFF2-40B4-BE49-F238E27FC236}">
                <a16:creationId xmlns:a16="http://schemas.microsoft.com/office/drawing/2014/main" id="{AABEF81B-BB51-AB91-A7E5-668A87755E05}"/>
              </a:ext>
            </a:extLst>
          </p:cNvPr>
          <p:cNvCxnSpPr>
            <a:cxnSpLocks/>
          </p:cNvCxnSpPr>
          <p:nvPr/>
        </p:nvCxnSpPr>
        <p:spPr>
          <a:xfrm flipV="1">
            <a:off x="5627735" y="2490129"/>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6" name="Groupe 135">
            <a:extLst>
              <a:ext uri="{FF2B5EF4-FFF2-40B4-BE49-F238E27FC236}">
                <a16:creationId xmlns:a16="http://schemas.microsoft.com/office/drawing/2014/main" id="{F9A062DF-8552-8AD0-4667-1E5189983C09}"/>
              </a:ext>
            </a:extLst>
          </p:cNvPr>
          <p:cNvGrpSpPr/>
          <p:nvPr/>
        </p:nvGrpSpPr>
        <p:grpSpPr>
          <a:xfrm>
            <a:off x="3563836" y="2488409"/>
            <a:ext cx="2016004" cy="272245"/>
            <a:chOff x="6032615" y="1626626"/>
            <a:chExt cx="2016004" cy="272245"/>
          </a:xfrm>
          <a:solidFill>
            <a:srgbClr val="FF0000"/>
          </a:solidFill>
        </p:grpSpPr>
        <p:sp>
          <p:nvSpPr>
            <p:cNvPr id="137" name="Rectangle 136">
              <a:extLst>
                <a:ext uri="{FF2B5EF4-FFF2-40B4-BE49-F238E27FC236}">
                  <a16:creationId xmlns:a16="http://schemas.microsoft.com/office/drawing/2014/main" id="{F1B8DC1C-A235-6F43-9E45-4BDE2C4F1985}"/>
                </a:ext>
              </a:extLst>
            </p:cNvPr>
            <p:cNvSpPr/>
            <p:nvPr/>
          </p:nvSpPr>
          <p:spPr>
            <a:xfrm>
              <a:off x="6032615" y="1853152"/>
              <a:ext cx="2016000" cy="4571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solidFill>
                  <a:schemeClr val="tx1">
                    <a:lumMod val="75000"/>
                  </a:schemeClr>
                </a:solidFill>
              </a:endParaRPr>
            </a:p>
          </p:txBody>
        </p:sp>
        <p:sp>
          <p:nvSpPr>
            <p:cNvPr id="138" name="Rectangle 137">
              <a:extLst>
                <a:ext uri="{FF2B5EF4-FFF2-40B4-BE49-F238E27FC236}">
                  <a16:creationId xmlns:a16="http://schemas.microsoft.com/office/drawing/2014/main" id="{DE0DFD3C-389F-5CB0-CF9F-F79695C50CF2}"/>
                </a:ext>
              </a:extLst>
            </p:cNvPr>
            <p:cNvSpPr/>
            <p:nvPr/>
          </p:nvSpPr>
          <p:spPr>
            <a:xfrm rot="16200000">
              <a:off x="5947475" y="1716784"/>
              <a:ext cx="216000" cy="4571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solidFill>
                  <a:schemeClr val="tx1">
                    <a:lumMod val="75000"/>
                  </a:schemeClr>
                </a:solidFill>
              </a:endParaRPr>
            </a:p>
          </p:txBody>
        </p:sp>
        <p:sp>
          <p:nvSpPr>
            <p:cNvPr id="139" name="Rectangle 138">
              <a:extLst>
                <a:ext uri="{FF2B5EF4-FFF2-40B4-BE49-F238E27FC236}">
                  <a16:creationId xmlns:a16="http://schemas.microsoft.com/office/drawing/2014/main" id="{1748BEB9-0A2C-06A2-B0B9-DDDA2B628695}"/>
                </a:ext>
              </a:extLst>
            </p:cNvPr>
            <p:cNvSpPr/>
            <p:nvPr/>
          </p:nvSpPr>
          <p:spPr>
            <a:xfrm rot="16200000">
              <a:off x="7917760" y="1711766"/>
              <a:ext cx="216000" cy="4571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solidFill>
                  <a:schemeClr val="tx1">
                    <a:lumMod val="75000"/>
                  </a:schemeClr>
                </a:solidFill>
              </a:endParaRPr>
            </a:p>
          </p:txBody>
        </p:sp>
      </p:grpSp>
      <p:sp>
        <p:nvSpPr>
          <p:cNvPr id="141" name="Forme libre : forme 140">
            <a:extLst>
              <a:ext uri="{FF2B5EF4-FFF2-40B4-BE49-F238E27FC236}">
                <a16:creationId xmlns:a16="http://schemas.microsoft.com/office/drawing/2014/main" id="{A0A16012-79B2-F7EB-8480-0F901BEFD8E8}"/>
              </a:ext>
            </a:extLst>
          </p:cNvPr>
          <p:cNvSpPr/>
          <p:nvPr/>
        </p:nvSpPr>
        <p:spPr>
          <a:xfrm flipV="1">
            <a:off x="4061920" y="2897959"/>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145" name="Forme libre : forme 144">
            <a:extLst>
              <a:ext uri="{FF2B5EF4-FFF2-40B4-BE49-F238E27FC236}">
                <a16:creationId xmlns:a16="http://schemas.microsoft.com/office/drawing/2014/main" id="{BC1CDC23-0E0A-7BB4-11EA-E14E4BCE723B}"/>
              </a:ext>
            </a:extLst>
          </p:cNvPr>
          <p:cNvSpPr/>
          <p:nvPr/>
        </p:nvSpPr>
        <p:spPr>
          <a:xfrm flipV="1">
            <a:off x="4475024" y="2897959"/>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146" name="Forme libre : forme 145">
            <a:extLst>
              <a:ext uri="{FF2B5EF4-FFF2-40B4-BE49-F238E27FC236}">
                <a16:creationId xmlns:a16="http://schemas.microsoft.com/office/drawing/2014/main" id="{2B93E870-D205-FA67-E59F-6E3CE84D6300}"/>
              </a:ext>
            </a:extLst>
          </p:cNvPr>
          <p:cNvSpPr/>
          <p:nvPr/>
        </p:nvSpPr>
        <p:spPr>
          <a:xfrm flipV="1">
            <a:off x="4911309" y="2897578"/>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147" name="Forme libre : forme 146">
            <a:extLst>
              <a:ext uri="{FF2B5EF4-FFF2-40B4-BE49-F238E27FC236}">
                <a16:creationId xmlns:a16="http://schemas.microsoft.com/office/drawing/2014/main" id="{AB4DB60C-23CF-BFBF-C012-FE469E527A65}"/>
              </a:ext>
            </a:extLst>
          </p:cNvPr>
          <p:cNvSpPr/>
          <p:nvPr/>
        </p:nvSpPr>
        <p:spPr>
          <a:xfrm>
            <a:off x="3544772" y="2238930"/>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148" name="Forme libre : forme 147">
            <a:extLst>
              <a:ext uri="{FF2B5EF4-FFF2-40B4-BE49-F238E27FC236}">
                <a16:creationId xmlns:a16="http://schemas.microsoft.com/office/drawing/2014/main" id="{0ECE6B96-CF66-B8A2-C73E-BA2FAF500963}"/>
              </a:ext>
            </a:extLst>
          </p:cNvPr>
          <p:cNvSpPr/>
          <p:nvPr/>
        </p:nvSpPr>
        <p:spPr>
          <a:xfrm>
            <a:off x="5520460" y="2236876"/>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149" name="ZoneTexte 148">
            <a:extLst>
              <a:ext uri="{FF2B5EF4-FFF2-40B4-BE49-F238E27FC236}">
                <a16:creationId xmlns:a16="http://schemas.microsoft.com/office/drawing/2014/main" id="{54095DA9-55A9-31C9-83C9-28667268E1DF}"/>
              </a:ext>
            </a:extLst>
          </p:cNvPr>
          <p:cNvSpPr txBox="1"/>
          <p:nvPr/>
        </p:nvSpPr>
        <p:spPr>
          <a:xfrm>
            <a:off x="3971290" y="3110348"/>
            <a:ext cx="1228177" cy="415498"/>
          </a:xfrm>
          <a:prstGeom prst="rect">
            <a:avLst/>
          </a:prstGeom>
          <a:noFill/>
        </p:spPr>
        <p:txBody>
          <a:bodyPr wrap="square" rtlCol="0">
            <a:spAutoFit/>
          </a:bodyPr>
          <a:lstStyle/>
          <a:p>
            <a:pPr algn="ctr"/>
            <a:r>
              <a:rPr lang="fr-MA" sz="1050">
                <a:solidFill>
                  <a:srgbClr val="FF0000"/>
                </a:solidFill>
                <a:latin typeface="Calibri Light" panose="020F0302020204030204" pitchFamily="34" charset="0"/>
                <a:cs typeface="Calibri Light" panose="020F0302020204030204" pitchFamily="34" charset="0"/>
              </a:rPr>
              <a:t>Rayonnement infrarouge</a:t>
            </a:r>
          </a:p>
        </p:txBody>
      </p:sp>
      <p:sp>
        <p:nvSpPr>
          <p:cNvPr id="156" name="Forme libre : forme 155">
            <a:extLst>
              <a:ext uri="{FF2B5EF4-FFF2-40B4-BE49-F238E27FC236}">
                <a16:creationId xmlns:a16="http://schemas.microsoft.com/office/drawing/2014/main" id="{DC27045A-C59C-A274-2864-221485ADCDDB}"/>
              </a:ext>
            </a:extLst>
          </p:cNvPr>
          <p:cNvSpPr/>
          <p:nvPr/>
        </p:nvSpPr>
        <p:spPr>
          <a:xfrm flipV="1">
            <a:off x="4263299" y="1463819"/>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C0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solidFill>
                <a:srgbClr val="C00000"/>
              </a:solidFill>
            </a:endParaRPr>
          </a:p>
        </p:txBody>
      </p:sp>
      <p:sp>
        <p:nvSpPr>
          <p:cNvPr id="157" name="Forme libre : forme 156">
            <a:extLst>
              <a:ext uri="{FF2B5EF4-FFF2-40B4-BE49-F238E27FC236}">
                <a16:creationId xmlns:a16="http://schemas.microsoft.com/office/drawing/2014/main" id="{6FCA753D-D4E3-9162-A5A2-BB477E7120BC}"/>
              </a:ext>
            </a:extLst>
          </p:cNvPr>
          <p:cNvSpPr/>
          <p:nvPr/>
        </p:nvSpPr>
        <p:spPr>
          <a:xfrm flipV="1">
            <a:off x="3792564" y="1647920"/>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C0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solidFill>
                <a:srgbClr val="C00000"/>
              </a:solidFill>
            </a:endParaRPr>
          </a:p>
        </p:txBody>
      </p:sp>
      <p:sp>
        <p:nvSpPr>
          <p:cNvPr id="158" name="Forme libre : forme 157">
            <a:extLst>
              <a:ext uri="{FF2B5EF4-FFF2-40B4-BE49-F238E27FC236}">
                <a16:creationId xmlns:a16="http://schemas.microsoft.com/office/drawing/2014/main" id="{E12BB92B-3E31-FBB5-8A4D-3DF169A71B70}"/>
              </a:ext>
            </a:extLst>
          </p:cNvPr>
          <p:cNvSpPr/>
          <p:nvPr/>
        </p:nvSpPr>
        <p:spPr>
          <a:xfrm flipV="1">
            <a:off x="4694078" y="1450703"/>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C0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solidFill>
                <a:srgbClr val="C00000"/>
              </a:solidFill>
            </a:endParaRPr>
          </a:p>
        </p:txBody>
      </p:sp>
      <p:sp>
        <p:nvSpPr>
          <p:cNvPr id="159" name="Forme libre : forme 158">
            <a:extLst>
              <a:ext uri="{FF2B5EF4-FFF2-40B4-BE49-F238E27FC236}">
                <a16:creationId xmlns:a16="http://schemas.microsoft.com/office/drawing/2014/main" id="{E54E2856-D43E-85ED-C3E8-EFD2B02B95B1}"/>
              </a:ext>
            </a:extLst>
          </p:cNvPr>
          <p:cNvSpPr/>
          <p:nvPr/>
        </p:nvSpPr>
        <p:spPr>
          <a:xfrm flipV="1">
            <a:off x="5205883" y="1671678"/>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C0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solidFill>
                <a:srgbClr val="C00000"/>
              </a:solidFill>
            </a:endParaRPr>
          </a:p>
        </p:txBody>
      </p:sp>
      <p:sp>
        <p:nvSpPr>
          <p:cNvPr id="160" name="Forme libre : forme 159">
            <a:extLst>
              <a:ext uri="{FF2B5EF4-FFF2-40B4-BE49-F238E27FC236}">
                <a16:creationId xmlns:a16="http://schemas.microsoft.com/office/drawing/2014/main" id="{67604143-D989-28E7-3A1F-C5696BEE5F5A}"/>
              </a:ext>
            </a:extLst>
          </p:cNvPr>
          <p:cNvSpPr/>
          <p:nvPr/>
        </p:nvSpPr>
        <p:spPr>
          <a:xfrm flipV="1">
            <a:off x="3605499" y="1919349"/>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C0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solidFill>
                <a:srgbClr val="C00000"/>
              </a:solidFill>
            </a:endParaRPr>
          </a:p>
        </p:txBody>
      </p:sp>
      <p:sp>
        <p:nvSpPr>
          <p:cNvPr id="161" name="Forme libre : forme 160">
            <a:extLst>
              <a:ext uri="{FF2B5EF4-FFF2-40B4-BE49-F238E27FC236}">
                <a16:creationId xmlns:a16="http://schemas.microsoft.com/office/drawing/2014/main" id="{DC41F141-3003-9E63-73BE-2C73B146BC50}"/>
              </a:ext>
            </a:extLst>
          </p:cNvPr>
          <p:cNvSpPr/>
          <p:nvPr/>
        </p:nvSpPr>
        <p:spPr>
          <a:xfrm flipV="1">
            <a:off x="5477111" y="1943454"/>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C0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solidFill>
                <a:srgbClr val="C00000"/>
              </a:solidFill>
            </a:endParaRPr>
          </a:p>
        </p:txBody>
      </p:sp>
      <p:sp>
        <p:nvSpPr>
          <p:cNvPr id="163" name="ZoneTexte 162">
            <a:extLst>
              <a:ext uri="{FF2B5EF4-FFF2-40B4-BE49-F238E27FC236}">
                <a16:creationId xmlns:a16="http://schemas.microsoft.com/office/drawing/2014/main" id="{C487D14E-FF28-B80F-D824-B3E1E478AE4D}"/>
              </a:ext>
            </a:extLst>
          </p:cNvPr>
          <p:cNvSpPr txBox="1"/>
          <p:nvPr/>
        </p:nvSpPr>
        <p:spPr>
          <a:xfrm>
            <a:off x="3962160" y="1779561"/>
            <a:ext cx="1244425" cy="307777"/>
          </a:xfrm>
          <a:prstGeom prst="rect">
            <a:avLst/>
          </a:prstGeom>
          <a:noFill/>
        </p:spPr>
        <p:txBody>
          <a:bodyPr wrap="square" rtlCol="0">
            <a:spAutoFit/>
          </a:bodyPr>
          <a:lstStyle/>
          <a:p>
            <a:pPr algn="ctr"/>
            <a:r>
              <a:rPr lang="fr-MA">
                <a:solidFill>
                  <a:srgbClr val="C00000"/>
                </a:solidFill>
                <a:latin typeface="Calibri Light" panose="020F0302020204030204" pitchFamily="34" charset="0"/>
                <a:cs typeface="Calibri Light" panose="020F0302020204030204" pitchFamily="34" charset="0"/>
              </a:rPr>
              <a:t>Effet de serre</a:t>
            </a:r>
          </a:p>
        </p:txBody>
      </p:sp>
      <p:sp>
        <p:nvSpPr>
          <p:cNvPr id="21" name="Titre 2">
            <a:extLst>
              <a:ext uri="{FF2B5EF4-FFF2-40B4-BE49-F238E27FC236}">
                <a16:creationId xmlns:a16="http://schemas.microsoft.com/office/drawing/2014/main" id="{87CCF3CF-28E4-00C7-2EFA-7679F55013B3}"/>
              </a:ext>
            </a:extLst>
          </p:cNvPr>
          <p:cNvSpPr>
            <a:spLocks noGrp="1"/>
          </p:cNvSpPr>
          <p:nvPr>
            <p:ph type="ctrTitle"/>
          </p:nvPr>
        </p:nvSpPr>
        <p:spPr>
          <a:xfrm>
            <a:off x="736646" y="373025"/>
            <a:ext cx="7672500" cy="577800"/>
          </a:xfrm>
        </p:spPr>
        <p:txBody>
          <a:bodyPr/>
          <a:lstStyle/>
          <a:p>
            <a:r>
              <a:rPr lang="fr-FR" dirty="0"/>
              <a:t>Le cœur de la machine</a:t>
            </a:r>
            <a:br>
              <a:rPr lang="fr-FR" dirty="0"/>
            </a:br>
            <a:r>
              <a:rPr lang="fr-FR" sz="1400" dirty="0"/>
              <a:t>Dévoiler le mécanisme clé de notre système</a:t>
            </a:r>
            <a:endParaRPr lang="fr-FR" dirty="0"/>
          </a:p>
        </p:txBody>
      </p:sp>
    </p:spTree>
    <p:extLst>
      <p:ext uri="{BB962C8B-B14F-4D97-AF65-F5344CB8AC3E}">
        <p14:creationId xmlns:p14="http://schemas.microsoft.com/office/powerpoint/2010/main" val="292212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500"/>
                                        <p:tgtEl>
                                          <p:spTgt spid="8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10"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10" presetClass="entr" presetSubtype="0"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10" presetClass="entr" presetSubtype="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10"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10" presetClass="entr" presetSubtype="0" fill="hold"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10" presetClass="entr" presetSubtype="0" fill="hold" nodeType="with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500"/>
                                        <p:tgtEl>
                                          <p:spTgt spid="41"/>
                                        </p:tgtEl>
                                      </p:cBhvr>
                                    </p:animEffect>
                                  </p:childTnLst>
                                </p:cTn>
                              </p:par>
                              <p:par>
                                <p:cTn id="101" presetID="10" presetClass="entr" presetSubtype="0"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nodeType="with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fade">
                                      <p:cBhvr>
                                        <p:cTn id="112" dur="500"/>
                                        <p:tgtEl>
                                          <p:spTgt spid="37"/>
                                        </p:tgtEl>
                                      </p:cBhvr>
                                    </p:animEffect>
                                  </p:childTnLst>
                                </p:cTn>
                              </p:par>
                              <p:par>
                                <p:cTn id="113" presetID="10" presetClass="entr" presetSubtype="0" fill="hold"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fade">
                                      <p:cBhvr>
                                        <p:cTn id="115" dur="500"/>
                                        <p:tgtEl>
                                          <p:spTgt spid="51"/>
                                        </p:tgtEl>
                                      </p:cBhvr>
                                    </p:animEffect>
                                  </p:childTnLst>
                                </p:cTn>
                              </p:par>
                              <p:par>
                                <p:cTn id="116" presetID="10" presetClass="entr" presetSubtype="0" fill="hold" nodeType="withEffect">
                                  <p:stCondLst>
                                    <p:cond delay="0"/>
                                  </p:stCondLst>
                                  <p:childTnLst>
                                    <p:set>
                                      <p:cBhvr>
                                        <p:cTn id="117" dur="1" fill="hold">
                                          <p:stCondLst>
                                            <p:cond delay="0"/>
                                          </p:stCondLst>
                                        </p:cTn>
                                        <p:tgtEl>
                                          <p:spTgt spid="50"/>
                                        </p:tgtEl>
                                        <p:attrNameLst>
                                          <p:attrName>style.visibility</p:attrName>
                                        </p:attrNameLst>
                                      </p:cBhvr>
                                      <p:to>
                                        <p:strVal val="visible"/>
                                      </p:to>
                                    </p:set>
                                    <p:animEffect transition="in" filter="fade">
                                      <p:cBhvr>
                                        <p:cTn id="118" dur="500"/>
                                        <p:tgtEl>
                                          <p:spTgt spid="50"/>
                                        </p:tgtEl>
                                      </p:cBhvr>
                                    </p:animEffect>
                                  </p:childTnLst>
                                </p:cTn>
                              </p:par>
                              <p:par>
                                <p:cTn id="119" presetID="10" presetClass="entr" presetSubtype="0" fill="hold"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500"/>
                                        <p:tgtEl>
                                          <p:spTgt spid="4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5"/>
                                        </p:tgtEl>
                                        <p:attrNameLst>
                                          <p:attrName>style.visibility</p:attrName>
                                        </p:attrNameLst>
                                      </p:cBhvr>
                                      <p:to>
                                        <p:strVal val="visible"/>
                                      </p:to>
                                    </p:set>
                                    <p:animEffect transition="in" filter="fade">
                                      <p:cBhvr>
                                        <p:cTn id="129" dur="500"/>
                                        <p:tgtEl>
                                          <p:spTgt spid="5"/>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500"/>
                                        <p:tgtEl>
                                          <p:spTgt spid="60"/>
                                        </p:tgtEl>
                                      </p:cBhvr>
                                    </p:animEffect>
                                  </p:childTnLst>
                                </p:cTn>
                              </p:par>
                              <p:par>
                                <p:cTn id="135" presetID="10" presetClass="entr" presetSubtype="0" fill="hold" nodeType="withEffect">
                                  <p:stCondLst>
                                    <p:cond delay="0"/>
                                  </p:stCondLst>
                                  <p:childTnLst>
                                    <p:set>
                                      <p:cBhvr>
                                        <p:cTn id="136" dur="1" fill="hold">
                                          <p:stCondLst>
                                            <p:cond delay="0"/>
                                          </p:stCondLst>
                                        </p:cTn>
                                        <p:tgtEl>
                                          <p:spTgt spid="61"/>
                                        </p:tgtEl>
                                        <p:attrNameLst>
                                          <p:attrName>style.visibility</p:attrName>
                                        </p:attrNameLst>
                                      </p:cBhvr>
                                      <p:to>
                                        <p:strVal val="visible"/>
                                      </p:to>
                                    </p:set>
                                    <p:animEffect transition="in" filter="fade">
                                      <p:cBhvr>
                                        <p:cTn id="137" dur="500"/>
                                        <p:tgtEl>
                                          <p:spTgt spid="61"/>
                                        </p:tgtEl>
                                      </p:cBhvr>
                                    </p:animEffect>
                                  </p:childTnLst>
                                </p:cTn>
                              </p:par>
                              <p:par>
                                <p:cTn id="138" presetID="10" presetClass="entr" presetSubtype="0" fill="hold" nodeType="withEffect">
                                  <p:stCondLst>
                                    <p:cond delay="0"/>
                                  </p:stCondLst>
                                  <p:childTnLst>
                                    <p:set>
                                      <p:cBhvr>
                                        <p:cTn id="139" dur="1" fill="hold">
                                          <p:stCondLst>
                                            <p:cond delay="0"/>
                                          </p:stCondLst>
                                        </p:cTn>
                                        <p:tgtEl>
                                          <p:spTgt spid="59"/>
                                        </p:tgtEl>
                                        <p:attrNameLst>
                                          <p:attrName>style.visibility</p:attrName>
                                        </p:attrNameLst>
                                      </p:cBhvr>
                                      <p:to>
                                        <p:strVal val="visible"/>
                                      </p:to>
                                    </p:set>
                                    <p:animEffect transition="in" filter="fade">
                                      <p:cBhvr>
                                        <p:cTn id="140" dur="500"/>
                                        <p:tgtEl>
                                          <p:spTgt spid="59"/>
                                        </p:tgtEl>
                                      </p:cBhvr>
                                    </p:animEffect>
                                  </p:childTnLst>
                                </p:cTn>
                              </p:par>
                              <p:par>
                                <p:cTn id="141" presetID="10"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fade">
                                      <p:cBhvr>
                                        <p:cTn id="143" dur="500"/>
                                        <p:tgtEl>
                                          <p:spTgt spid="6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2"/>
                                        </p:tgtEl>
                                        <p:attrNameLst>
                                          <p:attrName>style.visibility</p:attrName>
                                        </p:attrNameLst>
                                      </p:cBhvr>
                                      <p:to>
                                        <p:strVal val="visible"/>
                                      </p:to>
                                    </p:set>
                                    <p:animEffect transition="in" filter="fade">
                                      <p:cBhvr>
                                        <p:cTn id="146" dur="500"/>
                                        <p:tgtEl>
                                          <p:spTgt spid="72"/>
                                        </p:tgtEl>
                                      </p:cBhvr>
                                    </p:animEffect>
                                  </p:childTnLst>
                                </p:cTn>
                              </p:par>
                              <p:par>
                                <p:cTn id="147" presetID="10" presetClass="entr" presetSubtype="0" fill="hold" nodeType="withEffect">
                                  <p:stCondLst>
                                    <p:cond delay="0"/>
                                  </p:stCondLst>
                                  <p:childTnLst>
                                    <p:set>
                                      <p:cBhvr>
                                        <p:cTn id="148" dur="1" fill="hold">
                                          <p:stCondLst>
                                            <p:cond delay="0"/>
                                          </p:stCondLst>
                                        </p:cTn>
                                        <p:tgtEl>
                                          <p:spTgt spid="62"/>
                                        </p:tgtEl>
                                        <p:attrNameLst>
                                          <p:attrName>style.visibility</p:attrName>
                                        </p:attrNameLst>
                                      </p:cBhvr>
                                      <p:to>
                                        <p:strVal val="visible"/>
                                      </p:to>
                                    </p:set>
                                    <p:animEffect transition="in" filter="fade">
                                      <p:cBhvr>
                                        <p:cTn id="149" dur="500"/>
                                        <p:tgtEl>
                                          <p:spTgt spid="62"/>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xit" presetSubtype="4" fill="hold" grpId="1" nodeType="clickEffect">
                                  <p:stCondLst>
                                    <p:cond delay="0"/>
                                  </p:stCondLst>
                                  <p:childTnLst>
                                    <p:animEffect transition="out" filter="wipe(down)">
                                      <p:cBhvr>
                                        <p:cTn id="153" dur="500"/>
                                        <p:tgtEl>
                                          <p:spTgt spid="80"/>
                                        </p:tgtEl>
                                      </p:cBhvr>
                                    </p:animEffect>
                                    <p:set>
                                      <p:cBhvr>
                                        <p:cTn id="154" dur="1" fill="hold">
                                          <p:stCondLst>
                                            <p:cond delay="499"/>
                                          </p:stCondLst>
                                        </p:cTn>
                                        <p:tgtEl>
                                          <p:spTgt spid="80"/>
                                        </p:tgtEl>
                                        <p:attrNameLst>
                                          <p:attrName>style.visibility</p:attrName>
                                        </p:attrNameLst>
                                      </p:cBhvr>
                                      <p:to>
                                        <p:strVal val="hidden"/>
                                      </p:to>
                                    </p:set>
                                  </p:childTnLst>
                                </p:cTn>
                              </p:par>
                              <p:par>
                                <p:cTn id="155" presetID="22" presetClass="exit" presetSubtype="4" fill="hold" grpId="1" nodeType="withEffect">
                                  <p:stCondLst>
                                    <p:cond delay="0"/>
                                  </p:stCondLst>
                                  <p:childTnLst>
                                    <p:animEffect transition="out" filter="wipe(down)">
                                      <p:cBhvr>
                                        <p:cTn id="156" dur="500"/>
                                        <p:tgtEl>
                                          <p:spTgt spid="84"/>
                                        </p:tgtEl>
                                      </p:cBhvr>
                                    </p:animEffect>
                                    <p:set>
                                      <p:cBhvr>
                                        <p:cTn id="157" dur="1" fill="hold">
                                          <p:stCondLst>
                                            <p:cond delay="499"/>
                                          </p:stCondLst>
                                        </p:cTn>
                                        <p:tgtEl>
                                          <p:spTgt spid="84"/>
                                        </p:tgtEl>
                                        <p:attrNameLst>
                                          <p:attrName>style.visibility</p:attrName>
                                        </p:attrNameLst>
                                      </p:cBhvr>
                                      <p:to>
                                        <p:strVal val="hidden"/>
                                      </p:to>
                                    </p:set>
                                  </p:childTnLst>
                                </p:cTn>
                              </p:par>
                              <p:par>
                                <p:cTn id="158" presetID="22" presetClass="exit" presetSubtype="4" fill="hold" grpId="1" nodeType="withEffect">
                                  <p:stCondLst>
                                    <p:cond delay="0"/>
                                  </p:stCondLst>
                                  <p:childTnLst>
                                    <p:animEffect transition="out" filter="wipe(down)">
                                      <p:cBhvr>
                                        <p:cTn id="159" dur="500"/>
                                        <p:tgtEl>
                                          <p:spTgt spid="81"/>
                                        </p:tgtEl>
                                      </p:cBhvr>
                                    </p:animEffect>
                                    <p:set>
                                      <p:cBhvr>
                                        <p:cTn id="160" dur="1" fill="hold">
                                          <p:stCondLst>
                                            <p:cond delay="499"/>
                                          </p:stCondLst>
                                        </p:cTn>
                                        <p:tgtEl>
                                          <p:spTgt spid="81"/>
                                        </p:tgtEl>
                                        <p:attrNameLst>
                                          <p:attrName>style.visibility</p:attrName>
                                        </p:attrNameLst>
                                      </p:cBhvr>
                                      <p:to>
                                        <p:strVal val="hidden"/>
                                      </p:to>
                                    </p:set>
                                  </p:childTnLst>
                                </p:cTn>
                              </p:par>
                              <p:par>
                                <p:cTn id="161" presetID="22" presetClass="exit" presetSubtype="4" fill="hold" grpId="1" nodeType="withEffect">
                                  <p:stCondLst>
                                    <p:cond delay="0"/>
                                  </p:stCondLst>
                                  <p:childTnLst>
                                    <p:animEffect transition="out" filter="wipe(down)">
                                      <p:cBhvr>
                                        <p:cTn id="162" dur="500"/>
                                        <p:tgtEl>
                                          <p:spTgt spid="83"/>
                                        </p:tgtEl>
                                      </p:cBhvr>
                                    </p:animEffect>
                                    <p:set>
                                      <p:cBhvr>
                                        <p:cTn id="163" dur="1" fill="hold">
                                          <p:stCondLst>
                                            <p:cond delay="499"/>
                                          </p:stCondLst>
                                        </p:cTn>
                                        <p:tgtEl>
                                          <p:spTgt spid="83"/>
                                        </p:tgtEl>
                                        <p:attrNameLst>
                                          <p:attrName>style.visibility</p:attrName>
                                        </p:attrNameLst>
                                      </p:cBhvr>
                                      <p:to>
                                        <p:strVal val="hidden"/>
                                      </p:to>
                                    </p:set>
                                  </p:childTnLst>
                                </p:cTn>
                              </p:par>
                              <p:par>
                                <p:cTn id="164" presetID="22" presetClass="exit" presetSubtype="4" fill="hold" grpId="1" nodeType="withEffect">
                                  <p:stCondLst>
                                    <p:cond delay="0"/>
                                  </p:stCondLst>
                                  <p:childTnLst>
                                    <p:animEffect transition="out" filter="wipe(down)">
                                      <p:cBhvr>
                                        <p:cTn id="165" dur="500"/>
                                        <p:tgtEl>
                                          <p:spTgt spid="82"/>
                                        </p:tgtEl>
                                      </p:cBhvr>
                                    </p:animEffect>
                                    <p:set>
                                      <p:cBhvr>
                                        <p:cTn id="166" dur="1" fill="hold">
                                          <p:stCondLst>
                                            <p:cond delay="499"/>
                                          </p:stCondLst>
                                        </p:cTn>
                                        <p:tgtEl>
                                          <p:spTgt spid="82"/>
                                        </p:tgtEl>
                                        <p:attrNameLst>
                                          <p:attrName>style.visibility</p:attrName>
                                        </p:attrNameLst>
                                      </p:cBhvr>
                                      <p:to>
                                        <p:strVal val="hidden"/>
                                      </p:to>
                                    </p:set>
                                  </p:childTnLst>
                                </p:cTn>
                              </p:par>
                              <p:par>
                                <p:cTn id="167" presetID="22" presetClass="exit" presetSubtype="4" fill="hold" grpId="1" nodeType="withEffect">
                                  <p:stCondLst>
                                    <p:cond delay="0"/>
                                  </p:stCondLst>
                                  <p:childTnLst>
                                    <p:animEffect transition="out" filter="wipe(down)">
                                      <p:cBhvr>
                                        <p:cTn id="168" dur="500"/>
                                        <p:tgtEl>
                                          <p:spTgt spid="85"/>
                                        </p:tgtEl>
                                      </p:cBhvr>
                                    </p:animEffect>
                                    <p:set>
                                      <p:cBhvr>
                                        <p:cTn id="169" dur="1" fill="hold">
                                          <p:stCondLst>
                                            <p:cond delay="499"/>
                                          </p:stCondLst>
                                        </p:cTn>
                                        <p:tgtEl>
                                          <p:spTgt spid="85"/>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147"/>
                                        </p:tgtEl>
                                        <p:attrNameLst>
                                          <p:attrName>style.visibility</p:attrName>
                                        </p:attrNameLst>
                                      </p:cBhvr>
                                      <p:to>
                                        <p:strVal val="visible"/>
                                      </p:to>
                                    </p:set>
                                    <p:animEffect transition="in" filter="fade">
                                      <p:cBhvr>
                                        <p:cTn id="174" dur="500"/>
                                        <p:tgtEl>
                                          <p:spTgt spid="147"/>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48"/>
                                        </p:tgtEl>
                                        <p:attrNameLst>
                                          <p:attrName>style.visibility</p:attrName>
                                        </p:attrNameLst>
                                      </p:cBhvr>
                                      <p:to>
                                        <p:strVal val="visible"/>
                                      </p:to>
                                    </p:set>
                                    <p:animEffect transition="in" filter="fade">
                                      <p:cBhvr>
                                        <p:cTn id="177" dur="500"/>
                                        <p:tgtEl>
                                          <p:spTgt spid="148"/>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46"/>
                                        </p:tgtEl>
                                        <p:attrNameLst>
                                          <p:attrName>style.visibility</p:attrName>
                                        </p:attrNameLst>
                                      </p:cBhvr>
                                      <p:to>
                                        <p:strVal val="visible"/>
                                      </p:to>
                                    </p:set>
                                    <p:animEffect transition="in" filter="fade">
                                      <p:cBhvr>
                                        <p:cTn id="180" dur="500"/>
                                        <p:tgtEl>
                                          <p:spTgt spid="146"/>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45"/>
                                        </p:tgtEl>
                                        <p:attrNameLst>
                                          <p:attrName>style.visibility</p:attrName>
                                        </p:attrNameLst>
                                      </p:cBhvr>
                                      <p:to>
                                        <p:strVal val="visible"/>
                                      </p:to>
                                    </p:set>
                                    <p:animEffect transition="in" filter="fade">
                                      <p:cBhvr>
                                        <p:cTn id="183" dur="500"/>
                                        <p:tgtEl>
                                          <p:spTgt spid="145"/>
                                        </p:tgtEl>
                                      </p:cBhvr>
                                    </p:animEffect>
                                  </p:childTnLst>
                                </p:cTn>
                              </p:par>
                              <p:par>
                                <p:cTn id="184" presetID="10" presetClass="entr" presetSubtype="0" fill="hold" nodeType="withEffect">
                                  <p:stCondLst>
                                    <p:cond delay="0"/>
                                  </p:stCondLst>
                                  <p:childTnLst>
                                    <p:set>
                                      <p:cBhvr>
                                        <p:cTn id="185" dur="1" fill="hold">
                                          <p:stCondLst>
                                            <p:cond delay="0"/>
                                          </p:stCondLst>
                                        </p:cTn>
                                        <p:tgtEl>
                                          <p:spTgt spid="136"/>
                                        </p:tgtEl>
                                        <p:attrNameLst>
                                          <p:attrName>style.visibility</p:attrName>
                                        </p:attrNameLst>
                                      </p:cBhvr>
                                      <p:to>
                                        <p:strVal val="visible"/>
                                      </p:to>
                                    </p:set>
                                    <p:animEffect transition="in" filter="fade">
                                      <p:cBhvr>
                                        <p:cTn id="186" dur="500"/>
                                        <p:tgtEl>
                                          <p:spTgt spid="136"/>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141"/>
                                        </p:tgtEl>
                                        <p:attrNameLst>
                                          <p:attrName>style.visibility</p:attrName>
                                        </p:attrNameLst>
                                      </p:cBhvr>
                                      <p:to>
                                        <p:strVal val="visible"/>
                                      </p:to>
                                    </p:set>
                                    <p:animEffect transition="in" filter="fade">
                                      <p:cBhvr>
                                        <p:cTn id="189" dur="500"/>
                                        <p:tgtEl>
                                          <p:spTgt spid="141"/>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149"/>
                                        </p:tgtEl>
                                        <p:attrNameLst>
                                          <p:attrName>style.visibility</p:attrName>
                                        </p:attrNameLst>
                                      </p:cBhvr>
                                      <p:to>
                                        <p:strVal val="visible"/>
                                      </p:to>
                                    </p:set>
                                    <p:animEffect transition="in" filter="fade">
                                      <p:cBhvr>
                                        <p:cTn id="194" dur="500"/>
                                        <p:tgtEl>
                                          <p:spTgt spid="149"/>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160"/>
                                        </p:tgtEl>
                                        <p:attrNameLst>
                                          <p:attrName>style.visibility</p:attrName>
                                        </p:attrNameLst>
                                      </p:cBhvr>
                                      <p:to>
                                        <p:strVal val="visible"/>
                                      </p:to>
                                    </p:set>
                                    <p:animEffect transition="in" filter="fade">
                                      <p:cBhvr>
                                        <p:cTn id="199" dur="500"/>
                                        <p:tgtEl>
                                          <p:spTgt spid="16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57"/>
                                        </p:tgtEl>
                                        <p:attrNameLst>
                                          <p:attrName>style.visibility</p:attrName>
                                        </p:attrNameLst>
                                      </p:cBhvr>
                                      <p:to>
                                        <p:strVal val="visible"/>
                                      </p:to>
                                    </p:set>
                                    <p:animEffect transition="in" filter="fade">
                                      <p:cBhvr>
                                        <p:cTn id="202" dur="500"/>
                                        <p:tgtEl>
                                          <p:spTgt spid="157"/>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56"/>
                                        </p:tgtEl>
                                        <p:attrNameLst>
                                          <p:attrName>style.visibility</p:attrName>
                                        </p:attrNameLst>
                                      </p:cBhvr>
                                      <p:to>
                                        <p:strVal val="visible"/>
                                      </p:to>
                                    </p:set>
                                    <p:animEffect transition="in" filter="fade">
                                      <p:cBhvr>
                                        <p:cTn id="205" dur="500"/>
                                        <p:tgtEl>
                                          <p:spTgt spid="156"/>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58"/>
                                        </p:tgtEl>
                                        <p:attrNameLst>
                                          <p:attrName>style.visibility</p:attrName>
                                        </p:attrNameLst>
                                      </p:cBhvr>
                                      <p:to>
                                        <p:strVal val="visible"/>
                                      </p:to>
                                    </p:set>
                                    <p:animEffect transition="in" filter="fade">
                                      <p:cBhvr>
                                        <p:cTn id="208" dur="500"/>
                                        <p:tgtEl>
                                          <p:spTgt spid="158"/>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59"/>
                                        </p:tgtEl>
                                        <p:attrNameLst>
                                          <p:attrName>style.visibility</p:attrName>
                                        </p:attrNameLst>
                                      </p:cBhvr>
                                      <p:to>
                                        <p:strVal val="visible"/>
                                      </p:to>
                                    </p:set>
                                    <p:animEffect transition="in" filter="fade">
                                      <p:cBhvr>
                                        <p:cTn id="211" dur="500"/>
                                        <p:tgtEl>
                                          <p:spTgt spid="159"/>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61"/>
                                        </p:tgtEl>
                                        <p:attrNameLst>
                                          <p:attrName>style.visibility</p:attrName>
                                        </p:attrNameLst>
                                      </p:cBhvr>
                                      <p:to>
                                        <p:strVal val="visible"/>
                                      </p:to>
                                    </p:set>
                                    <p:animEffect transition="in" filter="fade">
                                      <p:cBhvr>
                                        <p:cTn id="214" dur="500"/>
                                        <p:tgtEl>
                                          <p:spTgt spid="161"/>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nodeType="clickEffect">
                                  <p:stCondLst>
                                    <p:cond delay="0"/>
                                  </p:stCondLst>
                                  <p:childTnLst>
                                    <p:set>
                                      <p:cBhvr>
                                        <p:cTn id="218" dur="1" fill="hold">
                                          <p:stCondLst>
                                            <p:cond delay="0"/>
                                          </p:stCondLst>
                                        </p:cTn>
                                        <p:tgtEl>
                                          <p:spTgt spid="11"/>
                                        </p:tgtEl>
                                        <p:attrNameLst>
                                          <p:attrName>style.visibility</p:attrName>
                                        </p:attrNameLst>
                                      </p:cBhvr>
                                      <p:to>
                                        <p:strVal val="visible"/>
                                      </p:to>
                                    </p:set>
                                    <p:animEffect transition="in" filter="fade">
                                      <p:cBhvr>
                                        <p:cTn id="219" dur="500"/>
                                        <p:tgtEl>
                                          <p:spTgt spid="11"/>
                                        </p:tgtEl>
                                      </p:cBhvr>
                                    </p:animEffect>
                                  </p:childTnLst>
                                </p:cTn>
                              </p:par>
                              <p:par>
                                <p:cTn id="220" presetID="10" presetClass="entr" presetSubtype="0" fill="hold" nodeType="with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fade">
                                      <p:cBhvr>
                                        <p:cTn id="222" dur="500"/>
                                        <p:tgtEl>
                                          <p:spTgt spid="57"/>
                                        </p:tgtEl>
                                      </p:cBhvr>
                                    </p:animEffect>
                                  </p:childTnLst>
                                </p:cTn>
                              </p:par>
                              <p:par>
                                <p:cTn id="223" presetID="10" presetClass="entr" presetSubtype="0" fill="hold" nodeType="withEffect">
                                  <p:stCondLst>
                                    <p:cond delay="0"/>
                                  </p:stCondLst>
                                  <p:childTnLst>
                                    <p:set>
                                      <p:cBhvr>
                                        <p:cTn id="224" dur="1" fill="hold">
                                          <p:stCondLst>
                                            <p:cond delay="0"/>
                                          </p:stCondLst>
                                        </p:cTn>
                                        <p:tgtEl>
                                          <p:spTgt spid="58"/>
                                        </p:tgtEl>
                                        <p:attrNameLst>
                                          <p:attrName>style.visibility</p:attrName>
                                        </p:attrNameLst>
                                      </p:cBhvr>
                                      <p:to>
                                        <p:strVal val="visible"/>
                                      </p:to>
                                    </p:set>
                                    <p:animEffect transition="in" filter="fade">
                                      <p:cBhvr>
                                        <p:cTn id="225" dur="500"/>
                                        <p:tgtEl>
                                          <p:spTgt spid="58"/>
                                        </p:tgtEl>
                                      </p:cBhvr>
                                    </p:animEffect>
                                  </p:childTnLst>
                                </p:cTn>
                              </p:par>
                              <p:par>
                                <p:cTn id="226" presetID="10" presetClass="entr" presetSubtype="0" fill="hold" nodeType="withEffect">
                                  <p:stCondLst>
                                    <p:cond delay="0"/>
                                  </p:stCondLst>
                                  <p:childTnLst>
                                    <p:set>
                                      <p:cBhvr>
                                        <p:cTn id="227" dur="1" fill="hold">
                                          <p:stCondLst>
                                            <p:cond delay="0"/>
                                          </p:stCondLst>
                                        </p:cTn>
                                        <p:tgtEl>
                                          <p:spTgt spid="86"/>
                                        </p:tgtEl>
                                        <p:attrNameLst>
                                          <p:attrName>style.visibility</p:attrName>
                                        </p:attrNameLst>
                                      </p:cBhvr>
                                      <p:to>
                                        <p:strVal val="visible"/>
                                      </p:to>
                                    </p:set>
                                    <p:animEffect transition="in" filter="fade">
                                      <p:cBhvr>
                                        <p:cTn id="228" dur="500"/>
                                        <p:tgtEl>
                                          <p:spTgt spid="86"/>
                                        </p:tgtEl>
                                      </p:cBhvr>
                                    </p:animEffect>
                                  </p:childTnLst>
                                </p:cTn>
                              </p:par>
                              <p:par>
                                <p:cTn id="229" presetID="10" presetClass="entr" presetSubtype="0" fill="hold" nodeType="withEffect">
                                  <p:stCondLst>
                                    <p:cond delay="0"/>
                                  </p:stCondLst>
                                  <p:childTnLst>
                                    <p:set>
                                      <p:cBhvr>
                                        <p:cTn id="230" dur="1" fill="hold">
                                          <p:stCondLst>
                                            <p:cond delay="0"/>
                                          </p:stCondLst>
                                        </p:cTn>
                                        <p:tgtEl>
                                          <p:spTgt spid="13"/>
                                        </p:tgtEl>
                                        <p:attrNameLst>
                                          <p:attrName>style.visibility</p:attrName>
                                        </p:attrNameLst>
                                      </p:cBhvr>
                                      <p:to>
                                        <p:strVal val="visible"/>
                                      </p:to>
                                    </p:set>
                                    <p:animEffect transition="in" filter="fade">
                                      <p:cBhvr>
                                        <p:cTn id="231" dur="500"/>
                                        <p:tgtEl>
                                          <p:spTgt spid="13"/>
                                        </p:tgtEl>
                                      </p:cBhvr>
                                    </p:animEffect>
                                  </p:childTnLst>
                                </p:cTn>
                              </p:par>
                              <p:par>
                                <p:cTn id="232" presetID="10" presetClass="entr" presetSubtype="0" fill="hold" nodeType="withEffect">
                                  <p:stCondLst>
                                    <p:cond delay="0"/>
                                  </p:stCondLst>
                                  <p:childTnLst>
                                    <p:set>
                                      <p:cBhvr>
                                        <p:cTn id="233" dur="1" fill="hold">
                                          <p:stCondLst>
                                            <p:cond delay="0"/>
                                          </p:stCondLst>
                                        </p:cTn>
                                        <p:tgtEl>
                                          <p:spTgt spid="89"/>
                                        </p:tgtEl>
                                        <p:attrNameLst>
                                          <p:attrName>style.visibility</p:attrName>
                                        </p:attrNameLst>
                                      </p:cBhvr>
                                      <p:to>
                                        <p:strVal val="visible"/>
                                      </p:to>
                                    </p:set>
                                    <p:animEffect transition="in" filter="fade">
                                      <p:cBhvr>
                                        <p:cTn id="234" dur="500"/>
                                        <p:tgtEl>
                                          <p:spTgt spid="89"/>
                                        </p:tgtEl>
                                      </p:cBhvr>
                                    </p:animEffect>
                                  </p:childTnLst>
                                </p:cTn>
                              </p:par>
                              <p:par>
                                <p:cTn id="235" presetID="10" presetClass="entr" presetSubtype="0" fill="hold" nodeType="withEffect">
                                  <p:stCondLst>
                                    <p:cond delay="0"/>
                                  </p:stCondLst>
                                  <p:childTnLst>
                                    <p:set>
                                      <p:cBhvr>
                                        <p:cTn id="236" dur="1" fill="hold">
                                          <p:stCondLst>
                                            <p:cond delay="0"/>
                                          </p:stCondLst>
                                        </p:cTn>
                                        <p:tgtEl>
                                          <p:spTgt spid="90"/>
                                        </p:tgtEl>
                                        <p:attrNameLst>
                                          <p:attrName>style.visibility</p:attrName>
                                        </p:attrNameLst>
                                      </p:cBhvr>
                                      <p:to>
                                        <p:strVal val="visible"/>
                                      </p:to>
                                    </p:set>
                                    <p:animEffect transition="in" filter="fade">
                                      <p:cBhvr>
                                        <p:cTn id="237" dur="500"/>
                                        <p:tgtEl>
                                          <p:spTgt spid="90"/>
                                        </p:tgtEl>
                                      </p:cBhvr>
                                    </p:animEffect>
                                  </p:childTnLst>
                                </p:cTn>
                              </p:par>
                              <p:par>
                                <p:cTn id="238" presetID="10" presetClass="entr" presetSubtype="0" fill="hold" nodeType="withEffect">
                                  <p:stCondLst>
                                    <p:cond delay="0"/>
                                  </p:stCondLst>
                                  <p:childTnLst>
                                    <p:set>
                                      <p:cBhvr>
                                        <p:cTn id="239" dur="1" fill="hold">
                                          <p:stCondLst>
                                            <p:cond delay="0"/>
                                          </p:stCondLst>
                                        </p:cTn>
                                        <p:tgtEl>
                                          <p:spTgt spid="91"/>
                                        </p:tgtEl>
                                        <p:attrNameLst>
                                          <p:attrName>style.visibility</p:attrName>
                                        </p:attrNameLst>
                                      </p:cBhvr>
                                      <p:to>
                                        <p:strVal val="visible"/>
                                      </p:to>
                                    </p:set>
                                    <p:animEffect transition="in" filter="fade">
                                      <p:cBhvr>
                                        <p:cTn id="240" dur="500"/>
                                        <p:tgtEl>
                                          <p:spTgt spid="91"/>
                                        </p:tgtEl>
                                      </p:cBhvr>
                                    </p:animEffect>
                                  </p:childTnLst>
                                </p:cTn>
                              </p:par>
                              <p:par>
                                <p:cTn id="241" presetID="10" presetClass="entr" presetSubtype="0" fill="hold" nodeType="withEffect">
                                  <p:stCondLst>
                                    <p:cond delay="0"/>
                                  </p:stCondLst>
                                  <p:childTnLst>
                                    <p:set>
                                      <p:cBhvr>
                                        <p:cTn id="242" dur="1" fill="hold">
                                          <p:stCondLst>
                                            <p:cond delay="0"/>
                                          </p:stCondLst>
                                        </p:cTn>
                                        <p:tgtEl>
                                          <p:spTgt spid="92"/>
                                        </p:tgtEl>
                                        <p:attrNameLst>
                                          <p:attrName>style.visibility</p:attrName>
                                        </p:attrNameLst>
                                      </p:cBhvr>
                                      <p:to>
                                        <p:strVal val="visible"/>
                                      </p:to>
                                    </p:set>
                                    <p:animEffect transition="in" filter="fade">
                                      <p:cBhvr>
                                        <p:cTn id="243" dur="500"/>
                                        <p:tgtEl>
                                          <p:spTgt spid="92"/>
                                        </p:tgtEl>
                                      </p:cBhvr>
                                    </p:animEffect>
                                  </p:childTnLst>
                                </p:cTn>
                              </p:par>
                              <p:par>
                                <p:cTn id="244" presetID="10" presetClass="entr" presetSubtype="0" fill="hold" nodeType="withEffect">
                                  <p:stCondLst>
                                    <p:cond delay="0"/>
                                  </p:stCondLst>
                                  <p:childTnLst>
                                    <p:set>
                                      <p:cBhvr>
                                        <p:cTn id="245" dur="1" fill="hold">
                                          <p:stCondLst>
                                            <p:cond delay="0"/>
                                          </p:stCondLst>
                                        </p:cTn>
                                        <p:tgtEl>
                                          <p:spTgt spid="93"/>
                                        </p:tgtEl>
                                        <p:attrNameLst>
                                          <p:attrName>style.visibility</p:attrName>
                                        </p:attrNameLst>
                                      </p:cBhvr>
                                      <p:to>
                                        <p:strVal val="visible"/>
                                      </p:to>
                                    </p:set>
                                    <p:animEffect transition="in" filter="fade">
                                      <p:cBhvr>
                                        <p:cTn id="246" dur="500"/>
                                        <p:tgtEl>
                                          <p:spTgt spid="93"/>
                                        </p:tgtEl>
                                      </p:cBhvr>
                                    </p:animEffect>
                                  </p:childTnLst>
                                </p:cTn>
                              </p:par>
                              <p:par>
                                <p:cTn id="247" presetID="10" presetClass="entr" presetSubtype="0" fill="hold" nodeType="withEffect">
                                  <p:stCondLst>
                                    <p:cond delay="0"/>
                                  </p:stCondLst>
                                  <p:childTnLst>
                                    <p:set>
                                      <p:cBhvr>
                                        <p:cTn id="248" dur="1" fill="hold">
                                          <p:stCondLst>
                                            <p:cond delay="0"/>
                                          </p:stCondLst>
                                        </p:cTn>
                                        <p:tgtEl>
                                          <p:spTgt spid="94"/>
                                        </p:tgtEl>
                                        <p:attrNameLst>
                                          <p:attrName>style.visibility</p:attrName>
                                        </p:attrNameLst>
                                      </p:cBhvr>
                                      <p:to>
                                        <p:strVal val="visible"/>
                                      </p:to>
                                    </p:set>
                                    <p:animEffect transition="in" filter="fade">
                                      <p:cBhvr>
                                        <p:cTn id="249" dur="500"/>
                                        <p:tgtEl>
                                          <p:spTgt spid="94"/>
                                        </p:tgtEl>
                                      </p:cBhvr>
                                    </p:animEffect>
                                  </p:childTnLst>
                                </p:cTn>
                              </p:par>
                              <p:par>
                                <p:cTn id="250" presetID="10" presetClass="entr" presetSubtype="0" fill="hold" nodeType="withEffect">
                                  <p:stCondLst>
                                    <p:cond delay="0"/>
                                  </p:stCondLst>
                                  <p:childTnLst>
                                    <p:set>
                                      <p:cBhvr>
                                        <p:cTn id="251" dur="1" fill="hold">
                                          <p:stCondLst>
                                            <p:cond delay="0"/>
                                          </p:stCondLst>
                                        </p:cTn>
                                        <p:tgtEl>
                                          <p:spTgt spid="95"/>
                                        </p:tgtEl>
                                        <p:attrNameLst>
                                          <p:attrName>style.visibility</p:attrName>
                                        </p:attrNameLst>
                                      </p:cBhvr>
                                      <p:to>
                                        <p:strVal val="visible"/>
                                      </p:to>
                                    </p:set>
                                    <p:animEffect transition="in" filter="fade">
                                      <p:cBhvr>
                                        <p:cTn id="252" dur="500"/>
                                        <p:tgtEl>
                                          <p:spTgt spid="95"/>
                                        </p:tgtEl>
                                      </p:cBhvr>
                                    </p:animEffect>
                                  </p:childTnLst>
                                </p:cTn>
                              </p:par>
                              <p:par>
                                <p:cTn id="253" presetID="10" presetClass="entr" presetSubtype="0" fill="hold" nodeType="withEffect">
                                  <p:stCondLst>
                                    <p:cond delay="0"/>
                                  </p:stCondLst>
                                  <p:childTnLst>
                                    <p:set>
                                      <p:cBhvr>
                                        <p:cTn id="254" dur="1" fill="hold">
                                          <p:stCondLst>
                                            <p:cond delay="0"/>
                                          </p:stCondLst>
                                        </p:cTn>
                                        <p:tgtEl>
                                          <p:spTgt spid="96"/>
                                        </p:tgtEl>
                                        <p:attrNameLst>
                                          <p:attrName>style.visibility</p:attrName>
                                        </p:attrNameLst>
                                      </p:cBhvr>
                                      <p:to>
                                        <p:strVal val="visible"/>
                                      </p:to>
                                    </p:set>
                                    <p:animEffect transition="in" filter="fade">
                                      <p:cBhvr>
                                        <p:cTn id="255" dur="500"/>
                                        <p:tgtEl>
                                          <p:spTgt spid="96"/>
                                        </p:tgtEl>
                                      </p:cBhvr>
                                    </p:animEffect>
                                  </p:childTnLst>
                                </p:cTn>
                              </p:par>
                              <p:par>
                                <p:cTn id="256" presetID="10" presetClass="entr" presetSubtype="0" fill="hold" nodeType="withEffect">
                                  <p:stCondLst>
                                    <p:cond delay="0"/>
                                  </p:stCondLst>
                                  <p:childTnLst>
                                    <p:set>
                                      <p:cBhvr>
                                        <p:cTn id="257" dur="1" fill="hold">
                                          <p:stCondLst>
                                            <p:cond delay="0"/>
                                          </p:stCondLst>
                                        </p:cTn>
                                        <p:tgtEl>
                                          <p:spTgt spid="97"/>
                                        </p:tgtEl>
                                        <p:attrNameLst>
                                          <p:attrName>style.visibility</p:attrName>
                                        </p:attrNameLst>
                                      </p:cBhvr>
                                      <p:to>
                                        <p:strVal val="visible"/>
                                      </p:to>
                                    </p:set>
                                    <p:animEffect transition="in" filter="fade">
                                      <p:cBhvr>
                                        <p:cTn id="258" dur="500"/>
                                        <p:tgtEl>
                                          <p:spTgt spid="97"/>
                                        </p:tgtEl>
                                      </p:cBhvr>
                                    </p:animEffect>
                                  </p:childTnLst>
                                </p:cTn>
                              </p:par>
                              <p:par>
                                <p:cTn id="259" presetID="10" presetClass="entr" presetSubtype="0" fill="hold" nodeType="withEffect">
                                  <p:stCondLst>
                                    <p:cond delay="0"/>
                                  </p:stCondLst>
                                  <p:childTnLst>
                                    <p:set>
                                      <p:cBhvr>
                                        <p:cTn id="260" dur="1" fill="hold">
                                          <p:stCondLst>
                                            <p:cond delay="0"/>
                                          </p:stCondLst>
                                        </p:cTn>
                                        <p:tgtEl>
                                          <p:spTgt spid="98"/>
                                        </p:tgtEl>
                                        <p:attrNameLst>
                                          <p:attrName>style.visibility</p:attrName>
                                        </p:attrNameLst>
                                      </p:cBhvr>
                                      <p:to>
                                        <p:strVal val="visible"/>
                                      </p:to>
                                    </p:set>
                                    <p:animEffect transition="in" filter="fade">
                                      <p:cBhvr>
                                        <p:cTn id="261" dur="500"/>
                                        <p:tgtEl>
                                          <p:spTgt spid="98"/>
                                        </p:tgtEl>
                                      </p:cBhvr>
                                    </p:animEffect>
                                  </p:childTnLst>
                                </p:cTn>
                              </p:par>
                              <p:par>
                                <p:cTn id="262" presetID="10" presetClass="entr" presetSubtype="0" fill="hold" nodeType="withEffect">
                                  <p:stCondLst>
                                    <p:cond delay="0"/>
                                  </p:stCondLst>
                                  <p:childTnLst>
                                    <p:set>
                                      <p:cBhvr>
                                        <p:cTn id="263" dur="1" fill="hold">
                                          <p:stCondLst>
                                            <p:cond delay="0"/>
                                          </p:stCondLst>
                                        </p:cTn>
                                        <p:tgtEl>
                                          <p:spTgt spid="99"/>
                                        </p:tgtEl>
                                        <p:attrNameLst>
                                          <p:attrName>style.visibility</p:attrName>
                                        </p:attrNameLst>
                                      </p:cBhvr>
                                      <p:to>
                                        <p:strVal val="visible"/>
                                      </p:to>
                                    </p:set>
                                    <p:animEffect transition="in" filter="fade">
                                      <p:cBhvr>
                                        <p:cTn id="264" dur="500"/>
                                        <p:tgtEl>
                                          <p:spTgt spid="99"/>
                                        </p:tgtEl>
                                      </p:cBhvr>
                                    </p:animEffect>
                                  </p:childTnLst>
                                </p:cTn>
                              </p:par>
                              <p:par>
                                <p:cTn id="265" presetID="10" presetClass="entr" presetSubtype="0" fill="hold" nodeType="withEffect">
                                  <p:stCondLst>
                                    <p:cond delay="0"/>
                                  </p:stCondLst>
                                  <p:childTnLst>
                                    <p:set>
                                      <p:cBhvr>
                                        <p:cTn id="266" dur="1" fill="hold">
                                          <p:stCondLst>
                                            <p:cond delay="0"/>
                                          </p:stCondLst>
                                        </p:cTn>
                                        <p:tgtEl>
                                          <p:spTgt spid="100"/>
                                        </p:tgtEl>
                                        <p:attrNameLst>
                                          <p:attrName>style.visibility</p:attrName>
                                        </p:attrNameLst>
                                      </p:cBhvr>
                                      <p:to>
                                        <p:strVal val="visible"/>
                                      </p:to>
                                    </p:set>
                                    <p:animEffect transition="in" filter="fade">
                                      <p:cBhvr>
                                        <p:cTn id="267" dur="500"/>
                                        <p:tgtEl>
                                          <p:spTgt spid="100"/>
                                        </p:tgtEl>
                                      </p:cBhvr>
                                    </p:animEffect>
                                  </p:childTnLst>
                                </p:cTn>
                              </p:par>
                              <p:par>
                                <p:cTn id="268" presetID="10" presetClass="entr" presetSubtype="0" fill="hold" nodeType="withEffect">
                                  <p:stCondLst>
                                    <p:cond delay="0"/>
                                  </p:stCondLst>
                                  <p:childTnLst>
                                    <p:set>
                                      <p:cBhvr>
                                        <p:cTn id="269" dur="1" fill="hold">
                                          <p:stCondLst>
                                            <p:cond delay="0"/>
                                          </p:stCondLst>
                                        </p:cTn>
                                        <p:tgtEl>
                                          <p:spTgt spid="101"/>
                                        </p:tgtEl>
                                        <p:attrNameLst>
                                          <p:attrName>style.visibility</p:attrName>
                                        </p:attrNameLst>
                                      </p:cBhvr>
                                      <p:to>
                                        <p:strVal val="visible"/>
                                      </p:to>
                                    </p:set>
                                    <p:animEffect transition="in" filter="fade">
                                      <p:cBhvr>
                                        <p:cTn id="270" dur="500"/>
                                        <p:tgtEl>
                                          <p:spTgt spid="101"/>
                                        </p:tgtEl>
                                      </p:cBhvr>
                                    </p:animEffect>
                                  </p:childTnLst>
                                </p:cTn>
                              </p:par>
                              <p:par>
                                <p:cTn id="271" presetID="10" presetClass="entr" presetSubtype="0" fill="hold" nodeType="withEffect">
                                  <p:stCondLst>
                                    <p:cond delay="0"/>
                                  </p:stCondLst>
                                  <p:childTnLst>
                                    <p:set>
                                      <p:cBhvr>
                                        <p:cTn id="272" dur="1" fill="hold">
                                          <p:stCondLst>
                                            <p:cond delay="0"/>
                                          </p:stCondLst>
                                        </p:cTn>
                                        <p:tgtEl>
                                          <p:spTgt spid="16"/>
                                        </p:tgtEl>
                                        <p:attrNameLst>
                                          <p:attrName>style.visibility</p:attrName>
                                        </p:attrNameLst>
                                      </p:cBhvr>
                                      <p:to>
                                        <p:strVal val="visible"/>
                                      </p:to>
                                    </p:set>
                                    <p:animEffect transition="in" filter="fade">
                                      <p:cBhvr>
                                        <p:cTn id="273" dur="500"/>
                                        <p:tgtEl>
                                          <p:spTgt spid="16"/>
                                        </p:tgtEl>
                                      </p:cBhvr>
                                    </p:animEffect>
                                  </p:childTnLst>
                                </p:cTn>
                              </p:par>
                              <p:par>
                                <p:cTn id="274" presetID="10" presetClass="entr" presetSubtype="0" fill="hold" nodeType="withEffect">
                                  <p:stCondLst>
                                    <p:cond delay="0"/>
                                  </p:stCondLst>
                                  <p:childTnLst>
                                    <p:set>
                                      <p:cBhvr>
                                        <p:cTn id="275" dur="1" fill="hold">
                                          <p:stCondLst>
                                            <p:cond delay="0"/>
                                          </p:stCondLst>
                                        </p:cTn>
                                        <p:tgtEl>
                                          <p:spTgt spid="17"/>
                                        </p:tgtEl>
                                        <p:attrNameLst>
                                          <p:attrName>style.visibility</p:attrName>
                                        </p:attrNameLst>
                                      </p:cBhvr>
                                      <p:to>
                                        <p:strVal val="visible"/>
                                      </p:to>
                                    </p:set>
                                    <p:animEffect transition="in" filter="fade">
                                      <p:cBhvr>
                                        <p:cTn id="276" dur="500"/>
                                        <p:tgtEl>
                                          <p:spTgt spid="17"/>
                                        </p:tgtEl>
                                      </p:cBhvr>
                                    </p:animEffect>
                                  </p:childTnLst>
                                </p:cTn>
                              </p:par>
                              <p:par>
                                <p:cTn id="277" presetID="10" presetClass="entr" presetSubtype="0" fill="hold" nodeType="withEffect">
                                  <p:stCondLst>
                                    <p:cond delay="0"/>
                                  </p:stCondLst>
                                  <p:childTnLst>
                                    <p:set>
                                      <p:cBhvr>
                                        <p:cTn id="278" dur="1" fill="hold">
                                          <p:stCondLst>
                                            <p:cond delay="0"/>
                                          </p:stCondLst>
                                        </p:cTn>
                                        <p:tgtEl>
                                          <p:spTgt spid="18"/>
                                        </p:tgtEl>
                                        <p:attrNameLst>
                                          <p:attrName>style.visibility</p:attrName>
                                        </p:attrNameLst>
                                      </p:cBhvr>
                                      <p:to>
                                        <p:strVal val="visible"/>
                                      </p:to>
                                    </p:set>
                                    <p:animEffect transition="in" filter="fade">
                                      <p:cBhvr>
                                        <p:cTn id="279" dur="500"/>
                                        <p:tgtEl>
                                          <p:spTgt spid="18"/>
                                        </p:tgtEl>
                                      </p:cBhvr>
                                    </p:animEffect>
                                  </p:childTnLst>
                                </p:cTn>
                              </p:par>
                              <p:par>
                                <p:cTn id="280" presetID="10" presetClass="entr" presetSubtype="0" fill="hold" nodeType="withEffect">
                                  <p:stCondLst>
                                    <p:cond delay="0"/>
                                  </p:stCondLst>
                                  <p:childTnLst>
                                    <p:set>
                                      <p:cBhvr>
                                        <p:cTn id="281" dur="1" fill="hold">
                                          <p:stCondLst>
                                            <p:cond delay="0"/>
                                          </p:stCondLst>
                                        </p:cTn>
                                        <p:tgtEl>
                                          <p:spTgt spid="107"/>
                                        </p:tgtEl>
                                        <p:attrNameLst>
                                          <p:attrName>style.visibility</p:attrName>
                                        </p:attrNameLst>
                                      </p:cBhvr>
                                      <p:to>
                                        <p:strVal val="visible"/>
                                      </p:to>
                                    </p:set>
                                    <p:animEffect transition="in" filter="fade">
                                      <p:cBhvr>
                                        <p:cTn id="282" dur="500"/>
                                        <p:tgtEl>
                                          <p:spTgt spid="107"/>
                                        </p:tgtEl>
                                      </p:cBhvr>
                                    </p:animEffec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0" nodeType="clickEffect">
                                  <p:stCondLst>
                                    <p:cond delay="0"/>
                                  </p:stCondLst>
                                  <p:childTnLst>
                                    <p:set>
                                      <p:cBhvr>
                                        <p:cTn id="286" dur="1" fill="hold">
                                          <p:stCondLst>
                                            <p:cond delay="0"/>
                                          </p:stCondLst>
                                        </p:cTn>
                                        <p:tgtEl>
                                          <p:spTgt spid="163"/>
                                        </p:tgtEl>
                                        <p:attrNameLst>
                                          <p:attrName>style.visibility</p:attrName>
                                        </p:attrNameLst>
                                      </p:cBhvr>
                                      <p:to>
                                        <p:strVal val="visible"/>
                                      </p:to>
                                    </p:set>
                                    <p:animEffect transition="in" filter="fade">
                                      <p:cBhvr>
                                        <p:cTn id="28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6" grpId="0" animBg="1"/>
      <p:bldP spid="77" grpId="0" animBg="1"/>
      <p:bldP spid="78" grpId="0"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p:bldP spid="85" grpId="1"/>
      <p:bldP spid="4" grpId="0"/>
      <p:bldP spid="5" grpId="0"/>
      <p:bldP spid="141" grpId="0" animBg="1"/>
      <p:bldP spid="145" grpId="0" animBg="1"/>
      <p:bldP spid="146" grpId="0" animBg="1"/>
      <p:bldP spid="147" grpId="0" animBg="1"/>
      <p:bldP spid="148" grpId="0" animBg="1"/>
      <p:bldP spid="149" grpId="0"/>
      <p:bldP spid="156" grpId="0" animBg="1"/>
      <p:bldP spid="157" grpId="0" animBg="1"/>
      <p:bldP spid="158" grpId="0" animBg="1"/>
      <p:bldP spid="159" grpId="0" animBg="1"/>
      <p:bldP spid="160" grpId="0" animBg="1"/>
      <p:bldP spid="161" grpId="0" animBg="1"/>
      <p:bldP spid="16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2">
            <a:extLst>
              <a:ext uri="{FF2B5EF4-FFF2-40B4-BE49-F238E27FC236}">
                <a16:creationId xmlns:a16="http://schemas.microsoft.com/office/drawing/2014/main" id="{06550838-6799-B230-1638-56ABF7DFF639}"/>
              </a:ext>
            </a:extLst>
          </p:cNvPr>
          <p:cNvSpPr txBox="1">
            <a:spLocks/>
          </p:cNvSpPr>
          <p:nvPr/>
        </p:nvSpPr>
        <p:spPr>
          <a:xfrm>
            <a:off x="735750" y="330691"/>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marL="0" marR="0" lvl="0" indent="0" algn="ctr" defTabSz="914400" rtl="0" eaLnBrk="1" fontAlgn="auto" latinLnBrk="0" hangingPunct="1">
              <a:lnSpc>
                <a:spcPct val="100000"/>
              </a:lnSpc>
              <a:spcBef>
                <a:spcPts val="0"/>
              </a:spcBef>
              <a:spcAft>
                <a:spcPts val="0"/>
              </a:spcAft>
              <a:buClr>
                <a:srgbClr val="073763"/>
              </a:buClr>
              <a:buSzPts val="800"/>
              <a:buFont typeface="Overpass Black"/>
              <a:buNone/>
              <a:tabLst/>
              <a:defRPr/>
            </a:pPr>
            <a:r>
              <a:rPr kumimoji="0" lang="fr-FR" sz="3000" b="0" i="0" u="none" strike="noStrike" kern="0" cap="none" spc="0" normalizeH="0" baseline="0" noProof="0" dirty="0">
                <a:ln>
                  <a:noFill/>
                </a:ln>
                <a:solidFill>
                  <a:srgbClr val="073763"/>
                </a:solidFill>
                <a:effectLst/>
                <a:uLnTx/>
                <a:uFillTx/>
                <a:latin typeface="Overpass Black"/>
                <a:sym typeface="Overpass Black"/>
              </a:rPr>
              <a:t>Les coulisses</a:t>
            </a:r>
            <a:r>
              <a:rPr kumimoji="0" lang="fr-FR" sz="3000" b="0" i="0" u="none" strike="noStrike" kern="0" cap="none" spc="0" normalizeH="0" noProof="0" dirty="0">
                <a:ln>
                  <a:noFill/>
                </a:ln>
                <a:solidFill>
                  <a:srgbClr val="073763"/>
                </a:solidFill>
                <a:effectLst/>
                <a:uLnTx/>
                <a:uFillTx/>
                <a:latin typeface="Overpass Black"/>
                <a:sym typeface="Overpass Black"/>
              </a:rPr>
              <a:t> de notre étude</a:t>
            </a:r>
            <a:br>
              <a:rPr kumimoji="0" lang="fr-FR" sz="3000" b="0" i="0" u="none" strike="noStrike" kern="0" cap="none" spc="0" normalizeH="0" baseline="0" noProof="0" dirty="0">
                <a:ln>
                  <a:noFill/>
                </a:ln>
                <a:solidFill>
                  <a:srgbClr val="073763"/>
                </a:solidFill>
                <a:effectLst/>
                <a:uLnTx/>
                <a:uFillTx/>
                <a:latin typeface="Overpass Black"/>
                <a:sym typeface="Overpass Black"/>
              </a:rPr>
            </a:br>
            <a:r>
              <a:rPr kumimoji="0" lang="fr-FR" sz="1400" b="0" i="0" u="none" strike="noStrike" kern="0" cap="none" spc="0" normalizeH="0" baseline="0" noProof="0" dirty="0">
                <a:ln>
                  <a:noFill/>
                </a:ln>
                <a:solidFill>
                  <a:srgbClr val="073763"/>
                </a:solidFill>
                <a:effectLst/>
                <a:uLnTx/>
                <a:uFillTx/>
                <a:latin typeface="Overpass Black"/>
                <a:sym typeface="Overpass Black"/>
              </a:rPr>
              <a:t>Le protocole expérimental révélé</a:t>
            </a:r>
            <a:endParaRPr kumimoji="0" lang="fr-FR" sz="3000" b="0" i="0" u="none" strike="noStrike" kern="0" cap="none" spc="0" normalizeH="0" baseline="0" noProof="0" dirty="0">
              <a:ln>
                <a:noFill/>
              </a:ln>
              <a:solidFill>
                <a:srgbClr val="073763"/>
              </a:solidFill>
              <a:effectLst/>
              <a:uLnTx/>
              <a:uFillTx/>
              <a:latin typeface="Overpass Black"/>
              <a:sym typeface="Overpass Black"/>
            </a:endParaRPr>
          </a:p>
        </p:txBody>
      </p:sp>
      <p:pic>
        <p:nvPicPr>
          <p:cNvPr id="9" name="Google Shape;2252;p47">
            <a:extLst>
              <a:ext uri="{FF2B5EF4-FFF2-40B4-BE49-F238E27FC236}">
                <a16:creationId xmlns:a16="http://schemas.microsoft.com/office/drawing/2014/main" id="{8D073054-84D5-8E55-3164-3CC38FFEBBFA}"/>
              </a:ext>
            </a:extLst>
          </p:cNvPr>
          <p:cNvPicPr preferRelativeResize="0"/>
          <p:nvPr/>
        </p:nvPicPr>
        <p:blipFill>
          <a:blip r:embed="rId2">
            <a:alphaModFix amt="52000"/>
          </a:blip>
          <a:stretch>
            <a:fillRect/>
          </a:stretch>
        </p:blipFill>
        <p:spPr>
          <a:xfrm rot="21154556" flipH="1">
            <a:off x="538581" y="1275195"/>
            <a:ext cx="2052551" cy="599205"/>
          </a:xfrm>
          <a:prstGeom prst="rect">
            <a:avLst/>
          </a:prstGeom>
          <a:noFill/>
          <a:ln>
            <a:noFill/>
          </a:ln>
        </p:spPr>
      </p:pic>
      <p:sp>
        <p:nvSpPr>
          <p:cNvPr id="10" name="ZoneTexte 9">
            <a:extLst>
              <a:ext uri="{FF2B5EF4-FFF2-40B4-BE49-F238E27FC236}">
                <a16:creationId xmlns:a16="http://schemas.microsoft.com/office/drawing/2014/main" id="{24FCC07C-2479-9E53-A031-D17B06C56B8A}"/>
              </a:ext>
            </a:extLst>
          </p:cNvPr>
          <p:cNvSpPr txBox="1"/>
          <p:nvPr/>
        </p:nvSpPr>
        <p:spPr>
          <a:xfrm>
            <a:off x="1124589" y="1374742"/>
            <a:ext cx="1016000" cy="400110"/>
          </a:xfrm>
          <a:prstGeom prst="rect">
            <a:avLst/>
          </a:prstGeom>
          <a:noFill/>
        </p:spPr>
        <p:txBody>
          <a:bodyPr wrap="square" rtlCol="0">
            <a:spAutoFit/>
          </a:bodyPr>
          <a:lstStyle/>
          <a:p>
            <a:r>
              <a:rPr lang="fr-MA" sz="2000" b="1" dirty="0">
                <a:solidFill>
                  <a:schemeClr val="bg2">
                    <a:lumMod val="75000"/>
                  </a:schemeClr>
                </a:solidFill>
              </a:rPr>
              <a:t>Début</a:t>
            </a:r>
            <a:endParaRPr lang="fr-MA" b="1" dirty="0">
              <a:solidFill>
                <a:schemeClr val="bg2">
                  <a:lumMod val="75000"/>
                </a:schemeClr>
              </a:solidFill>
            </a:endParaRPr>
          </a:p>
        </p:txBody>
      </p:sp>
      <p:pic>
        <p:nvPicPr>
          <p:cNvPr id="14" name="Google Shape;2252;p47">
            <a:extLst>
              <a:ext uri="{FF2B5EF4-FFF2-40B4-BE49-F238E27FC236}">
                <a16:creationId xmlns:a16="http://schemas.microsoft.com/office/drawing/2014/main" id="{83D29682-042B-AAAC-359B-A9A42BAD86E1}"/>
              </a:ext>
            </a:extLst>
          </p:cNvPr>
          <p:cNvPicPr preferRelativeResize="0"/>
          <p:nvPr/>
        </p:nvPicPr>
        <p:blipFill>
          <a:blip r:embed="rId2">
            <a:alphaModFix amt="52000"/>
          </a:blip>
          <a:stretch>
            <a:fillRect/>
          </a:stretch>
        </p:blipFill>
        <p:spPr>
          <a:xfrm rot="21154556" flipH="1">
            <a:off x="6552868" y="1275195"/>
            <a:ext cx="2052551" cy="599205"/>
          </a:xfrm>
          <a:prstGeom prst="rect">
            <a:avLst/>
          </a:prstGeom>
          <a:noFill/>
          <a:ln>
            <a:noFill/>
          </a:ln>
        </p:spPr>
      </p:pic>
      <p:pic>
        <p:nvPicPr>
          <p:cNvPr id="16" name="Google Shape;2252;p47">
            <a:extLst>
              <a:ext uri="{FF2B5EF4-FFF2-40B4-BE49-F238E27FC236}">
                <a16:creationId xmlns:a16="http://schemas.microsoft.com/office/drawing/2014/main" id="{15E44B83-DC30-1D22-969C-F259CEFE4793}"/>
              </a:ext>
            </a:extLst>
          </p:cNvPr>
          <p:cNvPicPr preferRelativeResize="0"/>
          <p:nvPr/>
        </p:nvPicPr>
        <p:blipFill>
          <a:blip r:embed="rId2">
            <a:alphaModFix amt="52000"/>
          </a:blip>
          <a:stretch>
            <a:fillRect/>
          </a:stretch>
        </p:blipFill>
        <p:spPr>
          <a:xfrm rot="21154556" flipH="1">
            <a:off x="3533579" y="1275195"/>
            <a:ext cx="2052551" cy="599205"/>
          </a:xfrm>
          <a:prstGeom prst="rect">
            <a:avLst/>
          </a:prstGeom>
          <a:noFill/>
          <a:ln>
            <a:noFill/>
          </a:ln>
        </p:spPr>
      </p:pic>
      <p:sp>
        <p:nvSpPr>
          <p:cNvPr id="18" name="ZoneTexte 17">
            <a:extLst>
              <a:ext uri="{FF2B5EF4-FFF2-40B4-BE49-F238E27FC236}">
                <a16:creationId xmlns:a16="http://schemas.microsoft.com/office/drawing/2014/main" id="{3F628B03-5B01-2B50-1ED6-A0B7B5DFB254}"/>
              </a:ext>
            </a:extLst>
          </p:cNvPr>
          <p:cNvSpPr txBox="1"/>
          <p:nvPr/>
        </p:nvSpPr>
        <p:spPr>
          <a:xfrm>
            <a:off x="3843518" y="1374742"/>
            <a:ext cx="1554456" cy="400110"/>
          </a:xfrm>
          <a:prstGeom prst="rect">
            <a:avLst/>
          </a:prstGeom>
          <a:noFill/>
        </p:spPr>
        <p:txBody>
          <a:bodyPr wrap="square" rtlCol="0">
            <a:spAutoFit/>
          </a:bodyPr>
          <a:lstStyle/>
          <a:p>
            <a:pPr algn="ctr"/>
            <a:r>
              <a:rPr lang="fr-MA" sz="2000" b="1" dirty="0">
                <a:solidFill>
                  <a:schemeClr val="bg2">
                    <a:lumMod val="75000"/>
                  </a:schemeClr>
                </a:solidFill>
              </a:rPr>
              <a:t>En cours…</a:t>
            </a:r>
            <a:endParaRPr lang="fr-MA" b="1" dirty="0">
              <a:solidFill>
                <a:schemeClr val="bg2">
                  <a:lumMod val="75000"/>
                </a:schemeClr>
              </a:solidFill>
            </a:endParaRPr>
          </a:p>
        </p:txBody>
      </p:sp>
      <p:pic>
        <p:nvPicPr>
          <p:cNvPr id="21" name="Google Shape;2224;p45">
            <a:extLst>
              <a:ext uri="{FF2B5EF4-FFF2-40B4-BE49-F238E27FC236}">
                <a16:creationId xmlns:a16="http://schemas.microsoft.com/office/drawing/2014/main" id="{944F259E-413E-6F25-ED14-18ADB790D700}"/>
              </a:ext>
            </a:extLst>
          </p:cNvPr>
          <p:cNvPicPr preferRelativeResize="0"/>
          <p:nvPr/>
        </p:nvPicPr>
        <p:blipFill>
          <a:blip r:embed="rId3">
            <a:alphaModFix amt="47000"/>
          </a:blip>
          <a:stretch>
            <a:fillRect/>
          </a:stretch>
        </p:blipFill>
        <p:spPr>
          <a:xfrm>
            <a:off x="197158" y="2091266"/>
            <a:ext cx="927431" cy="702124"/>
          </a:xfrm>
          <a:prstGeom prst="rect">
            <a:avLst/>
          </a:prstGeom>
          <a:noFill/>
          <a:ln>
            <a:noFill/>
          </a:ln>
        </p:spPr>
      </p:pic>
      <p:pic>
        <p:nvPicPr>
          <p:cNvPr id="22" name="Google Shape;2224;p45">
            <a:extLst>
              <a:ext uri="{FF2B5EF4-FFF2-40B4-BE49-F238E27FC236}">
                <a16:creationId xmlns:a16="http://schemas.microsoft.com/office/drawing/2014/main" id="{FEA68283-B4FF-E042-CDE9-DE5EBEB1C4A0}"/>
              </a:ext>
            </a:extLst>
          </p:cNvPr>
          <p:cNvPicPr preferRelativeResize="0"/>
          <p:nvPr/>
        </p:nvPicPr>
        <p:blipFill>
          <a:blip r:embed="rId3">
            <a:alphaModFix amt="47000"/>
          </a:blip>
          <a:stretch>
            <a:fillRect/>
          </a:stretch>
        </p:blipFill>
        <p:spPr>
          <a:xfrm>
            <a:off x="197158" y="2880160"/>
            <a:ext cx="927431" cy="702124"/>
          </a:xfrm>
          <a:prstGeom prst="rect">
            <a:avLst/>
          </a:prstGeom>
          <a:noFill/>
          <a:ln>
            <a:noFill/>
          </a:ln>
        </p:spPr>
      </p:pic>
      <p:pic>
        <p:nvPicPr>
          <p:cNvPr id="23" name="Google Shape;2224;p45">
            <a:extLst>
              <a:ext uri="{FF2B5EF4-FFF2-40B4-BE49-F238E27FC236}">
                <a16:creationId xmlns:a16="http://schemas.microsoft.com/office/drawing/2014/main" id="{CA6B3AAB-54D5-533E-F718-751546FA412B}"/>
              </a:ext>
            </a:extLst>
          </p:cNvPr>
          <p:cNvPicPr preferRelativeResize="0"/>
          <p:nvPr/>
        </p:nvPicPr>
        <p:blipFill>
          <a:blip r:embed="rId3">
            <a:alphaModFix amt="47000"/>
          </a:blip>
          <a:stretch>
            <a:fillRect/>
          </a:stretch>
        </p:blipFill>
        <p:spPr>
          <a:xfrm>
            <a:off x="197157" y="3669051"/>
            <a:ext cx="927431" cy="702124"/>
          </a:xfrm>
          <a:prstGeom prst="rect">
            <a:avLst/>
          </a:prstGeom>
          <a:noFill/>
          <a:ln>
            <a:noFill/>
          </a:ln>
        </p:spPr>
      </p:pic>
      <p:pic>
        <p:nvPicPr>
          <p:cNvPr id="25" name="Image 24">
            <a:extLst>
              <a:ext uri="{FF2B5EF4-FFF2-40B4-BE49-F238E27FC236}">
                <a16:creationId xmlns:a16="http://schemas.microsoft.com/office/drawing/2014/main" id="{C5A3EDFA-A19F-B9AE-C443-80A0B95FE8EF}"/>
              </a:ext>
            </a:extLst>
          </p:cNvPr>
          <p:cNvPicPr>
            <a:picLocks noChangeAspect="1"/>
          </p:cNvPicPr>
          <p:nvPr/>
        </p:nvPicPr>
        <p:blipFill>
          <a:blip r:embed="rId4"/>
          <a:stretch>
            <a:fillRect/>
          </a:stretch>
        </p:blipFill>
        <p:spPr>
          <a:xfrm>
            <a:off x="449676" y="2250448"/>
            <a:ext cx="349892" cy="349892"/>
          </a:xfrm>
          <a:prstGeom prst="rect">
            <a:avLst/>
          </a:prstGeom>
        </p:spPr>
      </p:pic>
      <p:pic>
        <p:nvPicPr>
          <p:cNvPr id="27" name="Image 26">
            <a:extLst>
              <a:ext uri="{FF2B5EF4-FFF2-40B4-BE49-F238E27FC236}">
                <a16:creationId xmlns:a16="http://schemas.microsoft.com/office/drawing/2014/main" id="{638DAB2F-9437-CA06-7AC8-FBB3E7FEF7F4}"/>
              </a:ext>
            </a:extLst>
          </p:cNvPr>
          <p:cNvPicPr>
            <a:picLocks noChangeAspect="1"/>
          </p:cNvPicPr>
          <p:nvPr/>
        </p:nvPicPr>
        <p:blipFill>
          <a:blip r:embed="rId5"/>
          <a:stretch>
            <a:fillRect/>
          </a:stretch>
        </p:blipFill>
        <p:spPr>
          <a:xfrm>
            <a:off x="379349" y="2988204"/>
            <a:ext cx="490546" cy="490546"/>
          </a:xfrm>
          <a:prstGeom prst="rect">
            <a:avLst/>
          </a:prstGeom>
        </p:spPr>
      </p:pic>
      <p:pic>
        <p:nvPicPr>
          <p:cNvPr id="28" name="Image 27">
            <a:extLst>
              <a:ext uri="{FF2B5EF4-FFF2-40B4-BE49-F238E27FC236}">
                <a16:creationId xmlns:a16="http://schemas.microsoft.com/office/drawing/2014/main" id="{ABA4BAEC-BD9A-DB9C-A19B-214E7BBAAFB8}"/>
              </a:ext>
            </a:extLst>
          </p:cNvPr>
          <p:cNvPicPr>
            <a:picLocks noChangeAspect="1"/>
          </p:cNvPicPr>
          <p:nvPr/>
        </p:nvPicPr>
        <p:blipFill>
          <a:blip r:embed="rId6"/>
          <a:stretch>
            <a:fillRect/>
          </a:stretch>
        </p:blipFill>
        <p:spPr>
          <a:xfrm>
            <a:off x="436959" y="3798300"/>
            <a:ext cx="379543" cy="379543"/>
          </a:xfrm>
          <a:prstGeom prst="rect">
            <a:avLst/>
          </a:prstGeom>
        </p:spPr>
      </p:pic>
      <p:sp>
        <p:nvSpPr>
          <p:cNvPr id="29" name="ZoneTexte 28">
            <a:extLst>
              <a:ext uri="{FF2B5EF4-FFF2-40B4-BE49-F238E27FC236}">
                <a16:creationId xmlns:a16="http://schemas.microsoft.com/office/drawing/2014/main" id="{3542285F-A3A8-026C-8831-873B13621603}"/>
              </a:ext>
            </a:extLst>
          </p:cNvPr>
          <p:cNvSpPr txBox="1"/>
          <p:nvPr/>
        </p:nvSpPr>
        <p:spPr>
          <a:xfrm>
            <a:off x="1052086" y="2180718"/>
            <a:ext cx="1991145" cy="523220"/>
          </a:xfrm>
          <a:prstGeom prst="rect">
            <a:avLst/>
          </a:prstGeom>
          <a:noFill/>
        </p:spPr>
        <p:txBody>
          <a:bodyPr wrap="square" rtlCol="0">
            <a:spAutoFit/>
          </a:bodyPr>
          <a:lstStyle/>
          <a:p>
            <a:pPr algn="ctr"/>
            <a:r>
              <a:rPr lang="fr-MA" dirty="0">
                <a:solidFill>
                  <a:schemeClr val="tx1"/>
                </a:solidFill>
                <a:latin typeface="Calibri Light" panose="020F0302020204030204" pitchFamily="34" charset="0"/>
                <a:cs typeface="Calibri Light" panose="020F0302020204030204" pitchFamily="34" charset="0"/>
              </a:rPr>
              <a:t>Eau de puits (ferme expérimentale)</a:t>
            </a:r>
          </a:p>
        </p:txBody>
      </p:sp>
      <p:sp>
        <p:nvSpPr>
          <p:cNvPr id="30" name="ZoneTexte 29">
            <a:extLst>
              <a:ext uri="{FF2B5EF4-FFF2-40B4-BE49-F238E27FC236}">
                <a16:creationId xmlns:a16="http://schemas.microsoft.com/office/drawing/2014/main" id="{CECFFCB3-95B2-5E42-D513-7AB8B6CD8B57}"/>
              </a:ext>
            </a:extLst>
          </p:cNvPr>
          <p:cNvSpPr txBox="1"/>
          <p:nvPr/>
        </p:nvSpPr>
        <p:spPr>
          <a:xfrm>
            <a:off x="967997" y="3049010"/>
            <a:ext cx="1991145" cy="307777"/>
          </a:xfrm>
          <a:prstGeom prst="rect">
            <a:avLst/>
          </a:prstGeom>
          <a:noFill/>
        </p:spPr>
        <p:txBody>
          <a:bodyPr wrap="square" rtlCol="0">
            <a:spAutoFit/>
          </a:bodyPr>
          <a:lstStyle/>
          <a:p>
            <a:pPr algn="ctr"/>
            <a:r>
              <a:rPr lang="fr-MA" dirty="0">
                <a:solidFill>
                  <a:schemeClr val="tx1"/>
                </a:solidFill>
                <a:latin typeface="Calibri Light" panose="020F0302020204030204" pitchFamily="34" charset="0"/>
                <a:cs typeface="Calibri Light" panose="020F0302020204030204" pitchFamily="34" charset="0"/>
              </a:rPr>
              <a:t>6l</a:t>
            </a:r>
          </a:p>
        </p:txBody>
      </p:sp>
      <p:sp>
        <p:nvSpPr>
          <p:cNvPr id="31" name="ZoneTexte 30">
            <a:extLst>
              <a:ext uri="{FF2B5EF4-FFF2-40B4-BE49-F238E27FC236}">
                <a16:creationId xmlns:a16="http://schemas.microsoft.com/office/drawing/2014/main" id="{0F78AA9B-C34C-BA2B-64C4-38B58456F398}"/>
              </a:ext>
            </a:extLst>
          </p:cNvPr>
          <p:cNvSpPr txBox="1"/>
          <p:nvPr/>
        </p:nvSpPr>
        <p:spPr>
          <a:xfrm>
            <a:off x="1021360" y="3886327"/>
            <a:ext cx="1991145" cy="307777"/>
          </a:xfrm>
          <a:prstGeom prst="rect">
            <a:avLst/>
          </a:prstGeom>
          <a:noFill/>
        </p:spPr>
        <p:txBody>
          <a:bodyPr wrap="square" rtlCol="0">
            <a:spAutoFit/>
          </a:bodyPr>
          <a:lstStyle/>
          <a:p>
            <a:pPr algn="ctr"/>
            <a:r>
              <a:rPr lang="fr-MA" dirty="0">
                <a:solidFill>
                  <a:schemeClr val="tx1"/>
                </a:solidFill>
                <a:latin typeface="Calibri Light" panose="020F0302020204030204" pitchFamily="34" charset="0"/>
                <a:cs typeface="Calibri Light" panose="020F0302020204030204" pitchFamily="34" charset="0"/>
              </a:rPr>
              <a:t>Environ 2 g/l</a:t>
            </a:r>
          </a:p>
        </p:txBody>
      </p:sp>
      <p:sp>
        <p:nvSpPr>
          <p:cNvPr id="32" name="ZoneTexte 31">
            <a:extLst>
              <a:ext uri="{FF2B5EF4-FFF2-40B4-BE49-F238E27FC236}">
                <a16:creationId xmlns:a16="http://schemas.microsoft.com/office/drawing/2014/main" id="{E2A43028-04D0-6F76-A6B1-47D5BCF05B8E}"/>
              </a:ext>
            </a:extLst>
          </p:cNvPr>
          <p:cNvSpPr txBox="1"/>
          <p:nvPr/>
        </p:nvSpPr>
        <p:spPr>
          <a:xfrm>
            <a:off x="7322189" y="1374742"/>
            <a:ext cx="697222" cy="400110"/>
          </a:xfrm>
          <a:prstGeom prst="rect">
            <a:avLst/>
          </a:prstGeom>
          <a:noFill/>
        </p:spPr>
        <p:txBody>
          <a:bodyPr wrap="square" rtlCol="0">
            <a:spAutoFit/>
          </a:bodyPr>
          <a:lstStyle/>
          <a:p>
            <a:r>
              <a:rPr lang="fr-MA" sz="2000" b="1" dirty="0">
                <a:solidFill>
                  <a:schemeClr val="bg2">
                    <a:lumMod val="75000"/>
                  </a:schemeClr>
                </a:solidFill>
              </a:rPr>
              <a:t>Fin</a:t>
            </a:r>
            <a:endParaRPr lang="fr-MA" b="1" dirty="0">
              <a:solidFill>
                <a:schemeClr val="bg2">
                  <a:lumMod val="75000"/>
                </a:schemeClr>
              </a:solidFill>
            </a:endParaRPr>
          </a:p>
        </p:txBody>
      </p:sp>
      <p:pic>
        <p:nvPicPr>
          <p:cNvPr id="36" name="Google Shape;2224;p45">
            <a:extLst>
              <a:ext uri="{FF2B5EF4-FFF2-40B4-BE49-F238E27FC236}">
                <a16:creationId xmlns:a16="http://schemas.microsoft.com/office/drawing/2014/main" id="{83B9DCD6-1370-4ACA-BE30-EED766DDBC7B}"/>
              </a:ext>
            </a:extLst>
          </p:cNvPr>
          <p:cNvPicPr preferRelativeResize="0"/>
          <p:nvPr/>
        </p:nvPicPr>
        <p:blipFill>
          <a:blip r:embed="rId3">
            <a:alphaModFix amt="47000"/>
          </a:blip>
          <a:stretch>
            <a:fillRect/>
          </a:stretch>
        </p:blipFill>
        <p:spPr>
          <a:xfrm>
            <a:off x="6194234" y="2091266"/>
            <a:ext cx="927431" cy="702124"/>
          </a:xfrm>
          <a:prstGeom prst="rect">
            <a:avLst/>
          </a:prstGeom>
          <a:noFill/>
          <a:ln>
            <a:noFill/>
          </a:ln>
        </p:spPr>
      </p:pic>
      <p:pic>
        <p:nvPicPr>
          <p:cNvPr id="37" name="Image 36">
            <a:extLst>
              <a:ext uri="{FF2B5EF4-FFF2-40B4-BE49-F238E27FC236}">
                <a16:creationId xmlns:a16="http://schemas.microsoft.com/office/drawing/2014/main" id="{B97457EA-48C5-B5C8-9421-3F310126B9FF}"/>
              </a:ext>
            </a:extLst>
          </p:cNvPr>
          <p:cNvPicPr>
            <a:picLocks noChangeAspect="1"/>
          </p:cNvPicPr>
          <p:nvPr/>
        </p:nvPicPr>
        <p:blipFill>
          <a:blip r:embed="rId4"/>
          <a:stretch>
            <a:fillRect/>
          </a:stretch>
        </p:blipFill>
        <p:spPr>
          <a:xfrm>
            <a:off x="6446752" y="2250448"/>
            <a:ext cx="349892" cy="349892"/>
          </a:xfrm>
          <a:prstGeom prst="rect">
            <a:avLst/>
          </a:prstGeom>
        </p:spPr>
      </p:pic>
      <p:sp>
        <p:nvSpPr>
          <p:cNvPr id="38" name="ZoneTexte 37">
            <a:extLst>
              <a:ext uri="{FF2B5EF4-FFF2-40B4-BE49-F238E27FC236}">
                <a16:creationId xmlns:a16="http://schemas.microsoft.com/office/drawing/2014/main" id="{187B6F5E-EB0D-59D9-2319-F8B85C87840B}"/>
              </a:ext>
            </a:extLst>
          </p:cNvPr>
          <p:cNvSpPr txBox="1"/>
          <p:nvPr/>
        </p:nvSpPr>
        <p:spPr>
          <a:xfrm>
            <a:off x="6955697" y="2292563"/>
            <a:ext cx="1991145" cy="307777"/>
          </a:xfrm>
          <a:prstGeom prst="rect">
            <a:avLst/>
          </a:prstGeom>
          <a:noFill/>
        </p:spPr>
        <p:txBody>
          <a:bodyPr wrap="square" rtlCol="0">
            <a:spAutoFit/>
          </a:bodyPr>
          <a:lstStyle/>
          <a:p>
            <a:pPr algn="ctr"/>
            <a:r>
              <a:rPr lang="fr-MA" dirty="0">
                <a:solidFill>
                  <a:schemeClr val="tx1"/>
                </a:solidFill>
                <a:latin typeface="Calibri Light" panose="020F0302020204030204" pitchFamily="34" charset="0"/>
                <a:cs typeface="Calibri Light" panose="020F0302020204030204" pitchFamily="34" charset="0"/>
              </a:rPr>
              <a:t>Eau distillée</a:t>
            </a:r>
          </a:p>
        </p:txBody>
      </p:sp>
      <p:pic>
        <p:nvPicPr>
          <p:cNvPr id="41" name="Google Shape;2224;p45">
            <a:extLst>
              <a:ext uri="{FF2B5EF4-FFF2-40B4-BE49-F238E27FC236}">
                <a16:creationId xmlns:a16="http://schemas.microsoft.com/office/drawing/2014/main" id="{42D2980E-89FA-A1F9-F7CD-9CE6C48E85BD}"/>
              </a:ext>
            </a:extLst>
          </p:cNvPr>
          <p:cNvPicPr preferRelativeResize="0"/>
          <p:nvPr/>
        </p:nvPicPr>
        <p:blipFill>
          <a:blip r:embed="rId3">
            <a:alphaModFix amt="47000"/>
          </a:blip>
          <a:stretch>
            <a:fillRect/>
          </a:stretch>
        </p:blipFill>
        <p:spPr>
          <a:xfrm>
            <a:off x="6200349" y="2952572"/>
            <a:ext cx="927431" cy="702124"/>
          </a:xfrm>
          <a:prstGeom prst="rect">
            <a:avLst/>
          </a:prstGeom>
          <a:noFill/>
          <a:ln>
            <a:noFill/>
          </a:ln>
        </p:spPr>
      </p:pic>
      <p:pic>
        <p:nvPicPr>
          <p:cNvPr id="42" name="Image 41">
            <a:extLst>
              <a:ext uri="{FF2B5EF4-FFF2-40B4-BE49-F238E27FC236}">
                <a16:creationId xmlns:a16="http://schemas.microsoft.com/office/drawing/2014/main" id="{A9947B28-1EF8-81C4-85FB-2EF5686CF43E}"/>
              </a:ext>
            </a:extLst>
          </p:cNvPr>
          <p:cNvPicPr>
            <a:picLocks noChangeAspect="1"/>
          </p:cNvPicPr>
          <p:nvPr/>
        </p:nvPicPr>
        <p:blipFill>
          <a:blip r:embed="rId5"/>
          <a:stretch>
            <a:fillRect/>
          </a:stretch>
        </p:blipFill>
        <p:spPr>
          <a:xfrm>
            <a:off x="6382540" y="3060616"/>
            <a:ext cx="490546" cy="490546"/>
          </a:xfrm>
          <a:prstGeom prst="rect">
            <a:avLst/>
          </a:prstGeom>
        </p:spPr>
      </p:pic>
      <p:sp>
        <p:nvSpPr>
          <p:cNvPr id="43" name="ZoneTexte 42">
            <a:extLst>
              <a:ext uri="{FF2B5EF4-FFF2-40B4-BE49-F238E27FC236}">
                <a16:creationId xmlns:a16="http://schemas.microsoft.com/office/drawing/2014/main" id="{1D711A83-4366-52DE-326C-DC1D35AF740E}"/>
              </a:ext>
            </a:extLst>
          </p:cNvPr>
          <p:cNvSpPr txBox="1"/>
          <p:nvPr/>
        </p:nvSpPr>
        <p:spPr>
          <a:xfrm>
            <a:off x="7023838" y="3145622"/>
            <a:ext cx="1991145" cy="307777"/>
          </a:xfrm>
          <a:prstGeom prst="rect">
            <a:avLst/>
          </a:prstGeom>
          <a:noFill/>
        </p:spPr>
        <p:txBody>
          <a:bodyPr wrap="square" rtlCol="0">
            <a:spAutoFit/>
          </a:bodyPr>
          <a:lstStyle/>
          <a:p>
            <a:pPr algn="ctr"/>
            <a:r>
              <a:rPr lang="fr-MA" dirty="0">
                <a:solidFill>
                  <a:schemeClr val="tx1"/>
                </a:solidFill>
                <a:latin typeface="Calibri Light" panose="020F0302020204030204" pitchFamily="34" charset="0"/>
                <a:cs typeface="Calibri Light" panose="020F0302020204030204" pitchFamily="34" charset="0"/>
              </a:rPr>
              <a:t>5,1 l</a:t>
            </a:r>
          </a:p>
        </p:txBody>
      </p:sp>
      <p:pic>
        <p:nvPicPr>
          <p:cNvPr id="45" name="Google Shape;2224;p45">
            <a:extLst>
              <a:ext uri="{FF2B5EF4-FFF2-40B4-BE49-F238E27FC236}">
                <a16:creationId xmlns:a16="http://schemas.microsoft.com/office/drawing/2014/main" id="{D5451962-6990-0151-E22B-67DEB13DA731}"/>
              </a:ext>
            </a:extLst>
          </p:cNvPr>
          <p:cNvPicPr preferRelativeResize="0"/>
          <p:nvPr/>
        </p:nvPicPr>
        <p:blipFill>
          <a:blip r:embed="rId3">
            <a:alphaModFix amt="47000"/>
          </a:blip>
          <a:stretch>
            <a:fillRect/>
          </a:stretch>
        </p:blipFill>
        <p:spPr>
          <a:xfrm>
            <a:off x="6223335" y="3817622"/>
            <a:ext cx="927431" cy="702124"/>
          </a:xfrm>
          <a:prstGeom prst="rect">
            <a:avLst/>
          </a:prstGeom>
          <a:noFill/>
          <a:ln>
            <a:noFill/>
          </a:ln>
        </p:spPr>
      </p:pic>
      <p:pic>
        <p:nvPicPr>
          <p:cNvPr id="46" name="Image 45">
            <a:extLst>
              <a:ext uri="{FF2B5EF4-FFF2-40B4-BE49-F238E27FC236}">
                <a16:creationId xmlns:a16="http://schemas.microsoft.com/office/drawing/2014/main" id="{6DE74A8E-E634-EB34-3AB7-F06344A532FA}"/>
              </a:ext>
            </a:extLst>
          </p:cNvPr>
          <p:cNvPicPr>
            <a:picLocks noChangeAspect="1"/>
          </p:cNvPicPr>
          <p:nvPr/>
        </p:nvPicPr>
        <p:blipFill>
          <a:blip r:embed="rId6"/>
          <a:stretch>
            <a:fillRect/>
          </a:stretch>
        </p:blipFill>
        <p:spPr>
          <a:xfrm>
            <a:off x="6463137" y="3946871"/>
            <a:ext cx="379543" cy="379543"/>
          </a:xfrm>
          <a:prstGeom prst="rect">
            <a:avLst/>
          </a:prstGeom>
        </p:spPr>
      </p:pic>
      <p:pic>
        <p:nvPicPr>
          <p:cNvPr id="48" name="Image 47">
            <a:extLst>
              <a:ext uri="{FF2B5EF4-FFF2-40B4-BE49-F238E27FC236}">
                <a16:creationId xmlns:a16="http://schemas.microsoft.com/office/drawing/2014/main" id="{C75D2696-D9A2-37E8-A535-BE96F56826BB}"/>
              </a:ext>
            </a:extLst>
          </p:cNvPr>
          <p:cNvPicPr>
            <a:picLocks noChangeAspect="1"/>
          </p:cNvPicPr>
          <p:nvPr/>
        </p:nvPicPr>
        <p:blipFill>
          <a:blip r:embed="rId7"/>
          <a:stretch>
            <a:fillRect/>
          </a:stretch>
        </p:blipFill>
        <p:spPr>
          <a:xfrm>
            <a:off x="7587610" y="3817622"/>
            <a:ext cx="625057" cy="625057"/>
          </a:xfrm>
          <a:prstGeom prst="rect">
            <a:avLst/>
          </a:prstGeom>
        </p:spPr>
      </p:pic>
      <p:pic>
        <p:nvPicPr>
          <p:cNvPr id="49" name="Image 48" descr="Une image contenant terrain, extérieur, bâtiment, dôme&#10;&#10;Description générée automatiquement">
            <a:extLst>
              <a:ext uri="{FF2B5EF4-FFF2-40B4-BE49-F238E27FC236}">
                <a16:creationId xmlns:a16="http://schemas.microsoft.com/office/drawing/2014/main" id="{D582C02F-6425-1772-3198-7401A2AD25F2}"/>
              </a:ext>
            </a:extLst>
          </p:cNvPr>
          <p:cNvPicPr>
            <a:picLocks noChangeAspect="1"/>
          </p:cNvPicPr>
          <p:nvPr/>
        </p:nvPicPr>
        <p:blipFill rotWithShape="1">
          <a:blip r:embed="rId8">
            <a:extLst>
              <a:ext uri="{28A0092B-C50C-407E-A947-70E740481C1C}">
                <a14:useLocalDpi xmlns:a14="http://schemas.microsoft.com/office/drawing/2010/main" val="0"/>
              </a:ext>
            </a:extLst>
          </a:blip>
          <a:srcRect l="4049" r="17206" b="8148"/>
          <a:stretch/>
        </p:blipFill>
        <p:spPr>
          <a:xfrm>
            <a:off x="3652052" y="2042597"/>
            <a:ext cx="1889936" cy="2945468"/>
          </a:xfrm>
          <a:prstGeom prst="rect">
            <a:avLst/>
          </a:prstGeom>
          <a:ln>
            <a:noFill/>
          </a:ln>
          <a:effectLst>
            <a:softEdge rad="50800"/>
          </a:effectLst>
        </p:spPr>
      </p:pic>
      <p:pic>
        <p:nvPicPr>
          <p:cNvPr id="50" name="Image 49" descr="Une image contenant ciel, extérieur, fauteuil&#10;&#10;Description générée automatiquement">
            <a:extLst>
              <a:ext uri="{FF2B5EF4-FFF2-40B4-BE49-F238E27FC236}">
                <a16:creationId xmlns:a16="http://schemas.microsoft.com/office/drawing/2014/main" id="{CB359C8F-44DE-4021-41B1-3E16217983C1}"/>
              </a:ext>
            </a:extLst>
          </p:cNvPr>
          <p:cNvPicPr>
            <a:picLocks noChangeAspect="1"/>
          </p:cNvPicPr>
          <p:nvPr/>
        </p:nvPicPr>
        <p:blipFill rotWithShape="1">
          <a:blip r:embed="rId9">
            <a:extLst>
              <a:ext uri="{28A0092B-C50C-407E-A947-70E740481C1C}">
                <a14:useLocalDpi xmlns:a14="http://schemas.microsoft.com/office/drawing/2010/main" val="0"/>
              </a:ext>
            </a:extLst>
          </a:blip>
          <a:srcRect l="9506" t="12222" b="12963"/>
          <a:stretch/>
        </p:blipFill>
        <p:spPr>
          <a:xfrm>
            <a:off x="157062" y="1884053"/>
            <a:ext cx="3001949" cy="2945468"/>
          </a:xfrm>
          <a:prstGeom prst="rect">
            <a:avLst/>
          </a:prstGeom>
          <a:ln>
            <a:noFill/>
          </a:ln>
          <a:effectLst>
            <a:softEdge rad="50800"/>
          </a:effectLst>
        </p:spPr>
      </p:pic>
      <p:grpSp>
        <p:nvGrpSpPr>
          <p:cNvPr id="51" name="Groupe 50">
            <a:extLst>
              <a:ext uri="{FF2B5EF4-FFF2-40B4-BE49-F238E27FC236}">
                <a16:creationId xmlns:a16="http://schemas.microsoft.com/office/drawing/2014/main" id="{B2770221-E495-69E8-AFED-F3AE4D0C4C24}"/>
              </a:ext>
            </a:extLst>
          </p:cNvPr>
          <p:cNvGrpSpPr/>
          <p:nvPr/>
        </p:nvGrpSpPr>
        <p:grpSpPr>
          <a:xfrm>
            <a:off x="3380406" y="2004495"/>
            <a:ext cx="2505742" cy="2989500"/>
            <a:chOff x="620942" y="3326955"/>
            <a:chExt cx="6680895" cy="6516581"/>
          </a:xfrm>
        </p:grpSpPr>
        <p:pic>
          <p:nvPicPr>
            <p:cNvPr id="52" name="Image 51" descr="Une image contenant intérieur, tuile, plan d’eau, carrelé&#10;&#10;Description générée automatiquement">
              <a:extLst>
                <a:ext uri="{FF2B5EF4-FFF2-40B4-BE49-F238E27FC236}">
                  <a16:creationId xmlns:a16="http://schemas.microsoft.com/office/drawing/2014/main" id="{E068B795-5002-F515-CBC9-F2625ACE8628}"/>
                </a:ext>
              </a:extLst>
            </p:cNvPr>
            <p:cNvPicPr>
              <a:picLocks noChangeAspect="1"/>
            </p:cNvPicPr>
            <p:nvPr/>
          </p:nvPicPr>
          <p:blipFill rotWithShape="1">
            <a:blip r:embed="rId10">
              <a:extLst>
                <a:ext uri="{28A0092B-C50C-407E-A947-70E740481C1C}">
                  <a14:useLocalDpi xmlns:a14="http://schemas.microsoft.com/office/drawing/2010/main" val="0"/>
                </a:ext>
              </a:extLst>
            </a:blip>
            <a:srcRect t="17853" b="29872"/>
            <a:stretch/>
          </p:blipFill>
          <p:spPr>
            <a:xfrm>
              <a:off x="620942" y="3326955"/>
              <a:ext cx="6680895" cy="6516581"/>
            </a:xfrm>
            <a:prstGeom prst="rect">
              <a:avLst/>
            </a:prstGeom>
            <a:ln>
              <a:noFill/>
            </a:ln>
            <a:effectLst>
              <a:softEdge rad="63500"/>
            </a:effectLst>
          </p:spPr>
        </p:pic>
        <p:sp>
          <p:nvSpPr>
            <p:cNvPr id="53" name="Ellipse 52">
              <a:extLst>
                <a:ext uri="{FF2B5EF4-FFF2-40B4-BE49-F238E27FC236}">
                  <a16:creationId xmlns:a16="http://schemas.microsoft.com/office/drawing/2014/main" id="{5F81B74D-3094-9F84-0565-8626320EC12E}"/>
                </a:ext>
              </a:extLst>
            </p:cNvPr>
            <p:cNvSpPr/>
            <p:nvPr/>
          </p:nvSpPr>
          <p:spPr>
            <a:xfrm>
              <a:off x="1852821" y="6585245"/>
              <a:ext cx="4016770" cy="111622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4" name="Image 53">
            <a:extLst>
              <a:ext uri="{FF2B5EF4-FFF2-40B4-BE49-F238E27FC236}">
                <a16:creationId xmlns:a16="http://schemas.microsoft.com/office/drawing/2014/main" id="{E57834C5-7BDC-5669-6623-120568D28F4F}"/>
              </a:ext>
            </a:extLst>
          </p:cNvPr>
          <p:cNvPicPr>
            <a:picLocks noChangeAspect="1"/>
          </p:cNvPicPr>
          <p:nvPr/>
        </p:nvPicPr>
        <p:blipFill rotWithShape="1">
          <a:blip r:embed="rId11">
            <a:extLst>
              <a:ext uri="{28A0092B-C50C-407E-A947-70E740481C1C}">
                <a14:useLocalDpi xmlns:a14="http://schemas.microsoft.com/office/drawing/2010/main" val="0"/>
              </a:ext>
            </a:extLst>
          </a:blip>
          <a:srcRect b="54010"/>
          <a:stretch/>
        </p:blipFill>
        <p:spPr>
          <a:xfrm>
            <a:off x="5972598" y="2091266"/>
            <a:ext cx="3014340" cy="2389471"/>
          </a:xfrm>
          <a:prstGeom prst="rect">
            <a:avLst/>
          </a:prstGeom>
          <a:ln>
            <a:noFill/>
          </a:ln>
          <a:effectLst>
            <a:softEdge rad="50800"/>
          </a:effectLst>
        </p:spPr>
      </p:pic>
    </p:spTree>
    <p:extLst>
      <p:ext uri="{BB962C8B-B14F-4D97-AF65-F5344CB8AC3E}">
        <p14:creationId xmlns:p14="http://schemas.microsoft.com/office/powerpoint/2010/main" val="162247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54"/>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8" grpId="0"/>
      <p:bldP spid="29" grpId="0"/>
      <p:bldP spid="30" grpId="0"/>
      <p:bldP spid="31" grpId="0"/>
      <p:bldP spid="32" grpId="0"/>
      <p:bldP spid="38" grpId="0"/>
      <p:bldP spid="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2145;p40">
            <a:extLst>
              <a:ext uri="{FF2B5EF4-FFF2-40B4-BE49-F238E27FC236}">
                <a16:creationId xmlns:a16="http://schemas.microsoft.com/office/drawing/2014/main" id="{60AAED8E-BBF2-F4A1-7EE4-50E644946CAE}"/>
              </a:ext>
            </a:extLst>
          </p:cNvPr>
          <p:cNvPicPr preferRelativeResize="0"/>
          <p:nvPr/>
        </p:nvPicPr>
        <p:blipFill>
          <a:blip r:embed="rId2">
            <a:alphaModFix amt="64000"/>
          </a:blip>
          <a:stretch>
            <a:fillRect/>
          </a:stretch>
        </p:blipFill>
        <p:spPr>
          <a:xfrm>
            <a:off x="301392" y="2718167"/>
            <a:ext cx="824907" cy="693884"/>
          </a:xfrm>
          <a:prstGeom prst="rect">
            <a:avLst/>
          </a:prstGeom>
          <a:noFill/>
          <a:ln>
            <a:noFill/>
          </a:ln>
        </p:spPr>
      </p:pic>
      <p:pic>
        <p:nvPicPr>
          <p:cNvPr id="18" name="Google Shape;2145;p40">
            <a:extLst>
              <a:ext uri="{FF2B5EF4-FFF2-40B4-BE49-F238E27FC236}">
                <a16:creationId xmlns:a16="http://schemas.microsoft.com/office/drawing/2014/main" id="{6227DE46-6097-B330-D190-7C1AF234F609}"/>
              </a:ext>
            </a:extLst>
          </p:cNvPr>
          <p:cNvPicPr preferRelativeResize="0"/>
          <p:nvPr/>
        </p:nvPicPr>
        <p:blipFill>
          <a:blip r:embed="rId2">
            <a:alphaModFix amt="64000"/>
          </a:blip>
          <a:stretch>
            <a:fillRect/>
          </a:stretch>
        </p:blipFill>
        <p:spPr>
          <a:xfrm>
            <a:off x="301392" y="1505264"/>
            <a:ext cx="824907" cy="693884"/>
          </a:xfrm>
          <a:prstGeom prst="rect">
            <a:avLst/>
          </a:prstGeom>
          <a:noFill/>
          <a:ln>
            <a:noFill/>
          </a:ln>
        </p:spPr>
      </p:pic>
      <p:pic>
        <p:nvPicPr>
          <p:cNvPr id="12" name="Google Shape;2145;p40">
            <a:extLst>
              <a:ext uri="{FF2B5EF4-FFF2-40B4-BE49-F238E27FC236}">
                <a16:creationId xmlns:a16="http://schemas.microsoft.com/office/drawing/2014/main" id="{CE2042AA-0D3C-5A75-5D6F-1783073057F4}"/>
              </a:ext>
            </a:extLst>
          </p:cNvPr>
          <p:cNvPicPr preferRelativeResize="0"/>
          <p:nvPr/>
        </p:nvPicPr>
        <p:blipFill>
          <a:blip r:embed="rId2">
            <a:alphaModFix amt="64000"/>
          </a:blip>
          <a:stretch>
            <a:fillRect/>
          </a:stretch>
        </p:blipFill>
        <p:spPr>
          <a:xfrm>
            <a:off x="301789" y="292361"/>
            <a:ext cx="824907" cy="693884"/>
          </a:xfrm>
          <a:prstGeom prst="rect">
            <a:avLst/>
          </a:prstGeom>
          <a:noFill/>
          <a:ln>
            <a:noFill/>
          </a:ln>
        </p:spPr>
      </p:pic>
      <p:pic>
        <p:nvPicPr>
          <p:cNvPr id="15" name="Image 14">
            <a:extLst>
              <a:ext uri="{FF2B5EF4-FFF2-40B4-BE49-F238E27FC236}">
                <a16:creationId xmlns:a16="http://schemas.microsoft.com/office/drawing/2014/main" id="{144319EB-2029-7500-E717-EE1549C23B9B}"/>
              </a:ext>
            </a:extLst>
          </p:cNvPr>
          <p:cNvPicPr>
            <a:picLocks noChangeAspect="1"/>
          </p:cNvPicPr>
          <p:nvPr/>
        </p:nvPicPr>
        <p:blipFill>
          <a:blip r:embed="rId3"/>
          <a:stretch>
            <a:fillRect/>
          </a:stretch>
        </p:blipFill>
        <p:spPr>
          <a:xfrm>
            <a:off x="493161" y="1629578"/>
            <a:ext cx="445256" cy="445256"/>
          </a:xfrm>
          <a:prstGeom prst="rect">
            <a:avLst/>
          </a:prstGeom>
        </p:spPr>
      </p:pic>
      <p:pic>
        <p:nvPicPr>
          <p:cNvPr id="16" name="Image 15" descr="Une image contenant bouteille&#10;&#10;Description générée automatiquement">
            <a:extLst>
              <a:ext uri="{FF2B5EF4-FFF2-40B4-BE49-F238E27FC236}">
                <a16:creationId xmlns:a16="http://schemas.microsoft.com/office/drawing/2014/main" id="{390B8522-4EF9-B2E3-178A-3E45506D83B9}"/>
              </a:ext>
            </a:extLst>
          </p:cNvPr>
          <p:cNvPicPr>
            <a:picLocks noChangeAspect="1"/>
          </p:cNvPicPr>
          <p:nvPr/>
        </p:nvPicPr>
        <p:blipFill>
          <a:blip r:embed="rId4"/>
          <a:stretch>
            <a:fillRect/>
          </a:stretch>
        </p:blipFill>
        <p:spPr>
          <a:xfrm>
            <a:off x="460039" y="385498"/>
            <a:ext cx="507610" cy="507610"/>
          </a:xfrm>
          <a:prstGeom prst="rect">
            <a:avLst/>
          </a:prstGeom>
        </p:spPr>
      </p:pic>
      <p:pic>
        <p:nvPicPr>
          <p:cNvPr id="17" name="Picture 6">
            <a:extLst>
              <a:ext uri="{FF2B5EF4-FFF2-40B4-BE49-F238E27FC236}">
                <a16:creationId xmlns:a16="http://schemas.microsoft.com/office/drawing/2014/main" id="{0FEFF1F9-D76F-1537-56B6-E5F4E681F9D6}"/>
              </a:ext>
            </a:extLst>
          </p:cNvPr>
          <p:cNvPicPr>
            <a:picLocks noChangeAspect="1"/>
          </p:cNvPicPr>
          <p:nvPr/>
        </p:nvPicPr>
        <p:blipFill>
          <a:blip r:embed="rId5"/>
          <a:stretch>
            <a:fillRect/>
          </a:stretch>
        </p:blipFill>
        <p:spPr>
          <a:xfrm>
            <a:off x="517378" y="2876862"/>
            <a:ext cx="392933" cy="376493"/>
          </a:xfrm>
          <a:prstGeom prst="rect">
            <a:avLst/>
          </a:prstGeom>
        </p:spPr>
      </p:pic>
      <p:pic>
        <p:nvPicPr>
          <p:cNvPr id="19" name="Google Shape;2145;p40">
            <a:extLst>
              <a:ext uri="{FF2B5EF4-FFF2-40B4-BE49-F238E27FC236}">
                <a16:creationId xmlns:a16="http://schemas.microsoft.com/office/drawing/2014/main" id="{FCC205AA-AE3F-72B2-E4AB-2E2CBD67E9F0}"/>
              </a:ext>
            </a:extLst>
          </p:cNvPr>
          <p:cNvPicPr preferRelativeResize="0"/>
          <p:nvPr/>
        </p:nvPicPr>
        <p:blipFill>
          <a:blip r:embed="rId2">
            <a:alphaModFix amt="64000"/>
          </a:blip>
          <a:stretch>
            <a:fillRect/>
          </a:stretch>
        </p:blipFill>
        <p:spPr>
          <a:xfrm>
            <a:off x="301392" y="3931070"/>
            <a:ext cx="824907" cy="693884"/>
          </a:xfrm>
          <a:prstGeom prst="rect">
            <a:avLst/>
          </a:prstGeom>
          <a:noFill/>
          <a:ln>
            <a:noFill/>
          </a:ln>
        </p:spPr>
      </p:pic>
      <p:pic>
        <p:nvPicPr>
          <p:cNvPr id="21" name="Image 20">
            <a:extLst>
              <a:ext uri="{FF2B5EF4-FFF2-40B4-BE49-F238E27FC236}">
                <a16:creationId xmlns:a16="http://schemas.microsoft.com/office/drawing/2014/main" id="{88F6F5B0-87A1-0D01-2E40-A012E543874E}"/>
              </a:ext>
            </a:extLst>
          </p:cNvPr>
          <p:cNvPicPr>
            <a:picLocks noChangeAspect="1"/>
          </p:cNvPicPr>
          <p:nvPr/>
        </p:nvPicPr>
        <p:blipFill>
          <a:blip r:embed="rId6"/>
          <a:stretch>
            <a:fillRect/>
          </a:stretch>
        </p:blipFill>
        <p:spPr>
          <a:xfrm>
            <a:off x="493161" y="4054287"/>
            <a:ext cx="536047" cy="475331"/>
          </a:xfrm>
          <a:prstGeom prst="rect">
            <a:avLst/>
          </a:prstGeom>
        </p:spPr>
      </p:pic>
      <p:sp>
        <p:nvSpPr>
          <p:cNvPr id="24" name="Google Shape;2195;p44">
            <a:extLst>
              <a:ext uri="{FF2B5EF4-FFF2-40B4-BE49-F238E27FC236}">
                <a16:creationId xmlns:a16="http://schemas.microsoft.com/office/drawing/2014/main" id="{F3B5E843-464E-8EB0-0B24-982657CC658E}"/>
              </a:ext>
            </a:extLst>
          </p:cNvPr>
          <p:cNvSpPr txBox="1"/>
          <p:nvPr/>
        </p:nvSpPr>
        <p:spPr>
          <a:xfrm>
            <a:off x="110510" y="1016325"/>
            <a:ext cx="1206667" cy="29633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2"/>
                </a:solidFill>
                <a:latin typeface="Open Sans"/>
                <a:ea typeface="Open Sans"/>
                <a:cs typeface="Open Sans"/>
                <a:sym typeface="Open Sans"/>
              </a:rPr>
              <a:t>Production</a:t>
            </a:r>
            <a:endParaRPr sz="1200" dirty="0">
              <a:solidFill>
                <a:schemeClr val="dk2"/>
              </a:solidFill>
              <a:latin typeface="Open Sans"/>
              <a:ea typeface="Open Sans"/>
              <a:cs typeface="Open Sans"/>
              <a:sym typeface="Open Sans"/>
            </a:endParaRPr>
          </a:p>
        </p:txBody>
      </p:sp>
      <p:sp>
        <p:nvSpPr>
          <p:cNvPr id="26" name="ZoneTexte 25">
            <a:extLst>
              <a:ext uri="{FF2B5EF4-FFF2-40B4-BE49-F238E27FC236}">
                <a16:creationId xmlns:a16="http://schemas.microsoft.com/office/drawing/2014/main" id="{949BB4FA-1E1C-95A2-1B0F-F3F79A51B270}"/>
              </a:ext>
            </a:extLst>
          </p:cNvPr>
          <p:cNvSpPr txBox="1"/>
          <p:nvPr/>
        </p:nvSpPr>
        <p:spPr>
          <a:xfrm>
            <a:off x="12915" y="2233529"/>
            <a:ext cx="1401856" cy="276999"/>
          </a:xfrm>
          <a:prstGeom prst="rect">
            <a:avLst/>
          </a:prstGeom>
          <a:noFill/>
        </p:spPr>
        <p:txBody>
          <a:bodyPr wrap="square">
            <a:sp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Teneur en sel</a:t>
            </a:r>
          </a:p>
        </p:txBody>
      </p:sp>
      <p:sp>
        <p:nvSpPr>
          <p:cNvPr id="27" name="Google Shape;2195;p44">
            <a:extLst>
              <a:ext uri="{FF2B5EF4-FFF2-40B4-BE49-F238E27FC236}">
                <a16:creationId xmlns:a16="http://schemas.microsoft.com/office/drawing/2014/main" id="{BA9069E6-AA67-D5E5-3483-C8B7E22322EC}"/>
              </a:ext>
            </a:extLst>
          </p:cNvPr>
          <p:cNvSpPr txBox="1"/>
          <p:nvPr/>
        </p:nvSpPr>
        <p:spPr>
          <a:xfrm>
            <a:off x="13423" y="3412050"/>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Energie consommée</a:t>
            </a:r>
            <a:endParaRPr sz="1200" dirty="0">
              <a:solidFill>
                <a:schemeClr val="dk2"/>
              </a:solidFill>
              <a:latin typeface="Open Sans"/>
              <a:ea typeface="Open Sans"/>
              <a:cs typeface="Open Sans"/>
              <a:sym typeface="Open Sans"/>
            </a:endParaRPr>
          </a:p>
        </p:txBody>
      </p:sp>
      <p:sp>
        <p:nvSpPr>
          <p:cNvPr id="32" name="Google Shape;2195;p44">
            <a:extLst>
              <a:ext uri="{FF2B5EF4-FFF2-40B4-BE49-F238E27FC236}">
                <a16:creationId xmlns:a16="http://schemas.microsoft.com/office/drawing/2014/main" id="{BF5EBC90-B5C9-A61C-DFD2-84E8C6EE650C}"/>
              </a:ext>
            </a:extLst>
          </p:cNvPr>
          <p:cNvSpPr txBox="1"/>
          <p:nvPr/>
        </p:nvSpPr>
        <p:spPr>
          <a:xfrm>
            <a:off x="60256" y="4614794"/>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Investissement</a:t>
            </a:r>
            <a:endParaRPr sz="1200" dirty="0">
              <a:solidFill>
                <a:schemeClr val="dk2"/>
              </a:solidFill>
              <a:latin typeface="Open Sans"/>
              <a:ea typeface="Open Sans"/>
              <a:cs typeface="Open Sans"/>
              <a:sym typeface="Open Sans"/>
            </a:endParaRPr>
          </a:p>
        </p:txBody>
      </p:sp>
      <p:grpSp>
        <p:nvGrpSpPr>
          <p:cNvPr id="33" name="Groupe 32">
            <a:extLst>
              <a:ext uri="{FF2B5EF4-FFF2-40B4-BE49-F238E27FC236}">
                <a16:creationId xmlns:a16="http://schemas.microsoft.com/office/drawing/2014/main" id="{4EEB1C23-4B5F-5826-4499-450FEABABA4D}"/>
              </a:ext>
            </a:extLst>
          </p:cNvPr>
          <p:cNvGrpSpPr/>
          <p:nvPr/>
        </p:nvGrpSpPr>
        <p:grpSpPr>
          <a:xfrm>
            <a:off x="2227607" y="1051841"/>
            <a:ext cx="5432508" cy="1511059"/>
            <a:chOff x="1868965" y="3951397"/>
            <a:chExt cx="14632821" cy="4070138"/>
          </a:xfrm>
        </p:grpSpPr>
        <p:sp>
          <p:nvSpPr>
            <p:cNvPr id="34" name="TextBox 8">
              <a:extLst>
                <a:ext uri="{FF2B5EF4-FFF2-40B4-BE49-F238E27FC236}">
                  <a16:creationId xmlns:a16="http://schemas.microsoft.com/office/drawing/2014/main" id="{630F84CB-DFBD-1860-BA64-4C1C8CD05DB3}"/>
                </a:ext>
              </a:extLst>
            </p:cNvPr>
            <p:cNvSpPr txBox="1"/>
            <p:nvPr/>
          </p:nvSpPr>
          <p:spPr>
            <a:xfrm>
              <a:off x="1868965" y="6458870"/>
              <a:ext cx="4263046" cy="1012267"/>
            </a:xfrm>
            <a:prstGeom prst="rect">
              <a:avLst/>
            </a:prstGeom>
          </p:spPr>
          <p:txBody>
            <a:bodyPr lIns="0" tIns="0" rIns="0" bIns="0" rtlCol="0" anchor="t">
              <a:spAutoFit/>
            </a:bodyPr>
            <a:lstStyle/>
            <a:p>
              <a:pPr algn="ctr">
                <a:lnSpc>
                  <a:spcPts val="3289"/>
                </a:lnSpc>
              </a:pPr>
              <a:r>
                <a:rPr lang="en-US" sz="1600" spc="11" dirty="0">
                  <a:solidFill>
                    <a:srgbClr val="244357"/>
                  </a:solidFill>
                  <a:latin typeface="Calibri Light" panose="020F0302020204030204" pitchFamily="34" charset="0"/>
                  <a:cs typeface="Calibri Light" panose="020F0302020204030204" pitchFamily="34" charset="0"/>
                </a:rPr>
                <a:t>17°C</a:t>
              </a:r>
              <a:endParaRPr lang="en-US" sz="1050" dirty="0">
                <a:latin typeface="Calibri Light" panose="020F0302020204030204" pitchFamily="34" charset="0"/>
                <a:cs typeface="Calibri Light" panose="020F0302020204030204" pitchFamily="34" charset="0"/>
              </a:endParaRPr>
            </a:p>
          </p:txBody>
        </p:sp>
        <p:sp>
          <p:nvSpPr>
            <p:cNvPr id="35" name="TextBox 16">
              <a:extLst>
                <a:ext uri="{FF2B5EF4-FFF2-40B4-BE49-F238E27FC236}">
                  <a16:creationId xmlns:a16="http://schemas.microsoft.com/office/drawing/2014/main" id="{B7381394-CE5A-A0D3-1AD6-AE9946584BAC}"/>
                </a:ext>
              </a:extLst>
            </p:cNvPr>
            <p:cNvSpPr txBox="1"/>
            <p:nvPr/>
          </p:nvSpPr>
          <p:spPr>
            <a:xfrm>
              <a:off x="7012475" y="6695107"/>
              <a:ext cx="4263046" cy="1326428"/>
            </a:xfrm>
            <a:prstGeom prst="rect">
              <a:avLst/>
            </a:prstGeom>
          </p:spPr>
          <p:txBody>
            <a:bodyPr lIns="0" tIns="0" rIns="0" bIns="0" rtlCol="0" anchor="t">
              <a:spAutoFit/>
            </a:bodyPr>
            <a:lstStyle/>
            <a:p>
              <a:pPr algn="ctr"/>
              <a:r>
                <a:rPr lang="en-US" sz="1600" spc="11" dirty="0">
                  <a:solidFill>
                    <a:srgbClr val="244357"/>
                  </a:solidFill>
                  <a:latin typeface="Calibri Light" panose="020F0302020204030204" pitchFamily="34" charset="0"/>
                  <a:cs typeface="Calibri Light" panose="020F0302020204030204" pitchFamily="34" charset="0"/>
                </a:rPr>
                <a:t>Rendement de 80% à 90%</a:t>
              </a:r>
            </a:p>
          </p:txBody>
        </p:sp>
        <p:grpSp>
          <p:nvGrpSpPr>
            <p:cNvPr id="36" name="Group 18">
              <a:extLst>
                <a:ext uri="{FF2B5EF4-FFF2-40B4-BE49-F238E27FC236}">
                  <a16:creationId xmlns:a16="http://schemas.microsoft.com/office/drawing/2014/main" id="{6CDFDB20-F49E-6FC8-D550-366DA2DF7A92}"/>
                </a:ext>
              </a:extLst>
            </p:cNvPr>
            <p:cNvGrpSpPr/>
            <p:nvPr/>
          </p:nvGrpSpPr>
          <p:grpSpPr>
            <a:xfrm>
              <a:off x="12238741" y="3951397"/>
              <a:ext cx="4263045" cy="3406923"/>
              <a:chOff x="-4" y="0"/>
              <a:chExt cx="5684060" cy="4542564"/>
            </a:xfrm>
          </p:grpSpPr>
          <p:sp>
            <p:nvSpPr>
              <p:cNvPr id="39" name="TextBox 19">
                <a:extLst>
                  <a:ext uri="{FF2B5EF4-FFF2-40B4-BE49-F238E27FC236}">
                    <a16:creationId xmlns:a16="http://schemas.microsoft.com/office/drawing/2014/main" id="{41EA32E9-720B-1B6E-761D-047E10D9EA55}"/>
                  </a:ext>
                </a:extLst>
              </p:cNvPr>
              <p:cNvSpPr txBox="1"/>
              <p:nvPr/>
            </p:nvSpPr>
            <p:spPr>
              <a:xfrm>
                <a:off x="-4" y="3192875"/>
                <a:ext cx="5684060" cy="1349689"/>
              </a:xfrm>
              <a:prstGeom prst="rect">
                <a:avLst/>
              </a:prstGeom>
            </p:spPr>
            <p:txBody>
              <a:bodyPr lIns="0" tIns="0" rIns="0" bIns="0" rtlCol="0" anchor="t">
                <a:spAutoFit/>
              </a:bodyPr>
              <a:lstStyle>
                <a:defPPr marR="0" lvl="0" algn="l" rtl="0">
                  <a:lnSpc>
                    <a:spcPct val="100000"/>
                  </a:lnSpc>
                  <a:spcBef>
                    <a:spcPts val="0"/>
                  </a:spcBef>
                  <a:spcAft>
                    <a:spcPts val="0"/>
                  </a:spcAft>
                </a:defPPr>
                <a:lvl1pPr algn="ctr">
                  <a:lnSpc>
                    <a:spcPts val="3289"/>
                  </a:lnSpc>
                  <a:defRPr sz="1600" spc="11">
                    <a:solidFill>
                      <a:srgbClr val="244357"/>
                    </a:solidFill>
                    <a:latin typeface="Glacial Indifference"/>
                  </a:defRPr>
                </a:lvl1pPr>
              </a:lstStyle>
              <a:p>
                <a:r>
                  <a:rPr lang="en-US" dirty="0">
                    <a:latin typeface="Calibri Light" panose="020F0302020204030204" pitchFamily="34" charset="0"/>
                    <a:cs typeface="Calibri Light" panose="020F0302020204030204" pitchFamily="34" charset="0"/>
                  </a:rPr>
                  <a:t>3j - 4j</a:t>
                </a:r>
              </a:p>
            </p:txBody>
          </p:sp>
          <p:pic>
            <p:nvPicPr>
              <p:cNvPr id="40" name="Picture 20">
                <a:extLst>
                  <a:ext uri="{FF2B5EF4-FFF2-40B4-BE49-F238E27FC236}">
                    <a16:creationId xmlns:a16="http://schemas.microsoft.com/office/drawing/2014/main" id="{9D789FF5-4AE1-AE45-BC3F-022A7B64E1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5344" b="9799"/>
              <a:stretch>
                <a:fillRect/>
              </a:stretch>
            </p:blipFill>
            <p:spPr>
              <a:xfrm>
                <a:off x="710593" y="0"/>
                <a:ext cx="4262875" cy="3617280"/>
              </a:xfrm>
              <a:prstGeom prst="rect">
                <a:avLst/>
              </a:prstGeom>
            </p:spPr>
          </p:pic>
        </p:grpSp>
        <p:pic>
          <p:nvPicPr>
            <p:cNvPr id="37" name="Graphique 36" descr="Thermomètre avec un remplissage uni">
              <a:extLst>
                <a:ext uri="{FF2B5EF4-FFF2-40B4-BE49-F238E27FC236}">
                  <a16:creationId xmlns:a16="http://schemas.microsoft.com/office/drawing/2014/main" id="{289A8EDD-6BA4-9235-C4A3-B89C547D03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0950" y="4386838"/>
              <a:ext cx="1939079" cy="2088809"/>
            </a:xfrm>
            <a:prstGeom prst="rect">
              <a:avLst/>
            </a:prstGeom>
          </p:spPr>
        </p:pic>
        <p:pic>
          <p:nvPicPr>
            <p:cNvPr id="38" name="Image 37">
              <a:extLst>
                <a:ext uri="{FF2B5EF4-FFF2-40B4-BE49-F238E27FC236}">
                  <a16:creationId xmlns:a16="http://schemas.microsoft.com/office/drawing/2014/main" id="{B62DD1E6-0985-E673-6B7D-82997DD6585A}"/>
                </a:ext>
              </a:extLst>
            </p:cNvPr>
            <p:cNvPicPr>
              <a:picLocks noChangeAspect="1"/>
            </p:cNvPicPr>
            <p:nvPr/>
          </p:nvPicPr>
          <p:blipFill>
            <a:blip r:embed="rId11">
              <a:duotone>
                <a:schemeClr val="accent5">
                  <a:shade val="45000"/>
                  <a:satMod val="135000"/>
                </a:schemeClr>
                <a:prstClr val="white"/>
              </a:duotone>
              <a:alphaModFix amt="35000"/>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tretch>
              <a:fillRect/>
            </a:stretch>
          </p:blipFill>
          <p:spPr>
            <a:xfrm>
              <a:off x="8026596" y="4240839"/>
              <a:ext cx="2234808" cy="2234808"/>
            </a:xfrm>
            <a:prstGeom prst="rect">
              <a:avLst/>
            </a:prstGeom>
          </p:spPr>
        </p:pic>
      </p:grpSp>
      <p:sp>
        <p:nvSpPr>
          <p:cNvPr id="41" name="TextBox 4">
            <a:extLst>
              <a:ext uri="{FF2B5EF4-FFF2-40B4-BE49-F238E27FC236}">
                <a16:creationId xmlns:a16="http://schemas.microsoft.com/office/drawing/2014/main" id="{C7F3CA75-6C09-DB04-8763-A74EB16A8BF6}"/>
              </a:ext>
            </a:extLst>
          </p:cNvPr>
          <p:cNvSpPr txBox="1"/>
          <p:nvPr/>
        </p:nvSpPr>
        <p:spPr>
          <a:xfrm>
            <a:off x="2088939" y="2387907"/>
            <a:ext cx="4626075" cy="658835"/>
          </a:xfrm>
          <a:prstGeom prst="rect">
            <a:avLst/>
          </a:prstGeom>
        </p:spPr>
        <p:txBody>
          <a:bodyPr wrap="square" lIns="0" tIns="0" rIns="0" bIns="0" rtlCol="0" anchor="t">
            <a:spAutoFit/>
          </a:bodyPr>
          <a:lstStyle/>
          <a:p>
            <a:pPr>
              <a:lnSpc>
                <a:spcPts val="5980"/>
              </a:lnSpc>
            </a:pPr>
            <a:r>
              <a:rPr lang="en-US" sz="2800" spc="52" dirty="0">
                <a:solidFill>
                  <a:srgbClr val="43C3DD"/>
                </a:solidFill>
                <a:latin typeface="League Spartan"/>
              </a:rPr>
              <a:t>Test : </a:t>
            </a:r>
            <a:r>
              <a:rPr lang="en-US" sz="2800" spc="52" dirty="0" err="1">
                <a:solidFill>
                  <a:srgbClr val="43C3DD"/>
                </a:solidFill>
                <a:latin typeface="League Spartan"/>
              </a:rPr>
              <a:t>période</a:t>
            </a:r>
            <a:r>
              <a:rPr lang="en-US" sz="2800" spc="52" dirty="0">
                <a:solidFill>
                  <a:srgbClr val="43C3DD"/>
                </a:solidFill>
                <a:latin typeface="League Spartan"/>
              </a:rPr>
              <a:t> du </a:t>
            </a:r>
            <a:r>
              <a:rPr lang="en-US" sz="2800" spc="52" dirty="0" err="1">
                <a:solidFill>
                  <a:srgbClr val="43C3DD"/>
                </a:solidFill>
                <a:latin typeface="League Spartan"/>
              </a:rPr>
              <a:t>printemps</a:t>
            </a:r>
            <a:endParaRPr lang="en-US" sz="800" dirty="0"/>
          </a:p>
        </p:txBody>
      </p:sp>
      <p:grpSp>
        <p:nvGrpSpPr>
          <p:cNvPr id="42" name="Groupe 41">
            <a:extLst>
              <a:ext uri="{FF2B5EF4-FFF2-40B4-BE49-F238E27FC236}">
                <a16:creationId xmlns:a16="http://schemas.microsoft.com/office/drawing/2014/main" id="{EB330AA0-4FEF-EA81-EC52-A0AF572E9CE3}"/>
              </a:ext>
            </a:extLst>
          </p:cNvPr>
          <p:cNvGrpSpPr/>
          <p:nvPr/>
        </p:nvGrpSpPr>
        <p:grpSpPr>
          <a:xfrm>
            <a:off x="2227607" y="3232219"/>
            <a:ext cx="5432508" cy="1511059"/>
            <a:chOff x="1868965" y="3951397"/>
            <a:chExt cx="14632821" cy="4070138"/>
          </a:xfrm>
        </p:grpSpPr>
        <p:sp>
          <p:nvSpPr>
            <p:cNvPr id="43" name="TextBox 8">
              <a:extLst>
                <a:ext uri="{FF2B5EF4-FFF2-40B4-BE49-F238E27FC236}">
                  <a16:creationId xmlns:a16="http://schemas.microsoft.com/office/drawing/2014/main" id="{CA6C22AE-53B4-71D9-CCBD-36A3FA9F8CC6}"/>
                </a:ext>
              </a:extLst>
            </p:cNvPr>
            <p:cNvSpPr txBox="1"/>
            <p:nvPr/>
          </p:nvSpPr>
          <p:spPr>
            <a:xfrm>
              <a:off x="1868965" y="6458870"/>
              <a:ext cx="4263046" cy="1012267"/>
            </a:xfrm>
            <a:prstGeom prst="rect">
              <a:avLst/>
            </a:prstGeom>
          </p:spPr>
          <p:txBody>
            <a:bodyPr lIns="0" tIns="0" rIns="0" bIns="0" rtlCol="0" anchor="t">
              <a:spAutoFit/>
            </a:bodyPr>
            <a:lstStyle/>
            <a:p>
              <a:pPr algn="ctr">
                <a:lnSpc>
                  <a:spcPts val="3289"/>
                </a:lnSpc>
              </a:pPr>
              <a:r>
                <a:rPr lang="en-US" sz="1600" spc="11" dirty="0">
                  <a:solidFill>
                    <a:srgbClr val="244357"/>
                  </a:solidFill>
                  <a:latin typeface="Calibri Light" panose="020F0302020204030204" pitchFamily="34" charset="0"/>
                  <a:cs typeface="Calibri Light" panose="020F0302020204030204" pitchFamily="34" charset="0"/>
                </a:rPr>
                <a:t>26°C</a:t>
              </a:r>
              <a:endParaRPr lang="en-US" sz="1050" dirty="0">
                <a:latin typeface="Calibri Light" panose="020F0302020204030204" pitchFamily="34" charset="0"/>
                <a:cs typeface="Calibri Light" panose="020F0302020204030204" pitchFamily="34" charset="0"/>
              </a:endParaRPr>
            </a:p>
          </p:txBody>
        </p:sp>
        <p:sp>
          <p:nvSpPr>
            <p:cNvPr id="44" name="TextBox 16">
              <a:extLst>
                <a:ext uri="{FF2B5EF4-FFF2-40B4-BE49-F238E27FC236}">
                  <a16:creationId xmlns:a16="http://schemas.microsoft.com/office/drawing/2014/main" id="{827EBB93-0349-2068-6E10-ED1554C9ECA9}"/>
                </a:ext>
              </a:extLst>
            </p:cNvPr>
            <p:cNvSpPr txBox="1"/>
            <p:nvPr/>
          </p:nvSpPr>
          <p:spPr>
            <a:xfrm>
              <a:off x="7012475" y="6695107"/>
              <a:ext cx="4263046" cy="1326428"/>
            </a:xfrm>
            <a:prstGeom prst="rect">
              <a:avLst/>
            </a:prstGeom>
          </p:spPr>
          <p:txBody>
            <a:bodyPr lIns="0" tIns="0" rIns="0" bIns="0" rtlCol="0" anchor="t">
              <a:spAutoFit/>
            </a:bodyPr>
            <a:lstStyle/>
            <a:p>
              <a:pPr algn="ctr"/>
              <a:r>
                <a:rPr lang="en-US" sz="1600" spc="11" dirty="0">
                  <a:solidFill>
                    <a:srgbClr val="244357"/>
                  </a:solidFill>
                  <a:latin typeface="Calibri Light" panose="020F0302020204030204" pitchFamily="34" charset="0"/>
                  <a:cs typeface="Calibri Light" panose="020F0302020204030204" pitchFamily="34" charset="0"/>
                </a:rPr>
                <a:t>Rendement de 80% à 90%</a:t>
              </a:r>
            </a:p>
          </p:txBody>
        </p:sp>
        <p:grpSp>
          <p:nvGrpSpPr>
            <p:cNvPr id="45" name="Group 18">
              <a:extLst>
                <a:ext uri="{FF2B5EF4-FFF2-40B4-BE49-F238E27FC236}">
                  <a16:creationId xmlns:a16="http://schemas.microsoft.com/office/drawing/2014/main" id="{3D41A2DF-78D2-2D34-5D45-FC4A8D095605}"/>
                </a:ext>
              </a:extLst>
            </p:cNvPr>
            <p:cNvGrpSpPr/>
            <p:nvPr/>
          </p:nvGrpSpPr>
          <p:grpSpPr>
            <a:xfrm>
              <a:off x="12238741" y="3951397"/>
              <a:ext cx="4263045" cy="3406923"/>
              <a:chOff x="-4" y="0"/>
              <a:chExt cx="5684060" cy="4542564"/>
            </a:xfrm>
          </p:grpSpPr>
          <p:sp>
            <p:nvSpPr>
              <p:cNvPr id="48" name="TextBox 19">
                <a:extLst>
                  <a:ext uri="{FF2B5EF4-FFF2-40B4-BE49-F238E27FC236}">
                    <a16:creationId xmlns:a16="http://schemas.microsoft.com/office/drawing/2014/main" id="{BA8B2171-CEB4-8A7F-1A8E-DA59831FF9C5}"/>
                  </a:ext>
                </a:extLst>
              </p:cNvPr>
              <p:cNvSpPr txBox="1"/>
              <p:nvPr/>
            </p:nvSpPr>
            <p:spPr>
              <a:xfrm>
                <a:off x="-4" y="3192875"/>
                <a:ext cx="5684060" cy="1349689"/>
              </a:xfrm>
              <a:prstGeom prst="rect">
                <a:avLst/>
              </a:prstGeom>
            </p:spPr>
            <p:txBody>
              <a:bodyPr lIns="0" tIns="0" rIns="0" bIns="0" rtlCol="0" anchor="t">
                <a:spAutoFit/>
              </a:bodyPr>
              <a:lstStyle>
                <a:defPPr marR="0" lvl="0" algn="l" rtl="0">
                  <a:lnSpc>
                    <a:spcPct val="100000"/>
                  </a:lnSpc>
                  <a:spcBef>
                    <a:spcPts val="0"/>
                  </a:spcBef>
                  <a:spcAft>
                    <a:spcPts val="0"/>
                  </a:spcAft>
                </a:defPPr>
                <a:lvl1pPr algn="ctr">
                  <a:lnSpc>
                    <a:spcPts val="3289"/>
                  </a:lnSpc>
                  <a:defRPr sz="1600" spc="11">
                    <a:solidFill>
                      <a:srgbClr val="244357"/>
                    </a:solidFill>
                    <a:latin typeface="Glacial Indifference"/>
                  </a:defRPr>
                </a:lvl1pPr>
              </a:lstStyle>
              <a:p>
                <a:r>
                  <a:rPr lang="en-US" dirty="0">
                    <a:latin typeface="Calibri Light" panose="020F0302020204030204" pitchFamily="34" charset="0"/>
                    <a:cs typeface="Calibri Light" panose="020F0302020204030204" pitchFamily="34" charset="0"/>
                  </a:rPr>
                  <a:t> 1j - 2j</a:t>
                </a:r>
              </a:p>
            </p:txBody>
          </p:sp>
          <p:pic>
            <p:nvPicPr>
              <p:cNvPr id="49" name="Picture 20">
                <a:extLst>
                  <a:ext uri="{FF2B5EF4-FFF2-40B4-BE49-F238E27FC236}">
                    <a16:creationId xmlns:a16="http://schemas.microsoft.com/office/drawing/2014/main" id="{0A6F68BF-2413-C955-9D2D-2370693958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5344" b="9799"/>
              <a:stretch>
                <a:fillRect/>
              </a:stretch>
            </p:blipFill>
            <p:spPr>
              <a:xfrm>
                <a:off x="710593" y="0"/>
                <a:ext cx="4262875" cy="3617280"/>
              </a:xfrm>
              <a:prstGeom prst="rect">
                <a:avLst/>
              </a:prstGeom>
            </p:spPr>
          </p:pic>
        </p:grpSp>
        <p:pic>
          <p:nvPicPr>
            <p:cNvPr id="46" name="Graphique 45" descr="Thermomètre avec un remplissage uni">
              <a:extLst>
                <a:ext uri="{FF2B5EF4-FFF2-40B4-BE49-F238E27FC236}">
                  <a16:creationId xmlns:a16="http://schemas.microsoft.com/office/drawing/2014/main" id="{B5BF2D32-512D-9FA4-37B0-C08DC47624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0950" y="4386838"/>
              <a:ext cx="1939079" cy="2088809"/>
            </a:xfrm>
            <a:prstGeom prst="rect">
              <a:avLst/>
            </a:prstGeom>
          </p:spPr>
        </p:pic>
        <p:pic>
          <p:nvPicPr>
            <p:cNvPr id="47" name="Image 46">
              <a:extLst>
                <a:ext uri="{FF2B5EF4-FFF2-40B4-BE49-F238E27FC236}">
                  <a16:creationId xmlns:a16="http://schemas.microsoft.com/office/drawing/2014/main" id="{B578B43E-77BE-3909-A715-57DEF018792B}"/>
                </a:ext>
              </a:extLst>
            </p:cNvPr>
            <p:cNvPicPr>
              <a:picLocks noChangeAspect="1"/>
            </p:cNvPicPr>
            <p:nvPr/>
          </p:nvPicPr>
          <p:blipFill>
            <a:blip r:embed="rId11">
              <a:duotone>
                <a:schemeClr val="accent5">
                  <a:shade val="45000"/>
                  <a:satMod val="135000"/>
                </a:schemeClr>
                <a:prstClr val="white"/>
              </a:duotone>
              <a:alphaModFix amt="35000"/>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tretch>
              <a:fillRect/>
            </a:stretch>
          </p:blipFill>
          <p:spPr>
            <a:xfrm>
              <a:off x="8026596" y="4240839"/>
              <a:ext cx="2234808" cy="2234808"/>
            </a:xfrm>
            <a:prstGeom prst="rect">
              <a:avLst/>
            </a:prstGeom>
          </p:spPr>
        </p:pic>
      </p:grpSp>
      <p:sp>
        <p:nvSpPr>
          <p:cNvPr id="54" name="TextBox 4">
            <a:extLst>
              <a:ext uri="{FF2B5EF4-FFF2-40B4-BE49-F238E27FC236}">
                <a16:creationId xmlns:a16="http://schemas.microsoft.com/office/drawing/2014/main" id="{F76B0ED2-AF5E-746F-42CA-0B8080729C9C}"/>
              </a:ext>
            </a:extLst>
          </p:cNvPr>
          <p:cNvSpPr txBox="1"/>
          <p:nvPr/>
        </p:nvSpPr>
        <p:spPr>
          <a:xfrm>
            <a:off x="2088938" y="309885"/>
            <a:ext cx="4626075" cy="658835"/>
          </a:xfrm>
          <a:prstGeom prst="rect">
            <a:avLst/>
          </a:prstGeom>
        </p:spPr>
        <p:txBody>
          <a:bodyPr wrap="square" lIns="0" tIns="0" rIns="0" bIns="0" rtlCol="0" anchor="t">
            <a:spAutoFit/>
          </a:bodyPr>
          <a:lstStyle/>
          <a:p>
            <a:pPr>
              <a:lnSpc>
                <a:spcPts val="5980"/>
              </a:lnSpc>
            </a:pPr>
            <a:r>
              <a:rPr lang="en-US" sz="2800" spc="52" dirty="0">
                <a:solidFill>
                  <a:srgbClr val="43C3DD"/>
                </a:solidFill>
                <a:latin typeface="League Spartan"/>
              </a:rPr>
              <a:t>Test : </a:t>
            </a:r>
            <a:r>
              <a:rPr lang="en-US" sz="2800" spc="52" dirty="0" err="1">
                <a:solidFill>
                  <a:srgbClr val="43C3DD"/>
                </a:solidFill>
                <a:latin typeface="League Spartan"/>
              </a:rPr>
              <a:t>période</a:t>
            </a:r>
            <a:r>
              <a:rPr lang="en-US" sz="2800" spc="52" dirty="0">
                <a:solidFill>
                  <a:srgbClr val="43C3DD"/>
                </a:solidFill>
                <a:latin typeface="League Spartan"/>
              </a:rPr>
              <a:t> de </a:t>
            </a:r>
            <a:r>
              <a:rPr lang="en-US" sz="2800" spc="52" dirty="0" err="1">
                <a:solidFill>
                  <a:srgbClr val="43C3DD"/>
                </a:solidFill>
                <a:latin typeface="League Spartan"/>
              </a:rPr>
              <a:t>l’hiver</a:t>
            </a:r>
            <a:endParaRPr lang="en-US" sz="800" dirty="0"/>
          </a:p>
        </p:txBody>
      </p:sp>
      <p:sp>
        <p:nvSpPr>
          <p:cNvPr id="55" name="Titre 2">
            <a:extLst>
              <a:ext uri="{FF2B5EF4-FFF2-40B4-BE49-F238E27FC236}">
                <a16:creationId xmlns:a16="http://schemas.microsoft.com/office/drawing/2014/main" id="{9175476B-6166-F101-A90F-3194C2BFC24D}"/>
              </a:ext>
            </a:extLst>
          </p:cNvPr>
          <p:cNvSpPr txBox="1">
            <a:spLocks/>
          </p:cNvSpPr>
          <p:nvPr/>
        </p:nvSpPr>
        <p:spPr>
          <a:xfrm>
            <a:off x="1092249" y="262281"/>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marL="0" marR="0" lvl="0" indent="0" algn="ctr" defTabSz="914400" rtl="0" eaLnBrk="1" fontAlgn="auto" latinLnBrk="0" hangingPunct="1">
              <a:lnSpc>
                <a:spcPct val="100000"/>
              </a:lnSpc>
              <a:spcBef>
                <a:spcPts val="0"/>
              </a:spcBef>
              <a:spcAft>
                <a:spcPts val="0"/>
              </a:spcAft>
              <a:buClr>
                <a:srgbClr val="073763"/>
              </a:buClr>
              <a:buSzPts val="800"/>
              <a:buFont typeface="Overpass Black"/>
              <a:buNone/>
              <a:tabLst/>
              <a:defRPr/>
            </a:pPr>
            <a:r>
              <a:rPr kumimoji="0" lang="fr-FR" sz="3000" b="0" i="0" u="none" strike="noStrike" kern="0" cap="none" spc="0" normalizeH="0" baseline="0" noProof="0" dirty="0">
                <a:ln>
                  <a:noFill/>
                </a:ln>
                <a:solidFill>
                  <a:srgbClr val="073763"/>
                </a:solidFill>
                <a:effectLst/>
                <a:uLnTx/>
                <a:uFillTx/>
                <a:latin typeface="Overpass Black"/>
                <a:sym typeface="Overpass Black"/>
              </a:rPr>
              <a:t>Les performances du prototype</a:t>
            </a:r>
          </a:p>
          <a:p>
            <a:pPr marL="0" marR="0" lvl="0" indent="0" algn="ctr" defTabSz="914400" rtl="0" eaLnBrk="1" fontAlgn="auto" latinLnBrk="0" hangingPunct="1">
              <a:lnSpc>
                <a:spcPct val="100000"/>
              </a:lnSpc>
              <a:spcBef>
                <a:spcPts val="0"/>
              </a:spcBef>
              <a:spcAft>
                <a:spcPts val="0"/>
              </a:spcAft>
              <a:buClr>
                <a:srgbClr val="073763"/>
              </a:buClr>
              <a:buSzPts val="800"/>
              <a:buFont typeface="Overpass Black"/>
              <a:buNone/>
              <a:tabLst/>
              <a:defRPr/>
            </a:pPr>
            <a:r>
              <a:rPr kumimoji="0" lang="fr-FR" sz="1400" b="0" i="0" u="none" strike="noStrike" kern="0" cap="none" spc="0" normalizeH="0" baseline="0" noProof="0" dirty="0">
                <a:ln>
                  <a:noFill/>
                </a:ln>
                <a:solidFill>
                  <a:srgbClr val="073763"/>
                </a:solidFill>
                <a:effectLst/>
                <a:uLnTx/>
                <a:uFillTx/>
                <a:latin typeface="Overpass Black"/>
                <a:sym typeface="Overpass Black"/>
              </a:rPr>
              <a:t>Y</a:t>
            </a:r>
            <a:r>
              <a:rPr kumimoji="0" lang="fr-FR" sz="1400" b="0" i="0" u="none" strike="noStrike" kern="0" cap="none" spc="0" normalizeH="0" noProof="0" dirty="0">
                <a:ln>
                  <a:noFill/>
                </a:ln>
                <a:solidFill>
                  <a:srgbClr val="073763"/>
                </a:solidFill>
                <a:effectLst/>
                <a:uLnTx/>
                <a:uFillTx/>
                <a:latin typeface="Overpass Black"/>
                <a:sym typeface="Overpass Black"/>
              </a:rPr>
              <a:t> a-t-il des prouesses cachées?</a:t>
            </a:r>
            <a:endParaRPr kumimoji="0" lang="fr-FR" sz="3000" b="0" i="0" u="none" strike="noStrike" kern="0" cap="none" spc="0" normalizeH="0" baseline="0" noProof="0" dirty="0">
              <a:ln>
                <a:noFill/>
              </a:ln>
              <a:solidFill>
                <a:srgbClr val="073763"/>
              </a:solidFill>
              <a:effectLst/>
              <a:uLnTx/>
              <a:uFillTx/>
              <a:latin typeface="Overpass Black"/>
              <a:sym typeface="Overpass Black"/>
            </a:endParaRPr>
          </a:p>
        </p:txBody>
      </p:sp>
      <p:sp>
        <p:nvSpPr>
          <p:cNvPr id="2" name="Forme libre : forme 1">
            <a:extLst>
              <a:ext uri="{FF2B5EF4-FFF2-40B4-BE49-F238E27FC236}">
                <a16:creationId xmlns:a16="http://schemas.microsoft.com/office/drawing/2014/main" id="{5E706594-C868-8C77-21E4-F780999E3CE1}"/>
              </a:ext>
            </a:extLst>
          </p:cNvPr>
          <p:cNvSpPr/>
          <p:nvPr/>
        </p:nvSpPr>
        <p:spPr>
          <a:xfrm>
            <a:off x="1085109" y="831953"/>
            <a:ext cx="1396093" cy="440872"/>
          </a:xfrm>
          <a:custGeom>
            <a:avLst/>
            <a:gdLst>
              <a:gd name="connsiteX0" fmla="*/ 0 w 1396093"/>
              <a:gd name="connsiteY0" fmla="*/ 0 h 440872"/>
              <a:gd name="connsiteX1" fmla="*/ 473529 w 1396093"/>
              <a:gd name="connsiteY1" fmla="*/ 57150 h 440872"/>
              <a:gd name="connsiteX2" fmla="*/ 653143 w 1396093"/>
              <a:gd name="connsiteY2" fmla="*/ 302079 h 440872"/>
              <a:gd name="connsiteX3" fmla="*/ 1143000 w 1396093"/>
              <a:gd name="connsiteY3" fmla="*/ 261257 h 440872"/>
              <a:gd name="connsiteX4" fmla="*/ 1396093 w 1396093"/>
              <a:gd name="connsiteY4" fmla="*/ 440872 h 44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093" h="440872">
                <a:moveTo>
                  <a:pt x="0" y="0"/>
                </a:moveTo>
                <a:cubicBezTo>
                  <a:pt x="182336" y="3402"/>
                  <a:pt x="364672" y="6804"/>
                  <a:pt x="473529" y="57150"/>
                </a:cubicBezTo>
                <a:cubicBezTo>
                  <a:pt x="582386" y="107496"/>
                  <a:pt x="541564" y="268061"/>
                  <a:pt x="653143" y="302079"/>
                </a:cubicBezTo>
                <a:cubicBezTo>
                  <a:pt x="764722" y="336097"/>
                  <a:pt x="1019175" y="238125"/>
                  <a:pt x="1143000" y="261257"/>
                </a:cubicBezTo>
                <a:cubicBezTo>
                  <a:pt x="1266825" y="284389"/>
                  <a:pt x="1360715" y="395968"/>
                  <a:pt x="1396093" y="440872"/>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 name="ZoneTexte 2">
            <a:extLst>
              <a:ext uri="{FF2B5EF4-FFF2-40B4-BE49-F238E27FC236}">
                <a16:creationId xmlns:a16="http://schemas.microsoft.com/office/drawing/2014/main" id="{FF0DD001-B070-8404-9FD5-FFA937209BD8}"/>
              </a:ext>
            </a:extLst>
          </p:cNvPr>
          <p:cNvSpPr txBox="1"/>
          <p:nvPr/>
        </p:nvSpPr>
        <p:spPr>
          <a:xfrm>
            <a:off x="8382348" y="4776844"/>
            <a:ext cx="690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 22</a:t>
            </a:r>
          </a:p>
        </p:txBody>
      </p:sp>
    </p:spTree>
    <p:extLst>
      <p:ext uri="{BB962C8B-B14F-4D97-AF65-F5344CB8AC3E}">
        <p14:creationId xmlns:p14="http://schemas.microsoft.com/office/powerpoint/2010/main" val="408577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P spid="32" grpId="0"/>
      <p:bldP spid="41" grpId="0"/>
      <p:bldP spid="54" grpId="0"/>
      <p:bldP spid="55"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2145;p40">
            <a:extLst>
              <a:ext uri="{FF2B5EF4-FFF2-40B4-BE49-F238E27FC236}">
                <a16:creationId xmlns:a16="http://schemas.microsoft.com/office/drawing/2014/main" id="{60AAED8E-BBF2-F4A1-7EE4-50E644946CAE}"/>
              </a:ext>
            </a:extLst>
          </p:cNvPr>
          <p:cNvPicPr preferRelativeResize="0"/>
          <p:nvPr/>
        </p:nvPicPr>
        <p:blipFill>
          <a:blip r:embed="rId2">
            <a:alphaModFix amt="64000"/>
          </a:blip>
          <a:stretch>
            <a:fillRect/>
          </a:stretch>
        </p:blipFill>
        <p:spPr>
          <a:xfrm>
            <a:off x="301392" y="2718167"/>
            <a:ext cx="824907" cy="693884"/>
          </a:xfrm>
          <a:prstGeom prst="rect">
            <a:avLst/>
          </a:prstGeom>
          <a:noFill/>
          <a:ln>
            <a:noFill/>
          </a:ln>
        </p:spPr>
      </p:pic>
      <p:pic>
        <p:nvPicPr>
          <p:cNvPr id="18" name="Google Shape;2145;p40">
            <a:extLst>
              <a:ext uri="{FF2B5EF4-FFF2-40B4-BE49-F238E27FC236}">
                <a16:creationId xmlns:a16="http://schemas.microsoft.com/office/drawing/2014/main" id="{6227DE46-6097-B330-D190-7C1AF234F609}"/>
              </a:ext>
            </a:extLst>
          </p:cNvPr>
          <p:cNvPicPr preferRelativeResize="0"/>
          <p:nvPr/>
        </p:nvPicPr>
        <p:blipFill>
          <a:blip r:embed="rId2">
            <a:alphaModFix amt="64000"/>
          </a:blip>
          <a:stretch>
            <a:fillRect/>
          </a:stretch>
        </p:blipFill>
        <p:spPr>
          <a:xfrm>
            <a:off x="301392" y="1505264"/>
            <a:ext cx="824907" cy="693884"/>
          </a:xfrm>
          <a:prstGeom prst="rect">
            <a:avLst/>
          </a:prstGeom>
          <a:noFill/>
          <a:ln>
            <a:noFill/>
          </a:ln>
        </p:spPr>
      </p:pic>
      <p:pic>
        <p:nvPicPr>
          <p:cNvPr id="12" name="Google Shape;2145;p40">
            <a:extLst>
              <a:ext uri="{FF2B5EF4-FFF2-40B4-BE49-F238E27FC236}">
                <a16:creationId xmlns:a16="http://schemas.microsoft.com/office/drawing/2014/main" id="{CE2042AA-0D3C-5A75-5D6F-1783073057F4}"/>
              </a:ext>
            </a:extLst>
          </p:cNvPr>
          <p:cNvPicPr preferRelativeResize="0"/>
          <p:nvPr/>
        </p:nvPicPr>
        <p:blipFill>
          <a:blip r:embed="rId2">
            <a:alphaModFix amt="64000"/>
          </a:blip>
          <a:stretch>
            <a:fillRect/>
          </a:stretch>
        </p:blipFill>
        <p:spPr>
          <a:xfrm>
            <a:off x="301789" y="292361"/>
            <a:ext cx="824907" cy="693884"/>
          </a:xfrm>
          <a:prstGeom prst="rect">
            <a:avLst/>
          </a:prstGeom>
          <a:noFill/>
          <a:ln>
            <a:noFill/>
          </a:ln>
        </p:spPr>
      </p:pic>
      <p:pic>
        <p:nvPicPr>
          <p:cNvPr id="15" name="Image 14">
            <a:extLst>
              <a:ext uri="{FF2B5EF4-FFF2-40B4-BE49-F238E27FC236}">
                <a16:creationId xmlns:a16="http://schemas.microsoft.com/office/drawing/2014/main" id="{144319EB-2029-7500-E717-EE1549C23B9B}"/>
              </a:ext>
            </a:extLst>
          </p:cNvPr>
          <p:cNvPicPr>
            <a:picLocks noChangeAspect="1"/>
          </p:cNvPicPr>
          <p:nvPr/>
        </p:nvPicPr>
        <p:blipFill>
          <a:blip r:embed="rId3"/>
          <a:stretch>
            <a:fillRect/>
          </a:stretch>
        </p:blipFill>
        <p:spPr>
          <a:xfrm>
            <a:off x="493161" y="1629578"/>
            <a:ext cx="445256" cy="445256"/>
          </a:xfrm>
          <a:prstGeom prst="rect">
            <a:avLst/>
          </a:prstGeom>
        </p:spPr>
      </p:pic>
      <p:pic>
        <p:nvPicPr>
          <p:cNvPr id="16" name="Image 15" descr="Une image contenant bouteille&#10;&#10;Description générée automatiquement">
            <a:extLst>
              <a:ext uri="{FF2B5EF4-FFF2-40B4-BE49-F238E27FC236}">
                <a16:creationId xmlns:a16="http://schemas.microsoft.com/office/drawing/2014/main" id="{390B8522-4EF9-B2E3-178A-3E45506D83B9}"/>
              </a:ext>
            </a:extLst>
          </p:cNvPr>
          <p:cNvPicPr>
            <a:picLocks noChangeAspect="1"/>
          </p:cNvPicPr>
          <p:nvPr/>
        </p:nvPicPr>
        <p:blipFill>
          <a:blip r:embed="rId4"/>
          <a:stretch>
            <a:fillRect/>
          </a:stretch>
        </p:blipFill>
        <p:spPr>
          <a:xfrm>
            <a:off x="460039" y="385498"/>
            <a:ext cx="507610" cy="507610"/>
          </a:xfrm>
          <a:prstGeom prst="rect">
            <a:avLst/>
          </a:prstGeom>
        </p:spPr>
      </p:pic>
      <p:pic>
        <p:nvPicPr>
          <p:cNvPr id="17" name="Picture 6">
            <a:extLst>
              <a:ext uri="{FF2B5EF4-FFF2-40B4-BE49-F238E27FC236}">
                <a16:creationId xmlns:a16="http://schemas.microsoft.com/office/drawing/2014/main" id="{0FEFF1F9-D76F-1537-56B6-E5F4E681F9D6}"/>
              </a:ext>
            </a:extLst>
          </p:cNvPr>
          <p:cNvPicPr>
            <a:picLocks noChangeAspect="1"/>
          </p:cNvPicPr>
          <p:nvPr/>
        </p:nvPicPr>
        <p:blipFill>
          <a:blip r:embed="rId5"/>
          <a:stretch>
            <a:fillRect/>
          </a:stretch>
        </p:blipFill>
        <p:spPr>
          <a:xfrm>
            <a:off x="517378" y="2876862"/>
            <a:ext cx="392933" cy="376493"/>
          </a:xfrm>
          <a:prstGeom prst="rect">
            <a:avLst/>
          </a:prstGeom>
        </p:spPr>
      </p:pic>
      <p:pic>
        <p:nvPicPr>
          <p:cNvPr id="19" name="Google Shape;2145;p40">
            <a:extLst>
              <a:ext uri="{FF2B5EF4-FFF2-40B4-BE49-F238E27FC236}">
                <a16:creationId xmlns:a16="http://schemas.microsoft.com/office/drawing/2014/main" id="{FCC205AA-AE3F-72B2-E4AB-2E2CBD67E9F0}"/>
              </a:ext>
            </a:extLst>
          </p:cNvPr>
          <p:cNvPicPr preferRelativeResize="0"/>
          <p:nvPr/>
        </p:nvPicPr>
        <p:blipFill>
          <a:blip r:embed="rId2">
            <a:alphaModFix amt="64000"/>
          </a:blip>
          <a:stretch>
            <a:fillRect/>
          </a:stretch>
        </p:blipFill>
        <p:spPr>
          <a:xfrm>
            <a:off x="301392" y="3931070"/>
            <a:ext cx="824907" cy="693884"/>
          </a:xfrm>
          <a:prstGeom prst="rect">
            <a:avLst/>
          </a:prstGeom>
          <a:noFill/>
          <a:ln>
            <a:noFill/>
          </a:ln>
        </p:spPr>
      </p:pic>
      <p:pic>
        <p:nvPicPr>
          <p:cNvPr id="21" name="Image 20">
            <a:extLst>
              <a:ext uri="{FF2B5EF4-FFF2-40B4-BE49-F238E27FC236}">
                <a16:creationId xmlns:a16="http://schemas.microsoft.com/office/drawing/2014/main" id="{88F6F5B0-87A1-0D01-2E40-A012E543874E}"/>
              </a:ext>
            </a:extLst>
          </p:cNvPr>
          <p:cNvPicPr>
            <a:picLocks noChangeAspect="1"/>
          </p:cNvPicPr>
          <p:nvPr/>
        </p:nvPicPr>
        <p:blipFill>
          <a:blip r:embed="rId6"/>
          <a:stretch>
            <a:fillRect/>
          </a:stretch>
        </p:blipFill>
        <p:spPr>
          <a:xfrm>
            <a:off x="493161" y="4054287"/>
            <a:ext cx="536047" cy="475331"/>
          </a:xfrm>
          <a:prstGeom prst="rect">
            <a:avLst/>
          </a:prstGeom>
        </p:spPr>
      </p:pic>
      <p:sp>
        <p:nvSpPr>
          <p:cNvPr id="24" name="Google Shape;2195;p44">
            <a:extLst>
              <a:ext uri="{FF2B5EF4-FFF2-40B4-BE49-F238E27FC236}">
                <a16:creationId xmlns:a16="http://schemas.microsoft.com/office/drawing/2014/main" id="{F3B5E843-464E-8EB0-0B24-982657CC658E}"/>
              </a:ext>
            </a:extLst>
          </p:cNvPr>
          <p:cNvSpPr txBox="1"/>
          <p:nvPr/>
        </p:nvSpPr>
        <p:spPr>
          <a:xfrm>
            <a:off x="110510" y="1016325"/>
            <a:ext cx="1206667" cy="29633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2"/>
                </a:solidFill>
                <a:latin typeface="Open Sans"/>
                <a:ea typeface="Open Sans"/>
                <a:cs typeface="Open Sans"/>
                <a:sym typeface="Open Sans"/>
              </a:rPr>
              <a:t>Production</a:t>
            </a:r>
            <a:endParaRPr sz="1200" dirty="0">
              <a:solidFill>
                <a:schemeClr val="dk2"/>
              </a:solidFill>
              <a:latin typeface="Open Sans"/>
              <a:ea typeface="Open Sans"/>
              <a:cs typeface="Open Sans"/>
              <a:sym typeface="Open Sans"/>
            </a:endParaRPr>
          </a:p>
        </p:txBody>
      </p:sp>
      <p:sp>
        <p:nvSpPr>
          <p:cNvPr id="26" name="ZoneTexte 25">
            <a:extLst>
              <a:ext uri="{FF2B5EF4-FFF2-40B4-BE49-F238E27FC236}">
                <a16:creationId xmlns:a16="http://schemas.microsoft.com/office/drawing/2014/main" id="{949BB4FA-1E1C-95A2-1B0F-F3F79A51B270}"/>
              </a:ext>
            </a:extLst>
          </p:cNvPr>
          <p:cNvSpPr txBox="1"/>
          <p:nvPr/>
        </p:nvSpPr>
        <p:spPr>
          <a:xfrm>
            <a:off x="12915" y="2233529"/>
            <a:ext cx="1401856" cy="276999"/>
          </a:xfrm>
          <a:prstGeom prst="rect">
            <a:avLst/>
          </a:prstGeom>
          <a:noFill/>
        </p:spPr>
        <p:txBody>
          <a:bodyPr wrap="square">
            <a:sp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Teneur en sel</a:t>
            </a:r>
          </a:p>
        </p:txBody>
      </p:sp>
      <p:sp>
        <p:nvSpPr>
          <p:cNvPr id="27" name="Google Shape;2195;p44">
            <a:extLst>
              <a:ext uri="{FF2B5EF4-FFF2-40B4-BE49-F238E27FC236}">
                <a16:creationId xmlns:a16="http://schemas.microsoft.com/office/drawing/2014/main" id="{BA9069E6-AA67-D5E5-3483-C8B7E22322EC}"/>
              </a:ext>
            </a:extLst>
          </p:cNvPr>
          <p:cNvSpPr txBox="1"/>
          <p:nvPr/>
        </p:nvSpPr>
        <p:spPr>
          <a:xfrm>
            <a:off x="13423" y="3412050"/>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Energie consommée</a:t>
            </a:r>
            <a:endParaRPr sz="1200" dirty="0">
              <a:solidFill>
                <a:schemeClr val="dk2"/>
              </a:solidFill>
              <a:latin typeface="Open Sans"/>
              <a:ea typeface="Open Sans"/>
              <a:cs typeface="Open Sans"/>
              <a:sym typeface="Open Sans"/>
            </a:endParaRPr>
          </a:p>
        </p:txBody>
      </p:sp>
      <p:sp>
        <p:nvSpPr>
          <p:cNvPr id="32" name="Google Shape;2195;p44">
            <a:extLst>
              <a:ext uri="{FF2B5EF4-FFF2-40B4-BE49-F238E27FC236}">
                <a16:creationId xmlns:a16="http://schemas.microsoft.com/office/drawing/2014/main" id="{BF5EBC90-B5C9-A61C-DFD2-84E8C6EE650C}"/>
              </a:ext>
            </a:extLst>
          </p:cNvPr>
          <p:cNvSpPr txBox="1"/>
          <p:nvPr/>
        </p:nvSpPr>
        <p:spPr>
          <a:xfrm>
            <a:off x="60256" y="4614794"/>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Investissement</a:t>
            </a:r>
            <a:endParaRPr sz="1200" dirty="0">
              <a:solidFill>
                <a:schemeClr val="dk2"/>
              </a:solidFill>
              <a:latin typeface="Open Sans"/>
              <a:ea typeface="Open Sans"/>
              <a:cs typeface="Open Sans"/>
              <a:sym typeface="Open Sans"/>
            </a:endParaRPr>
          </a:p>
        </p:txBody>
      </p:sp>
      <p:sp>
        <p:nvSpPr>
          <p:cNvPr id="2" name="Forme libre : forme 1">
            <a:extLst>
              <a:ext uri="{FF2B5EF4-FFF2-40B4-BE49-F238E27FC236}">
                <a16:creationId xmlns:a16="http://schemas.microsoft.com/office/drawing/2014/main" id="{5E706594-C868-8C77-21E4-F780999E3CE1}"/>
              </a:ext>
            </a:extLst>
          </p:cNvPr>
          <p:cNvSpPr/>
          <p:nvPr/>
        </p:nvSpPr>
        <p:spPr>
          <a:xfrm rot="19743179">
            <a:off x="1056642" y="1559074"/>
            <a:ext cx="1396093" cy="440872"/>
          </a:xfrm>
          <a:custGeom>
            <a:avLst/>
            <a:gdLst>
              <a:gd name="connsiteX0" fmla="*/ 0 w 1396093"/>
              <a:gd name="connsiteY0" fmla="*/ 0 h 440872"/>
              <a:gd name="connsiteX1" fmla="*/ 473529 w 1396093"/>
              <a:gd name="connsiteY1" fmla="*/ 57150 h 440872"/>
              <a:gd name="connsiteX2" fmla="*/ 653143 w 1396093"/>
              <a:gd name="connsiteY2" fmla="*/ 302079 h 440872"/>
              <a:gd name="connsiteX3" fmla="*/ 1143000 w 1396093"/>
              <a:gd name="connsiteY3" fmla="*/ 261257 h 440872"/>
              <a:gd name="connsiteX4" fmla="*/ 1396093 w 1396093"/>
              <a:gd name="connsiteY4" fmla="*/ 440872 h 44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093" h="440872">
                <a:moveTo>
                  <a:pt x="0" y="0"/>
                </a:moveTo>
                <a:cubicBezTo>
                  <a:pt x="182336" y="3402"/>
                  <a:pt x="364672" y="6804"/>
                  <a:pt x="473529" y="57150"/>
                </a:cubicBezTo>
                <a:cubicBezTo>
                  <a:pt x="582386" y="107496"/>
                  <a:pt x="541564" y="268061"/>
                  <a:pt x="653143" y="302079"/>
                </a:cubicBezTo>
                <a:cubicBezTo>
                  <a:pt x="764722" y="336097"/>
                  <a:pt x="1019175" y="238125"/>
                  <a:pt x="1143000" y="261257"/>
                </a:cubicBezTo>
                <a:cubicBezTo>
                  <a:pt x="1266825" y="284389"/>
                  <a:pt x="1360715" y="395968"/>
                  <a:pt x="1396093" y="440872"/>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4" name="Google Shape;2342;p49">
            <a:extLst>
              <a:ext uri="{FF2B5EF4-FFF2-40B4-BE49-F238E27FC236}">
                <a16:creationId xmlns:a16="http://schemas.microsoft.com/office/drawing/2014/main" id="{03ABCDF3-8E98-0A67-AB99-69E17991B062}"/>
              </a:ext>
            </a:extLst>
          </p:cNvPr>
          <p:cNvPicPr preferRelativeResize="0"/>
          <p:nvPr/>
        </p:nvPicPr>
        <p:blipFill rotWithShape="1">
          <a:blip r:embed="rId7">
            <a:alphaModFix/>
          </a:blip>
          <a:srcRect/>
          <a:stretch/>
        </p:blipFill>
        <p:spPr>
          <a:xfrm rot="593575">
            <a:off x="7111449" y="617393"/>
            <a:ext cx="1420772" cy="495729"/>
          </a:xfrm>
          <a:prstGeom prst="rect">
            <a:avLst/>
          </a:prstGeom>
          <a:noFill/>
          <a:ln>
            <a:noFill/>
          </a:ln>
        </p:spPr>
      </p:pic>
      <p:sp>
        <p:nvSpPr>
          <p:cNvPr id="5" name="Google Shape;2173;p41">
            <a:extLst>
              <a:ext uri="{FF2B5EF4-FFF2-40B4-BE49-F238E27FC236}">
                <a16:creationId xmlns:a16="http://schemas.microsoft.com/office/drawing/2014/main" id="{4AC2B83D-272A-7574-0299-B3468DA266FE}"/>
              </a:ext>
            </a:extLst>
          </p:cNvPr>
          <p:cNvSpPr txBox="1">
            <a:spLocks/>
          </p:cNvSpPr>
          <p:nvPr/>
        </p:nvSpPr>
        <p:spPr>
          <a:xfrm>
            <a:off x="7466323" y="749858"/>
            <a:ext cx="711024" cy="286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pPr algn="l"/>
            <a:r>
              <a:rPr lang="fr-MA" sz="1600" dirty="0">
                <a:latin typeface="Calibri Light" panose="020F0302020204030204" pitchFamily="34" charset="0"/>
                <a:cs typeface="Calibri Light" panose="020F0302020204030204" pitchFamily="34" charset="0"/>
              </a:rPr>
              <a:t>Avant</a:t>
            </a:r>
          </a:p>
        </p:txBody>
      </p:sp>
      <p:pic>
        <p:nvPicPr>
          <p:cNvPr id="7" name="Image 6" descr="Une image contenant table&#10;&#10;Description générée automatiquement">
            <a:extLst>
              <a:ext uri="{FF2B5EF4-FFF2-40B4-BE49-F238E27FC236}">
                <a16:creationId xmlns:a16="http://schemas.microsoft.com/office/drawing/2014/main" id="{748E45A1-6CA2-C822-3C87-B7BB5B017FAB}"/>
              </a:ext>
            </a:extLst>
          </p:cNvPr>
          <p:cNvPicPr>
            <a:picLocks noChangeAspect="1"/>
          </p:cNvPicPr>
          <p:nvPr/>
        </p:nvPicPr>
        <p:blipFill rotWithShape="1">
          <a:blip r:embed="rId8">
            <a:extLst>
              <a:ext uri="{28A0092B-C50C-407E-A947-70E740481C1C}">
                <a14:useLocalDpi xmlns:a14="http://schemas.microsoft.com/office/drawing/2010/main" val="0"/>
              </a:ext>
            </a:extLst>
          </a:blip>
          <a:srcRect t="6296" b="51960"/>
          <a:stretch/>
        </p:blipFill>
        <p:spPr>
          <a:xfrm>
            <a:off x="2361018" y="667134"/>
            <a:ext cx="4421964" cy="2609627"/>
          </a:xfrm>
          <a:prstGeom prst="rect">
            <a:avLst/>
          </a:prstGeom>
          <a:ln>
            <a:noFill/>
          </a:ln>
          <a:effectLst>
            <a:softEdge rad="112500"/>
          </a:effectLst>
        </p:spPr>
      </p:pic>
      <p:sp>
        <p:nvSpPr>
          <p:cNvPr id="8" name="Rectangle 7">
            <a:extLst>
              <a:ext uri="{FF2B5EF4-FFF2-40B4-BE49-F238E27FC236}">
                <a16:creationId xmlns:a16="http://schemas.microsoft.com/office/drawing/2014/main" id="{A97F766E-2D5A-7B83-71ED-20639EA591B6}"/>
              </a:ext>
            </a:extLst>
          </p:cNvPr>
          <p:cNvSpPr/>
          <p:nvPr/>
        </p:nvSpPr>
        <p:spPr>
          <a:xfrm>
            <a:off x="2696132" y="2041255"/>
            <a:ext cx="3886200" cy="9405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aphicFrame>
        <p:nvGraphicFramePr>
          <p:cNvPr id="11" name="Tableau 10">
            <a:extLst>
              <a:ext uri="{FF2B5EF4-FFF2-40B4-BE49-F238E27FC236}">
                <a16:creationId xmlns:a16="http://schemas.microsoft.com/office/drawing/2014/main" id="{588D256B-7717-24F0-813B-DE6D2FACFDC4}"/>
              </a:ext>
            </a:extLst>
          </p:cNvPr>
          <p:cNvGraphicFramePr>
            <a:graphicFrameLocks noGrp="1"/>
          </p:cNvGraphicFramePr>
          <p:nvPr>
            <p:extLst>
              <p:ext uri="{D42A27DB-BD31-4B8C-83A1-F6EECF244321}">
                <p14:modId xmlns:p14="http://schemas.microsoft.com/office/powerpoint/2010/main" val="529334884"/>
              </p:ext>
            </p:extLst>
          </p:nvPr>
        </p:nvGraphicFramePr>
        <p:xfrm>
          <a:off x="2282326" y="3593990"/>
          <a:ext cx="5291574" cy="1121220"/>
        </p:xfrm>
        <a:graphic>
          <a:graphicData uri="http://schemas.openxmlformats.org/drawingml/2006/table">
            <a:tbl>
              <a:tblPr firstRow="1" firstCol="1" bandRow="1">
                <a:tableStyleId>{3B4B98B0-60AC-42C2-AFA5-B58CD77FA1E5}</a:tableStyleId>
              </a:tblPr>
              <a:tblGrid>
                <a:gridCol w="2645787">
                  <a:extLst>
                    <a:ext uri="{9D8B030D-6E8A-4147-A177-3AD203B41FA5}">
                      <a16:colId xmlns:a16="http://schemas.microsoft.com/office/drawing/2014/main" val="25888646"/>
                    </a:ext>
                  </a:extLst>
                </a:gridCol>
                <a:gridCol w="2645787">
                  <a:extLst>
                    <a:ext uri="{9D8B030D-6E8A-4147-A177-3AD203B41FA5}">
                      <a16:colId xmlns:a16="http://schemas.microsoft.com/office/drawing/2014/main" val="1634762795"/>
                    </a:ext>
                  </a:extLst>
                </a:gridCol>
              </a:tblGrid>
              <a:tr h="187071">
                <a:tc>
                  <a:txBody>
                    <a:bodyPr/>
                    <a:lstStyle/>
                    <a:p>
                      <a:pPr algn="just">
                        <a:lnSpc>
                          <a:spcPct val="107000"/>
                        </a:lnSpc>
                        <a:spcAft>
                          <a:spcPts val="800"/>
                        </a:spcAft>
                      </a:pPr>
                      <a:r>
                        <a:rPr lang="fr-MA" sz="1200" b="1">
                          <a:effectLst/>
                        </a:rPr>
                        <a:t>Paramètres qualité</a:t>
                      </a:r>
                      <a:endParaRPr lang="fr-MA" sz="11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a:effectLst/>
                        </a:rPr>
                        <a:t>Salinité</a:t>
                      </a:r>
                      <a:endParaRPr lang="fr-MA" sz="11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8624862"/>
                  </a:ext>
                </a:extLst>
              </a:tr>
              <a:tr h="187071">
                <a:tc>
                  <a:txBody>
                    <a:bodyPr/>
                    <a:lstStyle/>
                    <a:p>
                      <a:pPr algn="just">
                        <a:lnSpc>
                          <a:spcPct val="107000"/>
                        </a:lnSpc>
                        <a:spcAft>
                          <a:spcPts val="800"/>
                        </a:spcAft>
                      </a:pPr>
                      <a:r>
                        <a:rPr lang="fr-MA" sz="1200" b="1">
                          <a:solidFill>
                            <a:srgbClr val="00B050"/>
                          </a:solidFill>
                          <a:effectLst/>
                        </a:rPr>
                        <a:t>Excellente</a:t>
                      </a:r>
                      <a:endParaRPr lang="fr-MA" sz="1100" b="1">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a:solidFill>
                            <a:srgbClr val="00B050"/>
                          </a:solidFill>
                          <a:effectLst/>
                        </a:rPr>
                        <a:t>&lt;0.625</a:t>
                      </a:r>
                      <a:endParaRPr lang="fr-MA" sz="1100" b="1">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2678004"/>
                  </a:ext>
                </a:extLst>
              </a:tr>
              <a:tr h="187071">
                <a:tc>
                  <a:txBody>
                    <a:bodyPr/>
                    <a:lstStyle/>
                    <a:p>
                      <a:pPr algn="just">
                        <a:lnSpc>
                          <a:spcPct val="107000"/>
                        </a:lnSpc>
                        <a:spcAft>
                          <a:spcPts val="800"/>
                        </a:spcAft>
                      </a:pPr>
                      <a:r>
                        <a:rPr lang="fr-MA" sz="1200" b="1">
                          <a:solidFill>
                            <a:srgbClr val="00B050"/>
                          </a:solidFill>
                          <a:effectLst/>
                        </a:rPr>
                        <a:t>Bonne</a:t>
                      </a:r>
                      <a:endParaRPr lang="fr-MA" sz="1100" b="1">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a:solidFill>
                            <a:srgbClr val="00B050"/>
                          </a:solidFill>
                          <a:effectLst/>
                        </a:rPr>
                        <a:t>0.625 - 2.3</a:t>
                      </a:r>
                      <a:endParaRPr lang="fr-MA" sz="1100" b="1">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4745072"/>
                  </a:ext>
                </a:extLst>
              </a:tr>
              <a:tr h="187071">
                <a:tc>
                  <a:txBody>
                    <a:bodyPr/>
                    <a:lstStyle/>
                    <a:p>
                      <a:pPr algn="just">
                        <a:lnSpc>
                          <a:spcPct val="107000"/>
                        </a:lnSpc>
                        <a:spcAft>
                          <a:spcPts val="800"/>
                        </a:spcAft>
                      </a:pPr>
                      <a:r>
                        <a:rPr lang="fr-MA" sz="1200" b="1">
                          <a:solidFill>
                            <a:srgbClr val="FF0000"/>
                          </a:solidFill>
                          <a:effectLst/>
                        </a:rPr>
                        <a:t>Moyenne</a:t>
                      </a:r>
                      <a:endParaRPr lang="fr-MA" sz="1100" b="1">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a:solidFill>
                            <a:srgbClr val="FF0000"/>
                          </a:solidFill>
                          <a:effectLst/>
                        </a:rPr>
                        <a:t>2.3 – 4.2 </a:t>
                      </a:r>
                      <a:endParaRPr lang="fr-MA" sz="1100" b="1">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137360"/>
                  </a:ext>
                </a:extLst>
              </a:tr>
              <a:tr h="187071">
                <a:tc>
                  <a:txBody>
                    <a:bodyPr/>
                    <a:lstStyle/>
                    <a:p>
                      <a:pPr algn="just">
                        <a:lnSpc>
                          <a:spcPct val="107000"/>
                        </a:lnSpc>
                        <a:spcAft>
                          <a:spcPts val="800"/>
                        </a:spcAft>
                      </a:pPr>
                      <a:r>
                        <a:rPr lang="fr-MA" sz="1200" b="1">
                          <a:solidFill>
                            <a:srgbClr val="FF0000"/>
                          </a:solidFill>
                          <a:effectLst/>
                        </a:rPr>
                        <a:t>Mauvaise</a:t>
                      </a:r>
                      <a:endParaRPr lang="fr-MA" sz="1100" b="1">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a:solidFill>
                            <a:srgbClr val="FF0000"/>
                          </a:solidFill>
                          <a:effectLst/>
                        </a:rPr>
                        <a:t>4.2 – 4.69</a:t>
                      </a:r>
                      <a:endParaRPr lang="fr-MA" sz="1100" b="1">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5533762"/>
                  </a:ext>
                </a:extLst>
              </a:tr>
              <a:tr h="184540">
                <a:tc>
                  <a:txBody>
                    <a:bodyPr/>
                    <a:lstStyle/>
                    <a:p>
                      <a:pPr algn="just">
                        <a:lnSpc>
                          <a:spcPct val="107000"/>
                        </a:lnSpc>
                        <a:spcAft>
                          <a:spcPts val="800"/>
                        </a:spcAft>
                      </a:pPr>
                      <a:r>
                        <a:rPr lang="fr-MA" sz="1200" b="1" dirty="0">
                          <a:solidFill>
                            <a:srgbClr val="FF0000"/>
                          </a:solidFill>
                          <a:effectLst/>
                        </a:rPr>
                        <a:t>Très mauvaise</a:t>
                      </a:r>
                      <a:endParaRPr lang="fr-MA" sz="11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dirty="0">
                          <a:solidFill>
                            <a:srgbClr val="FF0000"/>
                          </a:solidFill>
                          <a:effectLst/>
                        </a:rPr>
                        <a:t>&gt; 4.69</a:t>
                      </a:r>
                      <a:endParaRPr lang="fr-MA" sz="11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779241"/>
                  </a:ext>
                </a:extLst>
              </a:tr>
            </a:tbl>
          </a:graphicData>
        </a:graphic>
      </p:graphicFrame>
      <p:pic>
        <p:nvPicPr>
          <p:cNvPr id="13" name="Google Shape;2342;p49">
            <a:extLst>
              <a:ext uri="{FF2B5EF4-FFF2-40B4-BE49-F238E27FC236}">
                <a16:creationId xmlns:a16="http://schemas.microsoft.com/office/drawing/2014/main" id="{9DD91911-339C-E3E2-3143-6B43A3AA7B85}"/>
              </a:ext>
            </a:extLst>
          </p:cNvPr>
          <p:cNvPicPr preferRelativeResize="0"/>
          <p:nvPr/>
        </p:nvPicPr>
        <p:blipFill rotWithShape="1">
          <a:blip r:embed="rId7">
            <a:alphaModFix/>
          </a:blip>
          <a:srcRect/>
          <a:stretch/>
        </p:blipFill>
        <p:spPr>
          <a:xfrm rot="593575">
            <a:off x="7111450" y="2124163"/>
            <a:ext cx="1420772" cy="495729"/>
          </a:xfrm>
          <a:prstGeom prst="rect">
            <a:avLst/>
          </a:prstGeom>
          <a:noFill/>
          <a:ln>
            <a:noFill/>
          </a:ln>
        </p:spPr>
      </p:pic>
      <p:sp>
        <p:nvSpPr>
          <p:cNvPr id="14" name="Google Shape;2173;p41">
            <a:extLst>
              <a:ext uri="{FF2B5EF4-FFF2-40B4-BE49-F238E27FC236}">
                <a16:creationId xmlns:a16="http://schemas.microsoft.com/office/drawing/2014/main" id="{B4CF4633-D194-6286-5F6E-D3235AF22CCC}"/>
              </a:ext>
            </a:extLst>
          </p:cNvPr>
          <p:cNvSpPr txBox="1">
            <a:spLocks/>
          </p:cNvSpPr>
          <p:nvPr/>
        </p:nvSpPr>
        <p:spPr>
          <a:xfrm>
            <a:off x="7268442" y="2157912"/>
            <a:ext cx="1574166" cy="428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pPr algn="l"/>
            <a:r>
              <a:rPr lang="fr-MA" sz="1800" dirty="0">
                <a:latin typeface="Calibri Light" panose="020F0302020204030204" pitchFamily="34" charset="0"/>
                <a:cs typeface="Calibri Light" panose="020F0302020204030204" pitchFamily="34" charset="0"/>
              </a:rPr>
              <a:t>  1,65 g/l</a:t>
            </a:r>
          </a:p>
        </p:txBody>
      </p:sp>
      <p:sp>
        <p:nvSpPr>
          <p:cNvPr id="22" name="Forme libre : forme 21">
            <a:extLst>
              <a:ext uri="{FF2B5EF4-FFF2-40B4-BE49-F238E27FC236}">
                <a16:creationId xmlns:a16="http://schemas.microsoft.com/office/drawing/2014/main" id="{1C19718D-C2C1-68EB-676C-80C49F90E1C0}"/>
              </a:ext>
            </a:extLst>
          </p:cNvPr>
          <p:cNvSpPr/>
          <p:nvPr/>
        </p:nvSpPr>
        <p:spPr>
          <a:xfrm>
            <a:off x="6602506" y="2087220"/>
            <a:ext cx="558053" cy="360681"/>
          </a:xfrm>
          <a:custGeom>
            <a:avLst/>
            <a:gdLst>
              <a:gd name="connsiteX0" fmla="*/ 0 w 558053"/>
              <a:gd name="connsiteY0" fmla="*/ 17245 h 360681"/>
              <a:gd name="connsiteX1" fmla="*/ 242047 w 558053"/>
              <a:gd name="connsiteY1" fmla="*/ 30692 h 360681"/>
              <a:gd name="connsiteX2" fmla="*/ 336176 w 558053"/>
              <a:gd name="connsiteY2" fmla="*/ 299633 h 360681"/>
              <a:gd name="connsiteX3" fmla="*/ 558053 w 558053"/>
              <a:gd name="connsiteY3" fmla="*/ 333251 h 360681"/>
            </a:gdLst>
            <a:ahLst/>
            <a:cxnLst>
              <a:cxn ang="0">
                <a:pos x="connsiteX0" y="connsiteY0"/>
              </a:cxn>
              <a:cxn ang="0">
                <a:pos x="connsiteX1" y="connsiteY1"/>
              </a:cxn>
              <a:cxn ang="0">
                <a:pos x="connsiteX2" y="connsiteY2"/>
              </a:cxn>
              <a:cxn ang="0">
                <a:pos x="connsiteX3" y="connsiteY3"/>
              </a:cxn>
            </a:cxnLst>
            <a:rect l="l" t="t" r="r" b="b"/>
            <a:pathLst>
              <a:path w="558053" h="360681">
                <a:moveTo>
                  <a:pt x="0" y="17245"/>
                </a:moveTo>
                <a:cubicBezTo>
                  <a:pt x="93009" y="436"/>
                  <a:pt x="186018" y="-16373"/>
                  <a:pt x="242047" y="30692"/>
                </a:cubicBezTo>
                <a:cubicBezTo>
                  <a:pt x="298076" y="77757"/>
                  <a:pt x="283508" y="249207"/>
                  <a:pt x="336176" y="299633"/>
                </a:cubicBezTo>
                <a:cubicBezTo>
                  <a:pt x="388844" y="350059"/>
                  <a:pt x="519953" y="389280"/>
                  <a:pt x="558053" y="333251"/>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3" name="Forme libre : forme 22">
            <a:extLst>
              <a:ext uri="{FF2B5EF4-FFF2-40B4-BE49-F238E27FC236}">
                <a16:creationId xmlns:a16="http://schemas.microsoft.com/office/drawing/2014/main" id="{00B258D8-8139-8999-043C-8860DF6BCE96}"/>
              </a:ext>
            </a:extLst>
          </p:cNvPr>
          <p:cNvSpPr/>
          <p:nvPr/>
        </p:nvSpPr>
        <p:spPr>
          <a:xfrm>
            <a:off x="7577418" y="2534771"/>
            <a:ext cx="871468" cy="1533288"/>
          </a:xfrm>
          <a:custGeom>
            <a:avLst/>
            <a:gdLst>
              <a:gd name="connsiteX0" fmla="*/ 531158 w 871468"/>
              <a:gd name="connsiteY0" fmla="*/ 0 h 1533288"/>
              <a:gd name="connsiteX1" fmla="*/ 336176 w 871468"/>
              <a:gd name="connsiteY1" fmla="*/ 941294 h 1533288"/>
              <a:gd name="connsiteX2" fmla="*/ 867335 w 871468"/>
              <a:gd name="connsiteY2" fmla="*/ 1216958 h 1533288"/>
              <a:gd name="connsiteX3" fmla="*/ 0 w 871468"/>
              <a:gd name="connsiteY3" fmla="*/ 1532964 h 1533288"/>
            </a:gdLst>
            <a:ahLst/>
            <a:cxnLst>
              <a:cxn ang="0">
                <a:pos x="connsiteX0" y="connsiteY0"/>
              </a:cxn>
              <a:cxn ang="0">
                <a:pos x="connsiteX1" y="connsiteY1"/>
              </a:cxn>
              <a:cxn ang="0">
                <a:pos x="connsiteX2" y="connsiteY2"/>
              </a:cxn>
              <a:cxn ang="0">
                <a:pos x="connsiteX3" y="connsiteY3"/>
              </a:cxn>
            </a:cxnLst>
            <a:rect l="l" t="t" r="r" b="b"/>
            <a:pathLst>
              <a:path w="871468" h="1533288">
                <a:moveTo>
                  <a:pt x="531158" y="0"/>
                </a:moveTo>
                <a:cubicBezTo>
                  <a:pt x="405652" y="369234"/>
                  <a:pt x="280146" y="738468"/>
                  <a:pt x="336176" y="941294"/>
                </a:cubicBezTo>
                <a:cubicBezTo>
                  <a:pt x="392206" y="1144120"/>
                  <a:pt x="923364" y="1118346"/>
                  <a:pt x="867335" y="1216958"/>
                </a:cubicBezTo>
                <a:cubicBezTo>
                  <a:pt x="811306" y="1315570"/>
                  <a:pt x="99732" y="1543049"/>
                  <a:pt x="0" y="1532964"/>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Tree>
    <p:extLst>
      <p:ext uri="{BB962C8B-B14F-4D97-AF65-F5344CB8AC3E}">
        <p14:creationId xmlns:p14="http://schemas.microsoft.com/office/powerpoint/2010/main" val="338910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able&#10;&#10;Description générée automatiquement">
            <a:extLst>
              <a:ext uri="{FF2B5EF4-FFF2-40B4-BE49-F238E27FC236}">
                <a16:creationId xmlns:a16="http://schemas.microsoft.com/office/drawing/2014/main" id="{0AF1C28E-E2D7-247E-E025-DC1F0AD44DDC}"/>
              </a:ext>
            </a:extLst>
          </p:cNvPr>
          <p:cNvPicPr>
            <a:picLocks noChangeAspect="1"/>
          </p:cNvPicPr>
          <p:nvPr/>
        </p:nvPicPr>
        <p:blipFill rotWithShape="1">
          <a:blip r:embed="rId2">
            <a:extLst>
              <a:ext uri="{28A0092B-C50C-407E-A947-70E740481C1C}">
                <a14:useLocalDpi xmlns:a14="http://schemas.microsoft.com/office/drawing/2010/main" val="0"/>
              </a:ext>
            </a:extLst>
          </a:blip>
          <a:srcRect t="14321" b="58133"/>
          <a:stretch/>
        </p:blipFill>
        <p:spPr>
          <a:xfrm>
            <a:off x="2570960" y="534436"/>
            <a:ext cx="4450436" cy="1733124"/>
          </a:xfrm>
          <a:prstGeom prst="rect">
            <a:avLst/>
          </a:prstGeom>
          <a:ln>
            <a:noFill/>
          </a:ln>
          <a:effectLst>
            <a:softEdge rad="112500"/>
          </a:effectLst>
        </p:spPr>
      </p:pic>
      <p:pic>
        <p:nvPicPr>
          <p:cNvPr id="20" name="Google Shape;2145;p40">
            <a:extLst>
              <a:ext uri="{FF2B5EF4-FFF2-40B4-BE49-F238E27FC236}">
                <a16:creationId xmlns:a16="http://schemas.microsoft.com/office/drawing/2014/main" id="{60AAED8E-BBF2-F4A1-7EE4-50E644946CAE}"/>
              </a:ext>
            </a:extLst>
          </p:cNvPr>
          <p:cNvPicPr preferRelativeResize="0"/>
          <p:nvPr/>
        </p:nvPicPr>
        <p:blipFill>
          <a:blip r:embed="rId3">
            <a:alphaModFix amt="64000"/>
          </a:blip>
          <a:stretch>
            <a:fillRect/>
          </a:stretch>
        </p:blipFill>
        <p:spPr>
          <a:xfrm>
            <a:off x="301392" y="2718167"/>
            <a:ext cx="824907" cy="693884"/>
          </a:xfrm>
          <a:prstGeom prst="rect">
            <a:avLst/>
          </a:prstGeom>
          <a:noFill/>
          <a:ln>
            <a:noFill/>
          </a:ln>
        </p:spPr>
      </p:pic>
      <p:pic>
        <p:nvPicPr>
          <p:cNvPr id="18" name="Google Shape;2145;p40">
            <a:extLst>
              <a:ext uri="{FF2B5EF4-FFF2-40B4-BE49-F238E27FC236}">
                <a16:creationId xmlns:a16="http://schemas.microsoft.com/office/drawing/2014/main" id="{6227DE46-6097-B330-D190-7C1AF234F609}"/>
              </a:ext>
            </a:extLst>
          </p:cNvPr>
          <p:cNvPicPr preferRelativeResize="0"/>
          <p:nvPr/>
        </p:nvPicPr>
        <p:blipFill>
          <a:blip r:embed="rId3">
            <a:alphaModFix amt="64000"/>
          </a:blip>
          <a:stretch>
            <a:fillRect/>
          </a:stretch>
        </p:blipFill>
        <p:spPr>
          <a:xfrm>
            <a:off x="301392" y="1505264"/>
            <a:ext cx="824907" cy="693884"/>
          </a:xfrm>
          <a:prstGeom prst="rect">
            <a:avLst/>
          </a:prstGeom>
          <a:noFill/>
          <a:ln>
            <a:noFill/>
          </a:ln>
        </p:spPr>
      </p:pic>
      <p:pic>
        <p:nvPicPr>
          <p:cNvPr id="12" name="Google Shape;2145;p40">
            <a:extLst>
              <a:ext uri="{FF2B5EF4-FFF2-40B4-BE49-F238E27FC236}">
                <a16:creationId xmlns:a16="http://schemas.microsoft.com/office/drawing/2014/main" id="{CE2042AA-0D3C-5A75-5D6F-1783073057F4}"/>
              </a:ext>
            </a:extLst>
          </p:cNvPr>
          <p:cNvPicPr preferRelativeResize="0"/>
          <p:nvPr/>
        </p:nvPicPr>
        <p:blipFill>
          <a:blip r:embed="rId3">
            <a:alphaModFix amt="64000"/>
          </a:blip>
          <a:stretch>
            <a:fillRect/>
          </a:stretch>
        </p:blipFill>
        <p:spPr>
          <a:xfrm>
            <a:off x="301789" y="292361"/>
            <a:ext cx="824907" cy="693884"/>
          </a:xfrm>
          <a:prstGeom prst="rect">
            <a:avLst/>
          </a:prstGeom>
          <a:noFill/>
          <a:ln>
            <a:noFill/>
          </a:ln>
        </p:spPr>
      </p:pic>
      <p:pic>
        <p:nvPicPr>
          <p:cNvPr id="15" name="Image 14">
            <a:extLst>
              <a:ext uri="{FF2B5EF4-FFF2-40B4-BE49-F238E27FC236}">
                <a16:creationId xmlns:a16="http://schemas.microsoft.com/office/drawing/2014/main" id="{144319EB-2029-7500-E717-EE1549C23B9B}"/>
              </a:ext>
            </a:extLst>
          </p:cNvPr>
          <p:cNvPicPr>
            <a:picLocks noChangeAspect="1"/>
          </p:cNvPicPr>
          <p:nvPr/>
        </p:nvPicPr>
        <p:blipFill>
          <a:blip r:embed="rId4"/>
          <a:stretch>
            <a:fillRect/>
          </a:stretch>
        </p:blipFill>
        <p:spPr>
          <a:xfrm>
            <a:off x="493161" y="1629578"/>
            <a:ext cx="445256" cy="445256"/>
          </a:xfrm>
          <a:prstGeom prst="rect">
            <a:avLst/>
          </a:prstGeom>
        </p:spPr>
      </p:pic>
      <p:pic>
        <p:nvPicPr>
          <p:cNvPr id="16" name="Image 15" descr="Une image contenant bouteille&#10;&#10;Description générée automatiquement">
            <a:extLst>
              <a:ext uri="{FF2B5EF4-FFF2-40B4-BE49-F238E27FC236}">
                <a16:creationId xmlns:a16="http://schemas.microsoft.com/office/drawing/2014/main" id="{390B8522-4EF9-B2E3-178A-3E45506D83B9}"/>
              </a:ext>
            </a:extLst>
          </p:cNvPr>
          <p:cNvPicPr>
            <a:picLocks noChangeAspect="1"/>
          </p:cNvPicPr>
          <p:nvPr/>
        </p:nvPicPr>
        <p:blipFill>
          <a:blip r:embed="rId5"/>
          <a:stretch>
            <a:fillRect/>
          </a:stretch>
        </p:blipFill>
        <p:spPr>
          <a:xfrm>
            <a:off x="460039" y="385498"/>
            <a:ext cx="507610" cy="507610"/>
          </a:xfrm>
          <a:prstGeom prst="rect">
            <a:avLst/>
          </a:prstGeom>
        </p:spPr>
      </p:pic>
      <p:pic>
        <p:nvPicPr>
          <p:cNvPr id="17" name="Picture 6">
            <a:extLst>
              <a:ext uri="{FF2B5EF4-FFF2-40B4-BE49-F238E27FC236}">
                <a16:creationId xmlns:a16="http://schemas.microsoft.com/office/drawing/2014/main" id="{0FEFF1F9-D76F-1537-56B6-E5F4E681F9D6}"/>
              </a:ext>
            </a:extLst>
          </p:cNvPr>
          <p:cNvPicPr>
            <a:picLocks noChangeAspect="1"/>
          </p:cNvPicPr>
          <p:nvPr/>
        </p:nvPicPr>
        <p:blipFill>
          <a:blip r:embed="rId6"/>
          <a:stretch>
            <a:fillRect/>
          </a:stretch>
        </p:blipFill>
        <p:spPr>
          <a:xfrm>
            <a:off x="517378" y="2876862"/>
            <a:ext cx="392933" cy="376493"/>
          </a:xfrm>
          <a:prstGeom prst="rect">
            <a:avLst/>
          </a:prstGeom>
        </p:spPr>
      </p:pic>
      <p:pic>
        <p:nvPicPr>
          <p:cNvPr id="19" name="Google Shape;2145;p40">
            <a:extLst>
              <a:ext uri="{FF2B5EF4-FFF2-40B4-BE49-F238E27FC236}">
                <a16:creationId xmlns:a16="http://schemas.microsoft.com/office/drawing/2014/main" id="{FCC205AA-AE3F-72B2-E4AB-2E2CBD67E9F0}"/>
              </a:ext>
            </a:extLst>
          </p:cNvPr>
          <p:cNvPicPr preferRelativeResize="0"/>
          <p:nvPr/>
        </p:nvPicPr>
        <p:blipFill>
          <a:blip r:embed="rId3">
            <a:alphaModFix amt="64000"/>
          </a:blip>
          <a:stretch>
            <a:fillRect/>
          </a:stretch>
        </p:blipFill>
        <p:spPr>
          <a:xfrm>
            <a:off x="301392" y="3931070"/>
            <a:ext cx="824907" cy="693884"/>
          </a:xfrm>
          <a:prstGeom prst="rect">
            <a:avLst/>
          </a:prstGeom>
          <a:noFill/>
          <a:ln>
            <a:noFill/>
          </a:ln>
        </p:spPr>
      </p:pic>
      <p:pic>
        <p:nvPicPr>
          <p:cNvPr id="21" name="Image 20">
            <a:extLst>
              <a:ext uri="{FF2B5EF4-FFF2-40B4-BE49-F238E27FC236}">
                <a16:creationId xmlns:a16="http://schemas.microsoft.com/office/drawing/2014/main" id="{88F6F5B0-87A1-0D01-2E40-A012E543874E}"/>
              </a:ext>
            </a:extLst>
          </p:cNvPr>
          <p:cNvPicPr>
            <a:picLocks noChangeAspect="1"/>
          </p:cNvPicPr>
          <p:nvPr/>
        </p:nvPicPr>
        <p:blipFill>
          <a:blip r:embed="rId7"/>
          <a:stretch>
            <a:fillRect/>
          </a:stretch>
        </p:blipFill>
        <p:spPr>
          <a:xfrm>
            <a:off x="493161" y="4054287"/>
            <a:ext cx="536047" cy="475331"/>
          </a:xfrm>
          <a:prstGeom prst="rect">
            <a:avLst/>
          </a:prstGeom>
        </p:spPr>
      </p:pic>
      <p:sp>
        <p:nvSpPr>
          <p:cNvPr id="24" name="Google Shape;2195;p44">
            <a:extLst>
              <a:ext uri="{FF2B5EF4-FFF2-40B4-BE49-F238E27FC236}">
                <a16:creationId xmlns:a16="http://schemas.microsoft.com/office/drawing/2014/main" id="{F3B5E843-464E-8EB0-0B24-982657CC658E}"/>
              </a:ext>
            </a:extLst>
          </p:cNvPr>
          <p:cNvSpPr txBox="1"/>
          <p:nvPr/>
        </p:nvSpPr>
        <p:spPr>
          <a:xfrm>
            <a:off x="110510" y="1016325"/>
            <a:ext cx="1206667" cy="29633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2"/>
                </a:solidFill>
                <a:latin typeface="Open Sans"/>
                <a:ea typeface="Open Sans"/>
                <a:cs typeface="Open Sans"/>
                <a:sym typeface="Open Sans"/>
              </a:rPr>
              <a:t>Production</a:t>
            </a:r>
            <a:endParaRPr sz="1200" dirty="0">
              <a:solidFill>
                <a:schemeClr val="dk2"/>
              </a:solidFill>
              <a:latin typeface="Open Sans"/>
              <a:ea typeface="Open Sans"/>
              <a:cs typeface="Open Sans"/>
              <a:sym typeface="Open Sans"/>
            </a:endParaRPr>
          </a:p>
        </p:txBody>
      </p:sp>
      <p:sp>
        <p:nvSpPr>
          <p:cNvPr id="26" name="ZoneTexte 25">
            <a:extLst>
              <a:ext uri="{FF2B5EF4-FFF2-40B4-BE49-F238E27FC236}">
                <a16:creationId xmlns:a16="http://schemas.microsoft.com/office/drawing/2014/main" id="{949BB4FA-1E1C-95A2-1B0F-F3F79A51B270}"/>
              </a:ext>
            </a:extLst>
          </p:cNvPr>
          <p:cNvSpPr txBox="1"/>
          <p:nvPr/>
        </p:nvSpPr>
        <p:spPr>
          <a:xfrm>
            <a:off x="12915" y="2233529"/>
            <a:ext cx="1401856" cy="276999"/>
          </a:xfrm>
          <a:prstGeom prst="rect">
            <a:avLst/>
          </a:prstGeom>
          <a:noFill/>
        </p:spPr>
        <p:txBody>
          <a:bodyPr wrap="square">
            <a:sp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Teneur en sel</a:t>
            </a:r>
          </a:p>
        </p:txBody>
      </p:sp>
      <p:sp>
        <p:nvSpPr>
          <p:cNvPr id="27" name="Google Shape;2195;p44">
            <a:extLst>
              <a:ext uri="{FF2B5EF4-FFF2-40B4-BE49-F238E27FC236}">
                <a16:creationId xmlns:a16="http://schemas.microsoft.com/office/drawing/2014/main" id="{BA9069E6-AA67-D5E5-3483-C8B7E22322EC}"/>
              </a:ext>
            </a:extLst>
          </p:cNvPr>
          <p:cNvSpPr txBox="1"/>
          <p:nvPr/>
        </p:nvSpPr>
        <p:spPr>
          <a:xfrm>
            <a:off x="13423" y="3412050"/>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Energie consommée</a:t>
            </a:r>
            <a:endParaRPr sz="1200" dirty="0">
              <a:solidFill>
                <a:schemeClr val="dk2"/>
              </a:solidFill>
              <a:latin typeface="Open Sans"/>
              <a:ea typeface="Open Sans"/>
              <a:cs typeface="Open Sans"/>
              <a:sym typeface="Open Sans"/>
            </a:endParaRPr>
          </a:p>
        </p:txBody>
      </p:sp>
      <p:sp>
        <p:nvSpPr>
          <p:cNvPr id="32" name="Google Shape;2195;p44">
            <a:extLst>
              <a:ext uri="{FF2B5EF4-FFF2-40B4-BE49-F238E27FC236}">
                <a16:creationId xmlns:a16="http://schemas.microsoft.com/office/drawing/2014/main" id="{BF5EBC90-B5C9-A61C-DFD2-84E8C6EE650C}"/>
              </a:ext>
            </a:extLst>
          </p:cNvPr>
          <p:cNvSpPr txBox="1"/>
          <p:nvPr/>
        </p:nvSpPr>
        <p:spPr>
          <a:xfrm>
            <a:off x="60256" y="4614794"/>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Investissement</a:t>
            </a:r>
            <a:endParaRPr sz="1200" dirty="0">
              <a:solidFill>
                <a:schemeClr val="dk2"/>
              </a:solidFill>
              <a:latin typeface="Open Sans"/>
              <a:ea typeface="Open Sans"/>
              <a:cs typeface="Open Sans"/>
              <a:sym typeface="Open Sans"/>
            </a:endParaRPr>
          </a:p>
        </p:txBody>
      </p:sp>
      <p:sp>
        <p:nvSpPr>
          <p:cNvPr id="2" name="Forme libre : forme 1">
            <a:extLst>
              <a:ext uri="{FF2B5EF4-FFF2-40B4-BE49-F238E27FC236}">
                <a16:creationId xmlns:a16="http://schemas.microsoft.com/office/drawing/2014/main" id="{5E706594-C868-8C77-21E4-F780999E3CE1}"/>
              </a:ext>
            </a:extLst>
          </p:cNvPr>
          <p:cNvSpPr/>
          <p:nvPr/>
        </p:nvSpPr>
        <p:spPr>
          <a:xfrm rot="19743179">
            <a:off x="1056642" y="1559074"/>
            <a:ext cx="1396093" cy="440872"/>
          </a:xfrm>
          <a:custGeom>
            <a:avLst/>
            <a:gdLst>
              <a:gd name="connsiteX0" fmla="*/ 0 w 1396093"/>
              <a:gd name="connsiteY0" fmla="*/ 0 h 440872"/>
              <a:gd name="connsiteX1" fmla="*/ 473529 w 1396093"/>
              <a:gd name="connsiteY1" fmla="*/ 57150 h 440872"/>
              <a:gd name="connsiteX2" fmla="*/ 653143 w 1396093"/>
              <a:gd name="connsiteY2" fmla="*/ 302079 h 440872"/>
              <a:gd name="connsiteX3" fmla="*/ 1143000 w 1396093"/>
              <a:gd name="connsiteY3" fmla="*/ 261257 h 440872"/>
              <a:gd name="connsiteX4" fmla="*/ 1396093 w 1396093"/>
              <a:gd name="connsiteY4" fmla="*/ 440872 h 44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093" h="440872">
                <a:moveTo>
                  <a:pt x="0" y="0"/>
                </a:moveTo>
                <a:cubicBezTo>
                  <a:pt x="182336" y="3402"/>
                  <a:pt x="364672" y="6804"/>
                  <a:pt x="473529" y="57150"/>
                </a:cubicBezTo>
                <a:cubicBezTo>
                  <a:pt x="582386" y="107496"/>
                  <a:pt x="541564" y="268061"/>
                  <a:pt x="653143" y="302079"/>
                </a:cubicBezTo>
                <a:cubicBezTo>
                  <a:pt x="764722" y="336097"/>
                  <a:pt x="1019175" y="238125"/>
                  <a:pt x="1143000" y="261257"/>
                </a:cubicBezTo>
                <a:cubicBezTo>
                  <a:pt x="1266825" y="284389"/>
                  <a:pt x="1360715" y="395968"/>
                  <a:pt x="1396093" y="440872"/>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4" name="Google Shape;2342;p49">
            <a:extLst>
              <a:ext uri="{FF2B5EF4-FFF2-40B4-BE49-F238E27FC236}">
                <a16:creationId xmlns:a16="http://schemas.microsoft.com/office/drawing/2014/main" id="{03ABCDF3-8E98-0A67-AB99-69E17991B062}"/>
              </a:ext>
            </a:extLst>
          </p:cNvPr>
          <p:cNvPicPr preferRelativeResize="0"/>
          <p:nvPr/>
        </p:nvPicPr>
        <p:blipFill rotWithShape="1">
          <a:blip r:embed="rId8">
            <a:alphaModFix/>
          </a:blip>
          <a:srcRect/>
          <a:stretch/>
        </p:blipFill>
        <p:spPr>
          <a:xfrm rot="593575">
            <a:off x="7111449" y="617393"/>
            <a:ext cx="1420772" cy="495729"/>
          </a:xfrm>
          <a:prstGeom prst="rect">
            <a:avLst/>
          </a:prstGeom>
          <a:noFill/>
          <a:ln>
            <a:noFill/>
          </a:ln>
        </p:spPr>
      </p:pic>
      <p:graphicFrame>
        <p:nvGraphicFramePr>
          <p:cNvPr id="11" name="Tableau 10">
            <a:extLst>
              <a:ext uri="{FF2B5EF4-FFF2-40B4-BE49-F238E27FC236}">
                <a16:creationId xmlns:a16="http://schemas.microsoft.com/office/drawing/2014/main" id="{588D256B-7717-24F0-813B-DE6D2FACFDC4}"/>
              </a:ext>
            </a:extLst>
          </p:cNvPr>
          <p:cNvGraphicFramePr>
            <a:graphicFrameLocks noGrp="1"/>
          </p:cNvGraphicFramePr>
          <p:nvPr>
            <p:extLst>
              <p:ext uri="{D42A27DB-BD31-4B8C-83A1-F6EECF244321}">
                <p14:modId xmlns:p14="http://schemas.microsoft.com/office/powerpoint/2010/main" val="1502891894"/>
              </p:ext>
            </p:extLst>
          </p:nvPr>
        </p:nvGraphicFramePr>
        <p:xfrm>
          <a:off x="2285844" y="3197611"/>
          <a:ext cx="5291574" cy="1121220"/>
        </p:xfrm>
        <a:graphic>
          <a:graphicData uri="http://schemas.openxmlformats.org/drawingml/2006/table">
            <a:tbl>
              <a:tblPr firstRow="1" firstCol="1" bandRow="1">
                <a:tableStyleId>{3B4B98B0-60AC-42C2-AFA5-B58CD77FA1E5}</a:tableStyleId>
              </a:tblPr>
              <a:tblGrid>
                <a:gridCol w="2645787">
                  <a:extLst>
                    <a:ext uri="{9D8B030D-6E8A-4147-A177-3AD203B41FA5}">
                      <a16:colId xmlns:a16="http://schemas.microsoft.com/office/drawing/2014/main" val="25888646"/>
                    </a:ext>
                  </a:extLst>
                </a:gridCol>
                <a:gridCol w="2645787">
                  <a:extLst>
                    <a:ext uri="{9D8B030D-6E8A-4147-A177-3AD203B41FA5}">
                      <a16:colId xmlns:a16="http://schemas.microsoft.com/office/drawing/2014/main" val="1634762795"/>
                    </a:ext>
                  </a:extLst>
                </a:gridCol>
              </a:tblGrid>
              <a:tr h="187071">
                <a:tc>
                  <a:txBody>
                    <a:bodyPr/>
                    <a:lstStyle/>
                    <a:p>
                      <a:pPr algn="just">
                        <a:lnSpc>
                          <a:spcPct val="107000"/>
                        </a:lnSpc>
                        <a:spcAft>
                          <a:spcPts val="800"/>
                        </a:spcAft>
                      </a:pPr>
                      <a:r>
                        <a:rPr lang="fr-MA" sz="1200" b="1">
                          <a:effectLst/>
                        </a:rPr>
                        <a:t>Paramètres qualité</a:t>
                      </a:r>
                      <a:endParaRPr lang="fr-MA" sz="11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a:effectLst/>
                        </a:rPr>
                        <a:t>Salinité</a:t>
                      </a:r>
                      <a:endParaRPr lang="fr-MA" sz="11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8624862"/>
                  </a:ext>
                </a:extLst>
              </a:tr>
              <a:tr h="187071">
                <a:tc>
                  <a:txBody>
                    <a:bodyPr/>
                    <a:lstStyle/>
                    <a:p>
                      <a:pPr algn="just">
                        <a:lnSpc>
                          <a:spcPct val="107000"/>
                        </a:lnSpc>
                        <a:spcAft>
                          <a:spcPts val="800"/>
                        </a:spcAft>
                      </a:pPr>
                      <a:r>
                        <a:rPr lang="fr-MA" sz="1200" b="1">
                          <a:solidFill>
                            <a:srgbClr val="00B050"/>
                          </a:solidFill>
                          <a:effectLst/>
                        </a:rPr>
                        <a:t>Excellente</a:t>
                      </a:r>
                      <a:endParaRPr lang="fr-MA" sz="1100" b="1">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a:solidFill>
                            <a:srgbClr val="00B050"/>
                          </a:solidFill>
                          <a:effectLst/>
                        </a:rPr>
                        <a:t>&lt;0.625</a:t>
                      </a:r>
                      <a:endParaRPr lang="fr-MA" sz="1100" b="1">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2678004"/>
                  </a:ext>
                </a:extLst>
              </a:tr>
              <a:tr h="187071">
                <a:tc>
                  <a:txBody>
                    <a:bodyPr/>
                    <a:lstStyle/>
                    <a:p>
                      <a:pPr algn="just">
                        <a:lnSpc>
                          <a:spcPct val="107000"/>
                        </a:lnSpc>
                        <a:spcAft>
                          <a:spcPts val="800"/>
                        </a:spcAft>
                      </a:pPr>
                      <a:r>
                        <a:rPr lang="fr-MA" sz="1200" b="1">
                          <a:solidFill>
                            <a:srgbClr val="00B050"/>
                          </a:solidFill>
                          <a:effectLst/>
                        </a:rPr>
                        <a:t>Bonne</a:t>
                      </a:r>
                      <a:endParaRPr lang="fr-MA" sz="1100" b="1">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a:solidFill>
                            <a:srgbClr val="00B050"/>
                          </a:solidFill>
                          <a:effectLst/>
                        </a:rPr>
                        <a:t>0.625 - 2.3</a:t>
                      </a:r>
                      <a:endParaRPr lang="fr-MA" sz="1100" b="1">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4745072"/>
                  </a:ext>
                </a:extLst>
              </a:tr>
              <a:tr h="187071">
                <a:tc>
                  <a:txBody>
                    <a:bodyPr/>
                    <a:lstStyle/>
                    <a:p>
                      <a:pPr algn="just">
                        <a:lnSpc>
                          <a:spcPct val="107000"/>
                        </a:lnSpc>
                        <a:spcAft>
                          <a:spcPts val="800"/>
                        </a:spcAft>
                      </a:pPr>
                      <a:r>
                        <a:rPr lang="fr-MA" sz="1200" b="1">
                          <a:solidFill>
                            <a:srgbClr val="FF0000"/>
                          </a:solidFill>
                          <a:effectLst/>
                        </a:rPr>
                        <a:t>Moyenne</a:t>
                      </a:r>
                      <a:endParaRPr lang="fr-MA" sz="1100" b="1">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a:solidFill>
                            <a:srgbClr val="FF0000"/>
                          </a:solidFill>
                          <a:effectLst/>
                        </a:rPr>
                        <a:t>2.3 – 4.2 </a:t>
                      </a:r>
                      <a:endParaRPr lang="fr-MA" sz="1100" b="1">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137360"/>
                  </a:ext>
                </a:extLst>
              </a:tr>
              <a:tr h="187071">
                <a:tc>
                  <a:txBody>
                    <a:bodyPr/>
                    <a:lstStyle/>
                    <a:p>
                      <a:pPr algn="just">
                        <a:lnSpc>
                          <a:spcPct val="107000"/>
                        </a:lnSpc>
                        <a:spcAft>
                          <a:spcPts val="800"/>
                        </a:spcAft>
                      </a:pPr>
                      <a:r>
                        <a:rPr lang="fr-MA" sz="1200" b="1">
                          <a:solidFill>
                            <a:srgbClr val="FF0000"/>
                          </a:solidFill>
                          <a:effectLst/>
                        </a:rPr>
                        <a:t>Mauvaise</a:t>
                      </a:r>
                      <a:endParaRPr lang="fr-MA" sz="1100" b="1">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a:solidFill>
                            <a:srgbClr val="FF0000"/>
                          </a:solidFill>
                          <a:effectLst/>
                        </a:rPr>
                        <a:t>4.2 – 4.69</a:t>
                      </a:r>
                      <a:endParaRPr lang="fr-MA" sz="1100" b="1">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5533762"/>
                  </a:ext>
                </a:extLst>
              </a:tr>
              <a:tr h="184540">
                <a:tc>
                  <a:txBody>
                    <a:bodyPr/>
                    <a:lstStyle/>
                    <a:p>
                      <a:pPr algn="just">
                        <a:lnSpc>
                          <a:spcPct val="107000"/>
                        </a:lnSpc>
                        <a:spcAft>
                          <a:spcPts val="800"/>
                        </a:spcAft>
                      </a:pPr>
                      <a:r>
                        <a:rPr lang="fr-MA" sz="1200" b="1" dirty="0">
                          <a:solidFill>
                            <a:srgbClr val="FF0000"/>
                          </a:solidFill>
                          <a:effectLst/>
                        </a:rPr>
                        <a:t>Très mauvaise</a:t>
                      </a:r>
                      <a:endParaRPr lang="fr-MA" sz="11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fr-MA" sz="1200" b="1" dirty="0">
                          <a:solidFill>
                            <a:srgbClr val="FF0000"/>
                          </a:solidFill>
                          <a:effectLst/>
                        </a:rPr>
                        <a:t>&gt; 4.69</a:t>
                      </a:r>
                      <a:endParaRPr lang="fr-MA" sz="11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779241"/>
                  </a:ext>
                </a:extLst>
              </a:tr>
            </a:tbl>
          </a:graphicData>
        </a:graphic>
      </p:graphicFrame>
      <p:pic>
        <p:nvPicPr>
          <p:cNvPr id="13" name="Google Shape;2342;p49">
            <a:extLst>
              <a:ext uri="{FF2B5EF4-FFF2-40B4-BE49-F238E27FC236}">
                <a16:creationId xmlns:a16="http://schemas.microsoft.com/office/drawing/2014/main" id="{9DD91911-339C-E3E2-3143-6B43A3AA7B85}"/>
              </a:ext>
            </a:extLst>
          </p:cNvPr>
          <p:cNvPicPr preferRelativeResize="0"/>
          <p:nvPr/>
        </p:nvPicPr>
        <p:blipFill rotWithShape="1">
          <a:blip r:embed="rId8">
            <a:alphaModFix/>
          </a:blip>
          <a:srcRect/>
          <a:stretch/>
        </p:blipFill>
        <p:spPr>
          <a:xfrm rot="593575">
            <a:off x="7111450" y="2124163"/>
            <a:ext cx="1420772" cy="495729"/>
          </a:xfrm>
          <a:prstGeom prst="rect">
            <a:avLst/>
          </a:prstGeom>
          <a:noFill/>
          <a:ln>
            <a:noFill/>
          </a:ln>
        </p:spPr>
      </p:pic>
      <p:sp>
        <p:nvSpPr>
          <p:cNvPr id="22" name="Forme libre : forme 21">
            <a:extLst>
              <a:ext uri="{FF2B5EF4-FFF2-40B4-BE49-F238E27FC236}">
                <a16:creationId xmlns:a16="http://schemas.microsoft.com/office/drawing/2014/main" id="{1C19718D-C2C1-68EB-676C-80C49F90E1C0}"/>
              </a:ext>
            </a:extLst>
          </p:cNvPr>
          <p:cNvSpPr/>
          <p:nvPr/>
        </p:nvSpPr>
        <p:spPr>
          <a:xfrm>
            <a:off x="6602506" y="2087220"/>
            <a:ext cx="558053" cy="360681"/>
          </a:xfrm>
          <a:custGeom>
            <a:avLst/>
            <a:gdLst>
              <a:gd name="connsiteX0" fmla="*/ 0 w 558053"/>
              <a:gd name="connsiteY0" fmla="*/ 17245 h 360681"/>
              <a:gd name="connsiteX1" fmla="*/ 242047 w 558053"/>
              <a:gd name="connsiteY1" fmla="*/ 30692 h 360681"/>
              <a:gd name="connsiteX2" fmla="*/ 336176 w 558053"/>
              <a:gd name="connsiteY2" fmla="*/ 299633 h 360681"/>
              <a:gd name="connsiteX3" fmla="*/ 558053 w 558053"/>
              <a:gd name="connsiteY3" fmla="*/ 333251 h 360681"/>
            </a:gdLst>
            <a:ahLst/>
            <a:cxnLst>
              <a:cxn ang="0">
                <a:pos x="connsiteX0" y="connsiteY0"/>
              </a:cxn>
              <a:cxn ang="0">
                <a:pos x="connsiteX1" y="connsiteY1"/>
              </a:cxn>
              <a:cxn ang="0">
                <a:pos x="connsiteX2" y="connsiteY2"/>
              </a:cxn>
              <a:cxn ang="0">
                <a:pos x="connsiteX3" y="connsiteY3"/>
              </a:cxn>
            </a:cxnLst>
            <a:rect l="l" t="t" r="r" b="b"/>
            <a:pathLst>
              <a:path w="558053" h="360681">
                <a:moveTo>
                  <a:pt x="0" y="17245"/>
                </a:moveTo>
                <a:cubicBezTo>
                  <a:pt x="93009" y="436"/>
                  <a:pt x="186018" y="-16373"/>
                  <a:pt x="242047" y="30692"/>
                </a:cubicBezTo>
                <a:cubicBezTo>
                  <a:pt x="298076" y="77757"/>
                  <a:pt x="283508" y="249207"/>
                  <a:pt x="336176" y="299633"/>
                </a:cubicBezTo>
                <a:cubicBezTo>
                  <a:pt x="388844" y="350059"/>
                  <a:pt x="519953" y="389280"/>
                  <a:pt x="558053" y="333251"/>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3" name="Forme libre : forme 22">
            <a:extLst>
              <a:ext uri="{FF2B5EF4-FFF2-40B4-BE49-F238E27FC236}">
                <a16:creationId xmlns:a16="http://schemas.microsoft.com/office/drawing/2014/main" id="{00B258D8-8139-8999-043C-8860DF6BCE96}"/>
              </a:ext>
            </a:extLst>
          </p:cNvPr>
          <p:cNvSpPr/>
          <p:nvPr/>
        </p:nvSpPr>
        <p:spPr>
          <a:xfrm>
            <a:off x="7577418" y="2534771"/>
            <a:ext cx="871468" cy="977796"/>
          </a:xfrm>
          <a:custGeom>
            <a:avLst/>
            <a:gdLst>
              <a:gd name="connsiteX0" fmla="*/ 531158 w 871468"/>
              <a:gd name="connsiteY0" fmla="*/ 0 h 1533288"/>
              <a:gd name="connsiteX1" fmla="*/ 336176 w 871468"/>
              <a:gd name="connsiteY1" fmla="*/ 941294 h 1533288"/>
              <a:gd name="connsiteX2" fmla="*/ 867335 w 871468"/>
              <a:gd name="connsiteY2" fmla="*/ 1216958 h 1533288"/>
              <a:gd name="connsiteX3" fmla="*/ 0 w 871468"/>
              <a:gd name="connsiteY3" fmla="*/ 1532964 h 1533288"/>
            </a:gdLst>
            <a:ahLst/>
            <a:cxnLst>
              <a:cxn ang="0">
                <a:pos x="connsiteX0" y="connsiteY0"/>
              </a:cxn>
              <a:cxn ang="0">
                <a:pos x="connsiteX1" y="connsiteY1"/>
              </a:cxn>
              <a:cxn ang="0">
                <a:pos x="connsiteX2" y="connsiteY2"/>
              </a:cxn>
              <a:cxn ang="0">
                <a:pos x="connsiteX3" y="connsiteY3"/>
              </a:cxn>
            </a:cxnLst>
            <a:rect l="l" t="t" r="r" b="b"/>
            <a:pathLst>
              <a:path w="871468" h="1533288">
                <a:moveTo>
                  <a:pt x="531158" y="0"/>
                </a:moveTo>
                <a:cubicBezTo>
                  <a:pt x="405652" y="369234"/>
                  <a:pt x="280146" y="738468"/>
                  <a:pt x="336176" y="941294"/>
                </a:cubicBezTo>
                <a:cubicBezTo>
                  <a:pt x="392206" y="1144120"/>
                  <a:pt x="923364" y="1118346"/>
                  <a:pt x="867335" y="1216958"/>
                </a:cubicBezTo>
                <a:cubicBezTo>
                  <a:pt x="811306" y="1315570"/>
                  <a:pt x="99732" y="1543049"/>
                  <a:pt x="0" y="1532964"/>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6" name="Google Shape;2173;p41">
            <a:extLst>
              <a:ext uri="{FF2B5EF4-FFF2-40B4-BE49-F238E27FC236}">
                <a16:creationId xmlns:a16="http://schemas.microsoft.com/office/drawing/2014/main" id="{20743767-E146-7A38-3928-9FC89019B4DB}"/>
              </a:ext>
            </a:extLst>
          </p:cNvPr>
          <p:cNvSpPr txBox="1">
            <a:spLocks/>
          </p:cNvSpPr>
          <p:nvPr/>
        </p:nvSpPr>
        <p:spPr>
          <a:xfrm>
            <a:off x="7268442" y="2157912"/>
            <a:ext cx="1574166" cy="428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pPr algn="l"/>
            <a:r>
              <a:rPr lang="fr-MA" sz="1800" dirty="0">
                <a:latin typeface="Calibri Light" panose="020F0302020204030204" pitchFamily="34" charset="0"/>
                <a:cs typeface="Calibri Light" panose="020F0302020204030204" pitchFamily="34" charset="0"/>
              </a:rPr>
              <a:t>  0,04 g/l</a:t>
            </a:r>
          </a:p>
        </p:txBody>
      </p:sp>
      <p:sp>
        <p:nvSpPr>
          <p:cNvPr id="9" name="Google Shape;2173;p41">
            <a:extLst>
              <a:ext uri="{FF2B5EF4-FFF2-40B4-BE49-F238E27FC236}">
                <a16:creationId xmlns:a16="http://schemas.microsoft.com/office/drawing/2014/main" id="{7EFAB258-0279-4282-C9BD-76204FC6185B}"/>
              </a:ext>
            </a:extLst>
          </p:cNvPr>
          <p:cNvSpPr txBox="1">
            <a:spLocks/>
          </p:cNvSpPr>
          <p:nvPr/>
        </p:nvSpPr>
        <p:spPr>
          <a:xfrm>
            <a:off x="7466323" y="722007"/>
            <a:ext cx="711024" cy="286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pPr algn="l"/>
            <a:r>
              <a:rPr lang="fr-MA" sz="1600" dirty="0">
                <a:latin typeface="Calibri Light" panose="020F0302020204030204" pitchFamily="34" charset="0"/>
                <a:cs typeface="Calibri Light" panose="020F0302020204030204" pitchFamily="34" charset="0"/>
              </a:rPr>
              <a:t>Après</a:t>
            </a:r>
          </a:p>
        </p:txBody>
      </p:sp>
    </p:spTree>
    <p:extLst>
      <p:ext uri="{BB962C8B-B14F-4D97-AF65-F5344CB8AC3E}">
        <p14:creationId xmlns:p14="http://schemas.microsoft.com/office/powerpoint/2010/main" val="194116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2145;p40">
            <a:extLst>
              <a:ext uri="{FF2B5EF4-FFF2-40B4-BE49-F238E27FC236}">
                <a16:creationId xmlns:a16="http://schemas.microsoft.com/office/drawing/2014/main" id="{60AAED8E-BBF2-F4A1-7EE4-50E644946CAE}"/>
              </a:ext>
            </a:extLst>
          </p:cNvPr>
          <p:cNvPicPr preferRelativeResize="0"/>
          <p:nvPr/>
        </p:nvPicPr>
        <p:blipFill>
          <a:blip r:embed="rId2">
            <a:alphaModFix amt="64000"/>
          </a:blip>
          <a:stretch>
            <a:fillRect/>
          </a:stretch>
        </p:blipFill>
        <p:spPr>
          <a:xfrm>
            <a:off x="301392" y="2718167"/>
            <a:ext cx="824907" cy="693884"/>
          </a:xfrm>
          <a:prstGeom prst="rect">
            <a:avLst/>
          </a:prstGeom>
          <a:noFill/>
          <a:ln>
            <a:noFill/>
          </a:ln>
        </p:spPr>
      </p:pic>
      <p:pic>
        <p:nvPicPr>
          <p:cNvPr id="18" name="Google Shape;2145;p40">
            <a:extLst>
              <a:ext uri="{FF2B5EF4-FFF2-40B4-BE49-F238E27FC236}">
                <a16:creationId xmlns:a16="http://schemas.microsoft.com/office/drawing/2014/main" id="{6227DE46-6097-B330-D190-7C1AF234F609}"/>
              </a:ext>
            </a:extLst>
          </p:cNvPr>
          <p:cNvPicPr preferRelativeResize="0"/>
          <p:nvPr/>
        </p:nvPicPr>
        <p:blipFill>
          <a:blip r:embed="rId2">
            <a:alphaModFix amt="64000"/>
          </a:blip>
          <a:stretch>
            <a:fillRect/>
          </a:stretch>
        </p:blipFill>
        <p:spPr>
          <a:xfrm>
            <a:off x="301392" y="1505264"/>
            <a:ext cx="824907" cy="693884"/>
          </a:xfrm>
          <a:prstGeom prst="rect">
            <a:avLst/>
          </a:prstGeom>
          <a:noFill/>
          <a:ln>
            <a:noFill/>
          </a:ln>
        </p:spPr>
      </p:pic>
      <p:pic>
        <p:nvPicPr>
          <p:cNvPr id="12" name="Google Shape;2145;p40">
            <a:extLst>
              <a:ext uri="{FF2B5EF4-FFF2-40B4-BE49-F238E27FC236}">
                <a16:creationId xmlns:a16="http://schemas.microsoft.com/office/drawing/2014/main" id="{CE2042AA-0D3C-5A75-5D6F-1783073057F4}"/>
              </a:ext>
            </a:extLst>
          </p:cNvPr>
          <p:cNvPicPr preferRelativeResize="0"/>
          <p:nvPr/>
        </p:nvPicPr>
        <p:blipFill>
          <a:blip r:embed="rId2">
            <a:alphaModFix amt="64000"/>
          </a:blip>
          <a:stretch>
            <a:fillRect/>
          </a:stretch>
        </p:blipFill>
        <p:spPr>
          <a:xfrm>
            <a:off x="301789" y="292361"/>
            <a:ext cx="824907" cy="693884"/>
          </a:xfrm>
          <a:prstGeom prst="rect">
            <a:avLst/>
          </a:prstGeom>
          <a:noFill/>
          <a:ln>
            <a:noFill/>
          </a:ln>
        </p:spPr>
      </p:pic>
      <p:pic>
        <p:nvPicPr>
          <p:cNvPr id="15" name="Image 14">
            <a:extLst>
              <a:ext uri="{FF2B5EF4-FFF2-40B4-BE49-F238E27FC236}">
                <a16:creationId xmlns:a16="http://schemas.microsoft.com/office/drawing/2014/main" id="{144319EB-2029-7500-E717-EE1549C23B9B}"/>
              </a:ext>
            </a:extLst>
          </p:cNvPr>
          <p:cNvPicPr>
            <a:picLocks noChangeAspect="1"/>
          </p:cNvPicPr>
          <p:nvPr/>
        </p:nvPicPr>
        <p:blipFill>
          <a:blip r:embed="rId3"/>
          <a:stretch>
            <a:fillRect/>
          </a:stretch>
        </p:blipFill>
        <p:spPr>
          <a:xfrm>
            <a:off x="493161" y="1629578"/>
            <a:ext cx="445256" cy="445256"/>
          </a:xfrm>
          <a:prstGeom prst="rect">
            <a:avLst/>
          </a:prstGeom>
        </p:spPr>
      </p:pic>
      <p:pic>
        <p:nvPicPr>
          <p:cNvPr id="16" name="Image 15" descr="Une image contenant bouteille&#10;&#10;Description générée automatiquement">
            <a:extLst>
              <a:ext uri="{FF2B5EF4-FFF2-40B4-BE49-F238E27FC236}">
                <a16:creationId xmlns:a16="http://schemas.microsoft.com/office/drawing/2014/main" id="{390B8522-4EF9-B2E3-178A-3E45506D83B9}"/>
              </a:ext>
            </a:extLst>
          </p:cNvPr>
          <p:cNvPicPr>
            <a:picLocks noChangeAspect="1"/>
          </p:cNvPicPr>
          <p:nvPr/>
        </p:nvPicPr>
        <p:blipFill>
          <a:blip r:embed="rId4"/>
          <a:stretch>
            <a:fillRect/>
          </a:stretch>
        </p:blipFill>
        <p:spPr>
          <a:xfrm>
            <a:off x="460039" y="385498"/>
            <a:ext cx="507610" cy="507610"/>
          </a:xfrm>
          <a:prstGeom prst="rect">
            <a:avLst/>
          </a:prstGeom>
        </p:spPr>
      </p:pic>
      <p:pic>
        <p:nvPicPr>
          <p:cNvPr id="17" name="Picture 6">
            <a:extLst>
              <a:ext uri="{FF2B5EF4-FFF2-40B4-BE49-F238E27FC236}">
                <a16:creationId xmlns:a16="http://schemas.microsoft.com/office/drawing/2014/main" id="{0FEFF1F9-D76F-1537-56B6-E5F4E681F9D6}"/>
              </a:ext>
            </a:extLst>
          </p:cNvPr>
          <p:cNvPicPr>
            <a:picLocks noChangeAspect="1"/>
          </p:cNvPicPr>
          <p:nvPr/>
        </p:nvPicPr>
        <p:blipFill>
          <a:blip r:embed="rId5"/>
          <a:stretch>
            <a:fillRect/>
          </a:stretch>
        </p:blipFill>
        <p:spPr>
          <a:xfrm>
            <a:off x="517378" y="2876862"/>
            <a:ext cx="392933" cy="376493"/>
          </a:xfrm>
          <a:prstGeom prst="rect">
            <a:avLst/>
          </a:prstGeom>
        </p:spPr>
      </p:pic>
      <p:pic>
        <p:nvPicPr>
          <p:cNvPr id="19" name="Google Shape;2145;p40">
            <a:extLst>
              <a:ext uri="{FF2B5EF4-FFF2-40B4-BE49-F238E27FC236}">
                <a16:creationId xmlns:a16="http://schemas.microsoft.com/office/drawing/2014/main" id="{FCC205AA-AE3F-72B2-E4AB-2E2CBD67E9F0}"/>
              </a:ext>
            </a:extLst>
          </p:cNvPr>
          <p:cNvPicPr preferRelativeResize="0"/>
          <p:nvPr/>
        </p:nvPicPr>
        <p:blipFill>
          <a:blip r:embed="rId2">
            <a:alphaModFix amt="64000"/>
          </a:blip>
          <a:stretch>
            <a:fillRect/>
          </a:stretch>
        </p:blipFill>
        <p:spPr>
          <a:xfrm>
            <a:off x="301392" y="3931070"/>
            <a:ext cx="824907" cy="693884"/>
          </a:xfrm>
          <a:prstGeom prst="rect">
            <a:avLst/>
          </a:prstGeom>
          <a:noFill/>
          <a:ln>
            <a:noFill/>
          </a:ln>
        </p:spPr>
      </p:pic>
      <p:pic>
        <p:nvPicPr>
          <p:cNvPr id="21" name="Image 20">
            <a:extLst>
              <a:ext uri="{FF2B5EF4-FFF2-40B4-BE49-F238E27FC236}">
                <a16:creationId xmlns:a16="http://schemas.microsoft.com/office/drawing/2014/main" id="{88F6F5B0-87A1-0D01-2E40-A012E543874E}"/>
              </a:ext>
            </a:extLst>
          </p:cNvPr>
          <p:cNvPicPr>
            <a:picLocks noChangeAspect="1"/>
          </p:cNvPicPr>
          <p:nvPr/>
        </p:nvPicPr>
        <p:blipFill>
          <a:blip r:embed="rId6"/>
          <a:stretch>
            <a:fillRect/>
          </a:stretch>
        </p:blipFill>
        <p:spPr>
          <a:xfrm>
            <a:off x="493161" y="4054287"/>
            <a:ext cx="536047" cy="475331"/>
          </a:xfrm>
          <a:prstGeom prst="rect">
            <a:avLst/>
          </a:prstGeom>
        </p:spPr>
      </p:pic>
      <p:sp>
        <p:nvSpPr>
          <p:cNvPr id="24" name="Google Shape;2195;p44">
            <a:extLst>
              <a:ext uri="{FF2B5EF4-FFF2-40B4-BE49-F238E27FC236}">
                <a16:creationId xmlns:a16="http://schemas.microsoft.com/office/drawing/2014/main" id="{F3B5E843-464E-8EB0-0B24-982657CC658E}"/>
              </a:ext>
            </a:extLst>
          </p:cNvPr>
          <p:cNvSpPr txBox="1"/>
          <p:nvPr/>
        </p:nvSpPr>
        <p:spPr>
          <a:xfrm>
            <a:off x="110510" y="1016325"/>
            <a:ext cx="1206667" cy="29633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2"/>
                </a:solidFill>
                <a:latin typeface="Open Sans"/>
                <a:ea typeface="Open Sans"/>
                <a:cs typeface="Open Sans"/>
                <a:sym typeface="Open Sans"/>
              </a:rPr>
              <a:t>Production</a:t>
            </a:r>
            <a:endParaRPr sz="1200" dirty="0">
              <a:solidFill>
                <a:schemeClr val="dk2"/>
              </a:solidFill>
              <a:latin typeface="Open Sans"/>
              <a:ea typeface="Open Sans"/>
              <a:cs typeface="Open Sans"/>
              <a:sym typeface="Open Sans"/>
            </a:endParaRPr>
          </a:p>
        </p:txBody>
      </p:sp>
      <p:sp>
        <p:nvSpPr>
          <p:cNvPr id="26" name="ZoneTexte 25">
            <a:extLst>
              <a:ext uri="{FF2B5EF4-FFF2-40B4-BE49-F238E27FC236}">
                <a16:creationId xmlns:a16="http://schemas.microsoft.com/office/drawing/2014/main" id="{949BB4FA-1E1C-95A2-1B0F-F3F79A51B270}"/>
              </a:ext>
            </a:extLst>
          </p:cNvPr>
          <p:cNvSpPr txBox="1"/>
          <p:nvPr/>
        </p:nvSpPr>
        <p:spPr>
          <a:xfrm>
            <a:off x="12915" y="2233529"/>
            <a:ext cx="1401856" cy="276999"/>
          </a:xfrm>
          <a:prstGeom prst="rect">
            <a:avLst/>
          </a:prstGeom>
          <a:noFill/>
        </p:spPr>
        <p:txBody>
          <a:bodyPr wrap="square">
            <a:sp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Teneur en sel</a:t>
            </a:r>
          </a:p>
        </p:txBody>
      </p:sp>
      <p:sp>
        <p:nvSpPr>
          <p:cNvPr id="27" name="Google Shape;2195;p44">
            <a:extLst>
              <a:ext uri="{FF2B5EF4-FFF2-40B4-BE49-F238E27FC236}">
                <a16:creationId xmlns:a16="http://schemas.microsoft.com/office/drawing/2014/main" id="{BA9069E6-AA67-D5E5-3483-C8B7E22322EC}"/>
              </a:ext>
            </a:extLst>
          </p:cNvPr>
          <p:cNvSpPr txBox="1"/>
          <p:nvPr/>
        </p:nvSpPr>
        <p:spPr>
          <a:xfrm>
            <a:off x="13423" y="3412050"/>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Energie consommée</a:t>
            </a:r>
            <a:endParaRPr sz="1200" dirty="0">
              <a:solidFill>
                <a:schemeClr val="dk2"/>
              </a:solidFill>
              <a:latin typeface="Open Sans"/>
              <a:ea typeface="Open Sans"/>
              <a:cs typeface="Open Sans"/>
              <a:sym typeface="Open Sans"/>
            </a:endParaRPr>
          </a:p>
        </p:txBody>
      </p:sp>
      <p:sp>
        <p:nvSpPr>
          <p:cNvPr id="32" name="Google Shape;2195;p44">
            <a:extLst>
              <a:ext uri="{FF2B5EF4-FFF2-40B4-BE49-F238E27FC236}">
                <a16:creationId xmlns:a16="http://schemas.microsoft.com/office/drawing/2014/main" id="{BF5EBC90-B5C9-A61C-DFD2-84E8C6EE650C}"/>
              </a:ext>
            </a:extLst>
          </p:cNvPr>
          <p:cNvSpPr txBox="1"/>
          <p:nvPr/>
        </p:nvSpPr>
        <p:spPr>
          <a:xfrm>
            <a:off x="60256" y="4614794"/>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Investissement</a:t>
            </a:r>
            <a:endParaRPr sz="1200" dirty="0">
              <a:solidFill>
                <a:schemeClr val="dk2"/>
              </a:solidFill>
              <a:latin typeface="Open Sans"/>
              <a:ea typeface="Open Sans"/>
              <a:cs typeface="Open Sans"/>
              <a:sym typeface="Open Sans"/>
            </a:endParaRPr>
          </a:p>
        </p:txBody>
      </p:sp>
      <p:sp>
        <p:nvSpPr>
          <p:cNvPr id="5" name="Forme libre : forme 4">
            <a:extLst>
              <a:ext uri="{FF2B5EF4-FFF2-40B4-BE49-F238E27FC236}">
                <a16:creationId xmlns:a16="http://schemas.microsoft.com/office/drawing/2014/main" id="{DA52473C-538F-0709-C015-32C46C7C67D3}"/>
              </a:ext>
            </a:extLst>
          </p:cNvPr>
          <p:cNvSpPr/>
          <p:nvPr/>
        </p:nvSpPr>
        <p:spPr>
          <a:xfrm rot="19743179">
            <a:off x="1043194" y="2781718"/>
            <a:ext cx="1396093" cy="440872"/>
          </a:xfrm>
          <a:custGeom>
            <a:avLst/>
            <a:gdLst>
              <a:gd name="connsiteX0" fmla="*/ 0 w 1396093"/>
              <a:gd name="connsiteY0" fmla="*/ 0 h 440872"/>
              <a:gd name="connsiteX1" fmla="*/ 473529 w 1396093"/>
              <a:gd name="connsiteY1" fmla="*/ 57150 h 440872"/>
              <a:gd name="connsiteX2" fmla="*/ 653143 w 1396093"/>
              <a:gd name="connsiteY2" fmla="*/ 302079 h 440872"/>
              <a:gd name="connsiteX3" fmla="*/ 1143000 w 1396093"/>
              <a:gd name="connsiteY3" fmla="*/ 261257 h 440872"/>
              <a:gd name="connsiteX4" fmla="*/ 1396093 w 1396093"/>
              <a:gd name="connsiteY4" fmla="*/ 440872 h 44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093" h="440872">
                <a:moveTo>
                  <a:pt x="0" y="0"/>
                </a:moveTo>
                <a:cubicBezTo>
                  <a:pt x="182336" y="3402"/>
                  <a:pt x="364672" y="6804"/>
                  <a:pt x="473529" y="57150"/>
                </a:cubicBezTo>
                <a:cubicBezTo>
                  <a:pt x="582386" y="107496"/>
                  <a:pt x="541564" y="268061"/>
                  <a:pt x="653143" y="302079"/>
                </a:cubicBezTo>
                <a:cubicBezTo>
                  <a:pt x="764722" y="336097"/>
                  <a:pt x="1019175" y="238125"/>
                  <a:pt x="1143000" y="261257"/>
                </a:cubicBezTo>
                <a:cubicBezTo>
                  <a:pt x="1266825" y="284389"/>
                  <a:pt x="1360715" y="395968"/>
                  <a:pt x="1396093" y="440872"/>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nvGrpSpPr>
          <p:cNvPr id="7" name="Groupe 6">
            <a:extLst>
              <a:ext uri="{FF2B5EF4-FFF2-40B4-BE49-F238E27FC236}">
                <a16:creationId xmlns:a16="http://schemas.microsoft.com/office/drawing/2014/main" id="{A1ACBD94-5DA6-A378-8BFF-059D8C49B3BA}"/>
              </a:ext>
            </a:extLst>
          </p:cNvPr>
          <p:cNvGrpSpPr/>
          <p:nvPr/>
        </p:nvGrpSpPr>
        <p:grpSpPr>
          <a:xfrm>
            <a:off x="2549951" y="493906"/>
            <a:ext cx="5564842" cy="4281768"/>
            <a:chOff x="2969161" y="1112471"/>
            <a:chExt cx="5564842" cy="4281768"/>
          </a:xfrm>
        </p:grpSpPr>
        <p:cxnSp>
          <p:nvCxnSpPr>
            <p:cNvPr id="8" name="Connecteur droit avec flèche 7">
              <a:extLst>
                <a:ext uri="{FF2B5EF4-FFF2-40B4-BE49-F238E27FC236}">
                  <a16:creationId xmlns:a16="http://schemas.microsoft.com/office/drawing/2014/main" id="{4519978E-6C1C-6B85-5DCC-00356874E70D}"/>
                </a:ext>
              </a:extLst>
            </p:cNvPr>
            <p:cNvCxnSpPr>
              <a:cxnSpLocks/>
            </p:cNvCxnSpPr>
            <p:nvPr/>
          </p:nvCxnSpPr>
          <p:spPr>
            <a:xfrm>
              <a:off x="4325803" y="2219000"/>
              <a:ext cx="1540809" cy="88078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e 9">
              <a:extLst>
                <a:ext uri="{FF2B5EF4-FFF2-40B4-BE49-F238E27FC236}">
                  <a16:creationId xmlns:a16="http://schemas.microsoft.com/office/drawing/2014/main" id="{5AA904BF-B894-95E6-DD61-891D6F12805A}"/>
                </a:ext>
              </a:extLst>
            </p:cNvPr>
            <p:cNvGrpSpPr/>
            <p:nvPr/>
          </p:nvGrpSpPr>
          <p:grpSpPr>
            <a:xfrm>
              <a:off x="2969161" y="1112471"/>
              <a:ext cx="5564842" cy="4281768"/>
              <a:chOff x="2400758" y="681087"/>
              <a:chExt cx="5564842" cy="4281768"/>
            </a:xfrm>
          </p:grpSpPr>
          <p:pic>
            <p:nvPicPr>
              <p:cNvPr id="14" name="Image 13">
                <a:extLst>
                  <a:ext uri="{FF2B5EF4-FFF2-40B4-BE49-F238E27FC236}">
                    <a16:creationId xmlns:a16="http://schemas.microsoft.com/office/drawing/2014/main" id="{0799DEBA-B424-BE94-69C6-C1A231D984C8}"/>
                  </a:ext>
                </a:extLst>
              </p:cNvPr>
              <p:cNvPicPr>
                <a:picLocks noChangeAspect="1"/>
              </p:cNvPicPr>
              <p:nvPr/>
            </p:nvPicPr>
            <p:blipFill>
              <a:blip r:embed="rId7"/>
              <a:stretch>
                <a:fillRect/>
              </a:stretch>
            </p:blipFill>
            <p:spPr>
              <a:xfrm>
                <a:off x="2400758" y="681087"/>
                <a:ext cx="1439956" cy="1439956"/>
              </a:xfrm>
              <a:prstGeom prst="rect">
                <a:avLst/>
              </a:prstGeom>
            </p:spPr>
          </p:pic>
          <p:pic>
            <p:nvPicPr>
              <p:cNvPr id="25" name="Image 24">
                <a:extLst>
                  <a:ext uri="{FF2B5EF4-FFF2-40B4-BE49-F238E27FC236}">
                    <a16:creationId xmlns:a16="http://schemas.microsoft.com/office/drawing/2014/main" id="{953D2392-B2E5-1A50-F084-20743D1085B9}"/>
                  </a:ext>
                </a:extLst>
              </p:cNvPr>
              <p:cNvPicPr>
                <a:picLocks noChangeAspect="1"/>
              </p:cNvPicPr>
              <p:nvPr/>
            </p:nvPicPr>
            <p:blipFill>
              <a:blip r:embed="rId8"/>
              <a:stretch>
                <a:fillRect/>
              </a:stretch>
            </p:blipFill>
            <p:spPr>
              <a:xfrm>
                <a:off x="5123788" y="2121043"/>
                <a:ext cx="2841812" cy="2841812"/>
              </a:xfrm>
              <a:prstGeom prst="rect">
                <a:avLst/>
              </a:prstGeom>
            </p:spPr>
          </p:pic>
          <p:sp>
            <p:nvSpPr>
              <p:cNvPr id="28" name="Forme libre : forme 27">
                <a:extLst>
                  <a:ext uri="{FF2B5EF4-FFF2-40B4-BE49-F238E27FC236}">
                    <a16:creationId xmlns:a16="http://schemas.microsoft.com/office/drawing/2014/main" id="{1AF1E1C8-8450-4BCB-5DFE-5E674223C415}"/>
                  </a:ext>
                </a:extLst>
              </p:cNvPr>
              <p:cNvSpPr/>
              <p:nvPr/>
            </p:nvSpPr>
            <p:spPr>
              <a:xfrm>
                <a:off x="3823906" y="1142432"/>
                <a:ext cx="2010335" cy="988697"/>
              </a:xfrm>
              <a:custGeom>
                <a:avLst/>
                <a:gdLst>
                  <a:gd name="connsiteX0" fmla="*/ 0 w 2010335"/>
                  <a:gd name="connsiteY0" fmla="*/ 338 h 988697"/>
                  <a:gd name="connsiteX1" fmla="*/ 1411941 w 2010335"/>
                  <a:gd name="connsiteY1" fmla="*/ 161702 h 988697"/>
                  <a:gd name="connsiteX2" fmla="*/ 2010335 w 2010335"/>
                  <a:gd name="connsiteY2" fmla="*/ 988697 h 988697"/>
                </a:gdLst>
                <a:ahLst/>
                <a:cxnLst>
                  <a:cxn ang="0">
                    <a:pos x="connsiteX0" y="connsiteY0"/>
                  </a:cxn>
                  <a:cxn ang="0">
                    <a:pos x="connsiteX1" y="connsiteY1"/>
                  </a:cxn>
                  <a:cxn ang="0">
                    <a:pos x="connsiteX2" y="connsiteY2"/>
                  </a:cxn>
                </a:cxnLst>
                <a:rect l="l" t="t" r="r" b="b"/>
                <a:pathLst>
                  <a:path w="2010335" h="988697">
                    <a:moveTo>
                      <a:pt x="0" y="338"/>
                    </a:moveTo>
                    <a:cubicBezTo>
                      <a:pt x="538442" y="-1344"/>
                      <a:pt x="1076885" y="-3025"/>
                      <a:pt x="1411941" y="161702"/>
                    </a:cubicBezTo>
                    <a:cubicBezTo>
                      <a:pt x="1746997" y="326429"/>
                      <a:pt x="1887070" y="880000"/>
                      <a:pt x="2010335" y="988697"/>
                    </a:cubicBezTo>
                  </a:path>
                </a:pathLst>
              </a:custGeom>
              <a:noFill/>
              <a:ln w="28575">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9" name="Forme libre : forme 28">
                <a:extLst>
                  <a:ext uri="{FF2B5EF4-FFF2-40B4-BE49-F238E27FC236}">
                    <a16:creationId xmlns:a16="http://schemas.microsoft.com/office/drawing/2014/main" id="{EADA91A6-6570-D12D-9FC8-6902365A833A}"/>
                  </a:ext>
                </a:extLst>
              </p:cNvPr>
              <p:cNvSpPr/>
              <p:nvPr/>
            </p:nvSpPr>
            <p:spPr>
              <a:xfrm rot="3422338" flipV="1">
                <a:off x="3000080" y="2329680"/>
                <a:ext cx="2010335" cy="988697"/>
              </a:xfrm>
              <a:custGeom>
                <a:avLst/>
                <a:gdLst>
                  <a:gd name="connsiteX0" fmla="*/ 0 w 2010335"/>
                  <a:gd name="connsiteY0" fmla="*/ 338 h 988697"/>
                  <a:gd name="connsiteX1" fmla="*/ 1411941 w 2010335"/>
                  <a:gd name="connsiteY1" fmla="*/ 161702 h 988697"/>
                  <a:gd name="connsiteX2" fmla="*/ 2010335 w 2010335"/>
                  <a:gd name="connsiteY2" fmla="*/ 988697 h 988697"/>
                </a:gdLst>
                <a:ahLst/>
                <a:cxnLst>
                  <a:cxn ang="0">
                    <a:pos x="connsiteX0" y="connsiteY0"/>
                  </a:cxn>
                  <a:cxn ang="0">
                    <a:pos x="connsiteX1" y="connsiteY1"/>
                  </a:cxn>
                  <a:cxn ang="0">
                    <a:pos x="connsiteX2" y="connsiteY2"/>
                  </a:cxn>
                </a:cxnLst>
                <a:rect l="l" t="t" r="r" b="b"/>
                <a:pathLst>
                  <a:path w="2010335" h="988697">
                    <a:moveTo>
                      <a:pt x="0" y="338"/>
                    </a:moveTo>
                    <a:cubicBezTo>
                      <a:pt x="538442" y="-1344"/>
                      <a:pt x="1076885" y="-3025"/>
                      <a:pt x="1411941" y="161702"/>
                    </a:cubicBezTo>
                    <a:cubicBezTo>
                      <a:pt x="1746997" y="326429"/>
                      <a:pt x="1887070" y="880000"/>
                      <a:pt x="2010335" y="988697"/>
                    </a:cubicBezTo>
                  </a:path>
                </a:pathLst>
              </a:custGeom>
              <a:noFill/>
              <a:ln w="28575">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ZoneTexte 29">
                <a:extLst>
                  <a:ext uri="{FF2B5EF4-FFF2-40B4-BE49-F238E27FC236}">
                    <a16:creationId xmlns:a16="http://schemas.microsoft.com/office/drawing/2014/main" id="{5BD579C2-D8CF-1E33-B70E-1131BB036333}"/>
                  </a:ext>
                </a:extLst>
              </p:cNvPr>
              <p:cNvSpPr txBox="1"/>
              <p:nvPr/>
            </p:nvSpPr>
            <p:spPr>
              <a:xfrm rot="1631842">
                <a:off x="4305759" y="1213651"/>
                <a:ext cx="2117912" cy="276999"/>
              </a:xfrm>
              <a:prstGeom prst="rect">
                <a:avLst/>
              </a:prstGeom>
              <a:noFill/>
            </p:spPr>
            <p:txBody>
              <a:bodyPr wrap="square" rtlCol="0">
                <a:prstTxWarp prst="textArchUp">
                  <a:avLst>
                    <a:gd name="adj" fmla="val 10996689"/>
                  </a:avLst>
                </a:prstTxWarp>
                <a:spAutoFit/>
              </a:bodyPr>
              <a:lstStyle/>
              <a:p>
                <a:r>
                  <a:rPr lang="fr-FR" sz="1200" dirty="0">
                    <a:latin typeface="Calibri Light" panose="020F0302020204030204" pitchFamily="34" charset="0"/>
                    <a:cs typeface="Calibri Light" panose="020F0302020204030204" pitchFamily="34" charset="0"/>
                  </a:rPr>
                  <a:t>Source abondante et gratuite</a:t>
                </a:r>
                <a:endParaRPr lang="fr-MA" sz="1200" dirty="0">
                  <a:latin typeface="Calibri Light" panose="020F0302020204030204" pitchFamily="34" charset="0"/>
                  <a:cs typeface="Calibri Light" panose="020F0302020204030204" pitchFamily="34" charset="0"/>
                </a:endParaRPr>
              </a:p>
            </p:txBody>
          </p:sp>
          <p:sp>
            <p:nvSpPr>
              <p:cNvPr id="31" name="ZoneTexte 30">
                <a:extLst>
                  <a:ext uri="{FF2B5EF4-FFF2-40B4-BE49-F238E27FC236}">
                    <a16:creationId xmlns:a16="http://schemas.microsoft.com/office/drawing/2014/main" id="{80768017-69BE-03F6-EDB5-1AAFD5876421}"/>
                  </a:ext>
                </a:extLst>
              </p:cNvPr>
              <p:cNvSpPr txBox="1"/>
              <p:nvPr/>
            </p:nvSpPr>
            <p:spPr>
              <a:xfrm rot="1631842">
                <a:off x="2702769" y="3231899"/>
                <a:ext cx="2117912" cy="276999"/>
              </a:xfrm>
              <a:prstGeom prst="rect">
                <a:avLst/>
              </a:prstGeom>
              <a:noFill/>
            </p:spPr>
            <p:txBody>
              <a:bodyPr wrap="square" rtlCol="0">
                <a:prstTxWarp prst="textArchDown">
                  <a:avLst/>
                </a:prstTxWarp>
                <a:spAutoFit/>
              </a:bodyPr>
              <a:lstStyle/>
              <a:p>
                <a:r>
                  <a:rPr lang="fr-FR" sz="1200" dirty="0">
                    <a:latin typeface="Calibri Light" panose="020F0302020204030204" pitchFamily="34" charset="0"/>
                    <a:cs typeface="Calibri Light" panose="020F0302020204030204" pitchFamily="34" charset="0"/>
                  </a:rPr>
                  <a:t>Source renouvelable et inépuisable </a:t>
                </a:r>
                <a:endParaRPr lang="fr-MA" sz="1200" dirty="0">
                  <a:latin typeface="Calibri Light" panose="020F0302020204030204" pitchFamily="34" charset="0"/>
                  <a:cs typeface="Calibri Light" panose="020F0302020204030204" pitchFamily="34" charset="0"/>
                </a:endParaRPr>
              </a:p>
            </p:txBody>
          </p:sp>
          <p:sp>
            <p:nvSpPr>
              <p:cNvPr id="33" name="ZoneTexte 32">
                <a:extLst>
                  <a:ext uri="{FF2B5EF4-FFF2-40B4-BE49-F238E27FC236}">
                    <a16:creationId xmlns:a16="http://schemas.microsoft.com/office/drawing/2014/main" id="{B7BC3F42-01C8-DE0A-D316-58E13EFE9662}"/>
                  </a:ext>
                </a:extLst>
              </p:cNvPr>
              <p:cNvSpPr txBox="1"/>
              <p:nvPr/>
            </p:nvSpPr>
            <p:spPr>
              <a:xfrm rot="1753432">
                <a:off x="3566832" y="1773202"/>
                <a:ext cx="2010335" cy="779316"/>
              </a:xfrm>
              <a:prstGeom prst="rect">
                <a:avLst/>
              </a:prstGeom>
              <a:noFill/>
            </p:spPr>
            <p:txBody>
              <a:bodyPr wrap="square" rtlCol="0">
                <a:spAutoFit/>
              </a:bodyPr>
              <a:lstStyle/>
              <a:p>
                <a:pPr>
                  <a:lnSpc>
                    <a:spcPct val="200000"/>
                  </a:lnSpc>
                </a:pPr>
                <a:r>
                  <a:rPr lang="fr-FR" sz="1200" dirty="0">
                    <a:latin typeface="Calibri Light" panose="020F0302020204030204" pitchFamily="34" charset="0"/>
                    <a:cs typeface="Calibri Light" panose="020F0302020204030204" pitchFamily="34" charset="0"/>
                  </a:rPr>
                  <a:t>Les autres sources peuvent être polluantes et couteuses </a:t>
                </a:r>
                <a:endParaRPr lang="fr-MA" sz="1200" dirty="0">
                  <a:latin typeface="Calibri Light" panose="020F0302020204030204" pitchFamily="34" charset="0"/>
                  <a:cs typeface="Calibri Light" panose="020F0302020204030204" pitchFamily="34" charset="0"/>
                </a:endParaRPr>
              </a:p>
            </p:txBody>
          </p:sp>
        </p:grpSp>
      </p:grpSp>
    </p:spTree>
    <p:extLst>
      <p:ext uri="{BB962C8B-B14F-4D97-AF65-F5344CB8AC3E}">
        <p14:creationId xmlns:p14="http://schemas.microsoft.com/office/powerpoint/2010/main" val="224047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2145;p40">
            <a:extLst>
              <a:ext uri="{FF2B5EF4-FFF2-40B4-BE49-F238E27FC236}">
                <a16:creationId xmlns:a16="http://schemas.microsoft.com/office/drawing/2014/main" id="{60AAED8E-BBF2-F4A1-7EE4-50E644946CAE}"/>
              </a:ext>
            </a:extLst>
          </p:cNvPr>
          <p:cNvPicPr preferRelativeResize="0"/>
          <p:nvPr/>
        </p:nvPicPr>
        <p:blipFill>
          <a:blip r:embed="rId2">
            <a:alphaModFix amt="64000"/>
          </a:blip>
          <a:stretch>
            <a:fillRect/>
          </a:stretch>
        </p:blipFill>
        <p:spPr>
          <a:xfrm>
            <a:off x="301392" y="2718167"/>
            <a:ext cx="824907" cy="693884"/>
          </a:xfrm>
          <a:prstGeom prst="rect">
            <a:avLst/>
          </a:prstGeom>
          <a:noFill/>
          <a:ln>
            <a:noFill/>
          </a:ln>
        </p:spPr>
      </p:pic>
      <p:pic>
        <p:nvPicPr>
          <p:cNvPr id="18" name="Google Shape;2145;p40">
            <a:extLst>
              <a:ext uri="{FF2B5EF4-FFF2-40B4-BE49-F238E27FC236}">
                <a16:creationId xmlns:a16="http://schemas.microsoft.com/office/drawing/2014/main" id="{6227DE46-6097-B330-D190-7C1AF234F609}"/>
              </a:ext>
            </a:extLst>
          </p:cNvPr>
          <p:cNvPicPr preferRelativeResize="0"/>
          <p:nvPr/>
        </p:nvPicPr>
        <p:blipFill>
          <a:blip r:embed="rId2">
            <a:alphaModFix amt="64000"/>
          </a:blip>
          <a:stretch>
            <a:fillRect/>
          </a:stretch>
        </p:blipFill>
        <p:spPr>
          <a:xfrm>
            <a:off x="301392" y="1505264"/>
            <a:ext cx="824907" cy="693884"/>
          </a:xfrm>
          <a:prstGeom prst="rect">
            <a:avLst/>
          </a:prstGeom>
          <a:noFill/>
          <a:ln>
            <a:noFill/>
          </a:ln>
        </p:spPr>
      </p:pic>
      <p:pic>
        <p:nvPicPr>
          <p:cNvPr id="12" name="Google Shape;2145;p40">
            <a:extLst>
              <a:ext uri="{FF2B5EF4-FFF2-40B4-BE49-F238E27FC236}">
                <a16:creationId xmlns:a16="http://schemas.microsoft.com/office/drawing/2014/main" id="{CE2042AA-0D3C-5A75-5D6F-1783073057F4}"/>
              </a:ext>
            </a:extLst>
          </p:cNvPr>
          <p:cNvPicPr preferRelativeResize="0"/>
          <p:nvPr/>
        </p:nvPicPr>
        <p:blipFill>
          <a:blip r:embed="rId2">
            <a:alphaModFix amt="64000"/>
          </a:blip>
          <a:stretch>
            <a:fillRect/>
          </a:stretch>
        </p:blipFill>
        <p:spPr>
          <a:xfrm>
            <a:off x="301789" y="292361"/>
            <a:ext cx="824907" cy="693884"/>
          </a:xfrm>
          <a:prstGeom prst="rect">
            <a:avLst/>
          </a:prstGeom>
          <a:noFill/>
          <a:ln>
            <a:noFill/>
          </a:ln>
        </p:spPr>
      </p:pic>
      <p:pic>
        <p:nvPicPr>
          <p:cNvPr id="15" name="Image 14">
            <a:extLst>
              <a:ext uri="{FF2B5EF4-FFF2-40B4-BE49-F238E27FC236}">
                <a16:creationId xmlns:a16="http://schemas.microsoft.com/office/drawing/2014/main" id="{144319EB-2029-7500-E717-EE1549C23B9B}"/>
              </a:ext>
            </a:extLst>
          </p:cNvPr>
          <p:cNvPicPr>
            <a:picLocks noChangeAspect="1"/>
          </p:cNvPicPr>
          <p:nvPr/>
        </p:nvPicPr>
        <p:blipFill>
          <a:blip r:embed="rId3"/>
          <a:stretch>
            <a:fillRect/>
          </a:stretch>
        </p:blipFill>
        <p:spPr>
          <a:xfrm>
            <a:off x="493161" y="1629578"/>
            <a:ext cx="445256" cy="445256"/>
          </a:xfrm>
          <a:prstGeom prst="rect">
            <a:avLst/>
          </a:prstGeom>
        </p:spPr>
      </p:pic>
      <p:pic>
        <p:nvPicPr>
          <p:cNvPr id="16" name="Image 15" descr="Une image contenant bouteille&#10;&#10;Description générée automatiquement">
            <a:extLst>
              <a:ext uri="{FF2B5EF4-FFF2-40B4-BE49-F238E27FC236}">
                <a16:creationId xmlns:a16="http://schemas.microsoft.com/office/drawing/2014/main" id="{390B8522-4EF9-B2E3-178A-3E45506D83B9}"/>
              </a:ext>
            </a:extLst>
          </p:cNvPr>
          <p:cNvPicPr>
            <a:picLocks noChangeAspect="1"/>
          </p:cNvPicPr>
          <p:nvPr/>
        </p:nvPicPr>
        <p:blipFill>
          <a:blip r:embed="rId4"/>
          <a:stretch>
            <a:fillRect/>
          </a:stretch>
        </p:blipFill>
        <p:spPr>
          <a:xfrm>
            <a:off x="460039" y="385498"/>
            <a:ext cx="507610" cy="507610"/>
          </a:xfrm>
          <a:prstGeom prst="rect">
            <a:avLst/>
          </a:prstGeom>
        </p:spPr>
      </p:pic>
      <p:pic>
        <p:nvPicPr>
          <p:cNvPr id="17" name="Picture 6">
            <a:extLst>
              <a:ext uri="{FF2B5EF4-FFF2-40B4-BE49-F238E27FC236}">
                <a16:creationId xmlns:a16="http://schemas.microsoft.com/office/drawing/2014/main" id="{0FEFF1F9-D76F-1537-56B6-E5F4E681F9D6}"/>
              </a:ext>
            </a:extLst>
          </p:cNvPr>
          <p:cNvPicPr>
            <a:picLocks noChangeAspect="1"/>
          </p:cNvPicPr>
          <p:nvPr/>
        </p:nvPicPr>
        <p:blipFill>
          <a:blip r:embed="rId5"/>
          <a:stretch>
            <a:fillRect/>
          </a:stretch>
        </p:blipFill>
        <p:spPr>
          <a:xfrm>
            <a:off x="517378" y="2876862"/>
            <a:ext cx="392933" cy="376493"/>
          </a:xfrm>
          <a:prstGeom prst="rect">
            <a:avLst/>
          </a:prstGeom>
        </p:spPr>
      </p:pic>
      <p:pic>
        <p:nvPicPr>
          <p:cNvPr id="19" name="Google Shape;2145;p40">
            <a:extLst>
              <a:ext uri="{FF2B5EF4-FFF2-40B4-BE49-F238E27FC236}">
                <a16:creationId xmlns:a16="http://schemas.microsoft.com/office/drawing/2014/main" id="{FCC205AA-AE3F-72B2-E4AB-2E2CBD67E9F0}"/>
              </a:ext>
            </a:extLst>
          </p:cNvPr>
          <p:cNvPicPr preferRelativeResize="0"/>
          <p:nvPr/>
        </p:nvPicPr>
        <p:blipFill>
          <a:blip r:embed="rId2">
            <a:alphaModFix amt="64000"/>
          </a:blip>
          <a:stretch>
            <a:fillRect/>
          </a:stretch>
        </p:blipFill>
        <p:spPr>
          <a:xfrm>
            <a:off x="301392" y="3931070"/>
            <a:ext cx="824907" cy="693884"/>
          </a:xfrm>
          <a:prstGeom prst="rect">
            <a:avLst/>
          </a:prstGeom>
          <a:noFill/>
          <a:ln>
            <a:noFill/>
          </a:ln>
        </p:spPr>
      </p:pic>
      <p:pic>
        <p:nvPicPr>
          <p:cNvPr id="21" name="Image 20">
            <a:extLst>
              <a:ext uri="{FF2B5EF4-FFF2-40B4-BE49-F238E27FC236}">
                <a16:creationId xmlns:a16="http://schemas.microsoft.com/office/drawing/2014/main" id="{88F6F5B0-87A1-0D01-2E40-A012E543874E}"/>
              </a:ext>
            </a:extLst>
          </p:cNvPr>
          <p:cNvPicPr>
            <a:picLocks noChangeAspect="1"/>
          </p:cNvPicPr>
          <p:nvPr/>
        </p:nvPicPr>
        <p:blipFill>
          <a:blip r:embed="rId6"/>
          <a:stretch>
            <a:fillRect/>
          </a:stretch>
        </p:blipFill>
        <p:spPr>
          <a:xfrm>
            <a:off x="493161" y="4054287"/>
            <a:ext cx="536047" cy="475331"/>
          </a:xfrm>
          <a:prstGeom prst="rect">
            <a:avLst/>
          </a:prstGeom>
        </p:spPr>
      </p:pic>
      <p:sp>
        <p:nvSpPr>
          <p:cNvPr id="24" name="Google Shape;2195;p44">
            <a:extLst>
              <a:ext uri="{FF2B5EF4-FFF2-40B4-BE49-F238E27FC236}">
                <a16:creationId xmlns:a16="http://schemas.microsoft.com/office/drawing/2014/main" id="{F3B5E843-464E-8EB0-0B24-982657CC658E}"/>
              </a:ext>
            </a:extLst>
          </p:cNvPr>
          <p:cNvSpPr txBox="1"/>
          <p:nvPr/>
        </p:nvSpPr>
        <p:spPr>
          <a:xfrm>
            <a:off x="110510" y="1016325"/>
            <a:ext cx="1206667" cy="29633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2"/>
                </a:solidFill>
                <a:latin typeface="Open Sans"/>
                <a:ea typeface="Open Sans"/>
                <a:cs typeface="Open Sans"/>
                <a:sym typeface="Open Sans"/>
              </a:rPr>
              <a:t>Production</a:t>
            </a:r>
            <a:endParaRPr sz="1200" dirty="0">
              <a:solidFill>
                <a:schemeClr val="dk2"/>
              </a:solidFill>
              <a:latin typeface="Open Sans"/>
              <a:ea typeface="Open Sans"/>
              <a:cs typeface="Open Sans"/>
              <a:sym typeface="Open Sans"/>
            </a:endParaRPr>
          </a:p>
        </p:txBody>
      </p:sp>
      <p:sp>
        <p:nvSpPr>
          <p:cNvPr id="26" name="ZoneTexte 25">
            <a:extLst>
              <a:ext uri="{FF2B5EF4-FFF2-40B4-BE49-F238E27FC236}">
                <a16:creationId xmlns:a16="http://schemas.microsoft.com/office/drawing/2014/main" id="{949BB4FA-1E1C-95A2-1B0F-F3F79A51B270}"/>
              </a:ext>
            </a:extLst>
          </p:cNvPr>
          <p:cNvSpPr txBox="1"/>
          <p:nvPr/>
        </p:nvSpPr>
        <p:spPr>
          <a:xfrm>
            <a:off x="12915" y="2233529"/>
            <a:ext cx="1401856" cy="276999"/>
          </a:xfrm>
          <a:prstGeom prst="rect">
            <a:avLst/>
          </a:prstGeom>
          <a:noFill/>
        </p:spPr>
        <p:txBody>
          <a:bodyPr wrap="square">
            <a:sp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Teneur en sel</a:t>
            </a:r>
          </a:p>
        </p:txBody>
      </p:sp>
      <p:sp>
        <p:nvSpPr>
          <p:cNvPr id="27" name="Google Shape;2195;p44">
            <a:extLst>
              <a:ext uri="{FF2B5EF4-FFF2-40B4-BE49-F238E27FC236}">
                <a16:creationId xmlns:a16="http://schemas.microsoft.com/office/drawing/2014/main" id="{BA9069E6-AA67-D5E5-3483-C8B7E22322EC}"/>
              </a:ext>
            </a:extLst>
          </p:cNvPr>
          <p:cNvSpPr txBox="1"/>
          <p:nvPr/>
        </p:nvSpPr>
        <p:spPr>
          <a:xfrm>
            <a:off x="13423" y="3412050"/>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Energie consommée</a:t>
            </a:r>
            <a:endParaRPr sz="1200" dirty="0">
              <a:solidFill>
                <a:schemeClr val="dk2"/>
              </a:solidFill>
              <a:latin typeface="Open Sans"/>
              <a:ea typeface="Open Sans"/>
              <a:cs typeface="Open Sans"/>
              <a:sym typeface="Open Sans"/>
            </a:endParaRPr>
          </a:p>
        </p:txBody>
      </p:sp>
      <p:sp>
        <p:nvSpPr>
          <p:cNvPr id="32" name="Google Shape;2195;p44">
            <a:extLst>
              <a:ext uri="{FF2B5EF4-FFF2-40B4-BE49-F238E27FC236}">
                <a16:creationId xmlns:a16="http://schemas.microsoft.com/office/drawing/2014/main" id="{BF5EBC90-B5C9-A61C-DFD2-84E8C6EE650C}"/>
              </a:ext>
            </a:extLst>
          </p:cNvPr>
          <p:cNvSpPr txBox="1"/>
          <p:nvPr/>
        </p:nvSpPr>
        <p:spPr>
          <a:xfrm>
            <a:off x="60256" y="4614794"/>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sz="1200" dirty="0">
                <a:solidFill>
                  <a:schemeClr val="dk2"/>
                </a:solidFill>
                <a:latin typeface="Open Sans"/>
                <a:ea typeface="Open Sans"/>
                <a:cs typeface="Open Sans"/>
                <a:sym typeface="Open Sans"/>
              </a:rPr>
              <a:t>Coût</a:t>
            </a:r>
            <a:endParaRPr sz="1200" dirty="0">
              <a:solidFill>
                <a:schemeClr val="dk2"/>
              </a:solidFill>
              <a:latin typeface="Open Sans"/>
              <a:ea typeface="Open Sans"/>
              <a:cs typeface="Open Sans"/>
              <a:sym typeface="Open Sans"/>
            </a:endParaRPr>
          </a:p>
        </p:txBody>
      </p:sp>
      <p:sp>
        <p:nvSpPr>
          <p:cNvPr id="5" name="Forme libre : forme 4">
            <a:extLst>
              <a:ext uri="{FF2B5EF4-FFF2-40B4-BE49-F238E27FC236}">
                <a16:creationId xmlns:a16="http://schemas.microsoft.com/office/drawing/2014/main" id="{DA52473C-538F-0709-C015-32C46C7C67D3}"/>
              </a:ext>
            </a:extLst>
          </p:cNvPr>
          <p:cNvSpPr/>
          <p:nvPr/>
        </p:nvSpPr>
        <p:spPr>
          <a:xfrm rot="19743179">
            <a:off x="1043195" y="3947276"/>
            <a:ext cx="1396093" cy="440872"/>
          </a:xfrm>
          <a:custGeom>
            <a:avLst/>
            <a:gdLst>
              <a:gd name="connsiteX0" fmla="*/ 0 w 1396093"/>
              <a:gd name="connsiteY0" fmla="*/ 0 h 440872"/>
              <a:gd name="connsiteX1" fmla="*/ 473529 w 1396093"/>
              <a:gd name="connsiteY1" fmla="*/ 57150 h 440872"/>
              <a:gd name="connsiteX2" fmla="*/ 653143 w 1396093"/>
              <a:gd name="connsiteY2" fmla="*/ 302079 h 440872"/>
              <a:gd name="connsiteX3" fmla="*/ 1143000 w 1396093"/>
              <a:gd name="connsiteY3" fmla="*/ 261257 h 440872"/>
              <a:gd name="connsiteX4" fmla="*/ 1396093 w 1396093"/>
              <a:gd name="connsiteY4" fmla="*/ 440872 h 44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093" h="440872">
                <a:moveTo>
                  <a:pt x="0" y="0"/>
                </a:moveTo>
                <a:cubicBezTo>
                  <a:pt x="182336" y="3402"/>
                  <a:pt x="364672" y="6804"/>
                  <a:pt x="473529" y="57150"/>
                </a:cubicBezTo>
                <a:cubicBezTo>
                  <a:pt x="582386" y="107496"/>
                  <a:pt x="541564" y="268061"/>
                  <a:pt x="653143" y="302079"/>
                </a:cubicBezTo>
                <a:cubicBezTo>
                  <a:pt x="764722" y="336097"/>
                  <a:pt x="1019175" y="238125"/>
                  <a:pt x="1143000" y="261257"/>
                </a:cubicBezTo>
                <a:cubicBezTo>
                  <a:pt x="1266825" y="284389"/>
                  <a:pt x="1360715" y="395968"/>
                  <a:pt x="1396093" y="440872"/>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2" name="Google Shape;2600;p56">
            <a:extLst>
              <a:ext uri="{FF2B5EF4-FFF2-40B4-BE49-F238E27FC236}">
                <a16:creationId xmlns:a16="http://schemas.microsoft.com/office/drawing/2014/main" id="{3510EBE7-9385-98EC-75BA-918D3F7F2744}"/>
              </a:ext>
            </a:extLst>
          </p:cNvPr>
          <p:cNvPicPr preferRelativeResize="0"/>
          <p:nvPr/>
        </p:nvPicPr>
        <p:blipFill>
          <a:blip r:embed="rId7">
            <a:alphaModFix amt="52000"/>
          </a:blip>
          <a:stretch>
            <a:fillRect/>
          </a:stretch>
        </p:blipFill>
        <p:spPr>
          <a:xfrm rot="-629525" flipH="1">
            <a:off x="3786844" y="842912"/>
            <a:ext cx="2211115" cy="710172"/>
          </a:xfrm>
          <a:prstGeom prst="rect">
            <a:avLst/>
          </a:prstGeom>
          <a:noFill/>
          <a:ln>
            <a:noFill/>
          </a:ln>
        </p:spPr>
      </p:pic>
      <p:pic>
        <p:nvPicPr>
          <p:cNvPr id="3" name="Google Shape;2601;p56">
            <a:extLst>
              <a:ext uri="{FF2B5EF4-FFF2-40B4-BE49-F238E27FC236}">
                <a16:creationId xmlns:a16="http://schemas.microsoft.com/office/drawing/2014/main" id="{529F3C65-E71B-134C-0860-E23ABE9F4EDF}"/>
              </a:ext>
            </a:extLst>
          </p:cNvPr>
          <p:cNvPicPr preferRelativeResize="0"/>
          <p:nvPr/>
        </p:nvPicPr>
        <p:blipFill>
          <a:blip r:embed="rId8">
            <a:alphaModFix amt="52000"/>
          </a:blip>
          <a:stretch>
            <a:fillRect/>
          </a:stretch>
        </p:blipFill>
        <p:spPr>
          <a:xfrm rot="-629525" flipH="1">
            <a:off x="6471330" y="787433"/>
            <a:ext cx="2211115" cy="710172"/>
          </a:xfrm>
          <a:prstGeom prst="rect">
            <a:avLst/>
          </a:prstGeom>
          <a:noFill/>
          <a:ln>
            <a:noFill/>
          </a:ln>
        </p:spPr>
      </p:pic>
      <p:pic>
        <p:nvPicPr>
          <p:cNvPr id="4" name="Google Shape;2604;p56">
            <a:extLst>
              <a:ext uri="{FF2B5EF4-FFF2-40B4-BE49-F238E27FC236}">
                <a16:creationId xmlns:a16="http://schemas.microsoft.com/office/drawing/2014/main" id="{84787093-A9F3-A723-6D86-ECF9D2F885CE}"/>
              </a:ext>
            </a:extLst>
          </p:cNvPr>
          <p:cNvPicPr preferRelativeResize="0"/>
          <p:nvPr/>
        </p:nvPicPr>
        <p:blipFill>
          <a:blip r:embed="rId9">
            <a:alphaModFix amt="52000"/>
            <a:duotone>
              <a:prstClr val="black"/>
              <a:srgbClr val="FF0000">
                <a:tint val="45000"/>
                <a:satMod val="400000"/>
              </a:srgbClr>
            </a:duotone>
          </a:blip>
          <a:stretch>
            <a:fillRect/>
          </a:stretch>
        </p:blipFill>
        <p:spPr>
          <a:xfrm rot="20471012" flipH="1">
            <a:off x="5914016" y="3939306"/>
            <a:ext cx="1986869" cy="553519"/>
          </a:xfrm>
          <a:prstGeom prst="rect">
            <a:avLst/>
          </a:prstGeom>
          <a:noFill/>
          <a:ln>
            <a:noFill/>
          </a:ln>
        </p:spPr>
      </p:pic>
      <p:sp>
        <p:nvSpPr>
          <p:cNvPr id="6" name="ZoneTexte 5">
            <a:extLst>
              <a:ext uri="{FF2B5EF4-FFF2-40B4-BE49-F238E27FC236}">
                <a16:creationId xmlns:a16="http://schemas.microsoft.com/office/drawing/2014/main" id="{A91F8CEA-A6FD-F0AC-7A6A-5B3CB2EEA97A}"/>
              </a:ext>
            </a:extLst>
          </p:cNvPr>
          <p:cNvSpPr txBox="1"/>
          <p:nvPr/>
        </p:nvSpPr>
        <p:spPr>
          <a:xfrm>
            <a:off x="4975757" y="3984873"/>
            <a:ext cx="1566901" cy="461665"/>
          </a:xfrm>
          <a:prstGeom prst="rect">
            <a:avLst/>
          </a:prstGeom>
          <a:noFill/>
        </p:spPr>
        <p:txBody>
          <a:bodyPr wrap="square" rtlCol="0">
            <a:spAutoFit/>
          </a:bodyPr>
          <a:lstStyle/>
          <a:p>
            <a:r>
              <a:rPr lang="fr-FR" sz="2400" b="1" dirty="0">
                <a:solidFill>
                  <a:srgbClr val="FF0000"/>
                </a:solidFill>
              </a:rPr>
              <a:t>Total :</a:t>
            </a:r>
          </a:p>
        </p:txBody>
      </p:sp>
      <p:sp>
        <p:nvSpPr>
          <p:cNvPr id="9" name="ZoneTexte 8">
            <a:extLst>
              <a:ext uri="{FF2B5EF4-FFF2-40B4-BE49-F238E27FC236}">
                <a16:creationId xmlns:a16="http://schemas.microsoft.com/office/drawing/2014/main" id="{0A2131A4-FC65-C577-67E8-5C5896D370DF}"/>
              </a:ext>
            </a:extLst>
          </p:cNvPr>
          <p:cNvSpPr txBox="1"/>
          <p:nvPr/>
        </p:nvSpPr>
        <p:spPr>
          <a:xfrm>
            <a:off x="6320073" y="4031039"/>
            <a:ext cx="1769614" cy="369332"/>
          </a:xfrm>
          <a:prstGeom prst="rect">
            <a:avLst/>
          </a:prstGeom>
          <a:noFill/>
        </p:spPr>
        <p:txBody>
          <a:bodyPr wrap="square" rtlCol="0">
            <a:spAutoFit/>
          </a:bodyPr>
          <a:lstStyle/>
          <a:p>
            <a:r>
              <a:rPr lang="fr-FR" sz="1800" dirty="0"/>
              <a:t>9620 </a:t>
            </a:r>
            <a:r>
              <a:rPr lang="fr-FR" sz="1800" dirty="0" err="1"/>
              <a:t>dh</a:t>
            </a:r>
            <a:endParaRPr lang="fr-FR" sz="1800" dirty="0"/>
          </a:p>
        </p:txBody>
      </p:sp>
      <p:grpSp>
        <p:nvGrpSpPr>
          <p:cNvPr id="11" name="Groupe 10">
            <a:extLst>
              <a:ext uri="{FF2B5EF4-FFF2-40B4-BE49-F238E27FC236}">
                <a16:creationId xmlns:a16="http://schemas.microsoft.com/office/drawing/2014/main" id="{AF6AD2AC-E5C8-E14E-4618-8330832C6DE3}"/>
              </a:ext>
            </a:extLst>
          </p:cNvPr>
          <p:cNvGrpSpPr/>
          <p:nvPr/>
        </p:nvGrpSpPr>
        <p:grpSpPr>
          <a:xfrm>
            <a:off x="1998159" y="1015623"/>
            <a:ext cx="6693492" cy="2403462"/>
            <a:chOff x="790790" y="1075055"/>
            <a:chExt cx="6693492" cy="2403462"/>
          </a:xfrm>
        </p:grpSpPr>
        <p:pic>
          <p:nvPicPr>
            <p:cNvPr id="13" name="Google Shape;2602;p56">
              <a:extLst>
                <a:ext uri="{FF2B5EF4-FFF2-40B4-BE49-F238E27FC236}">
                  <a16:creationId xmlns:a16="http://schemas.microsoft.com/office/drawing/2014/main" id="{3546D819-553B-BEBE-14AF-B8F21C46B613}"/>
                </a:ext>
              </a:extLst>
            </p:cNvPr>
            <p:cNvPicPr preferRelativeResize="0"/>
            <p:nvPr/>
          </p:nvPicPr>
          <p:blipFill>
            <a:blip r:embed="rId9">
              <a:alphaModFix amt="52000"/>
            </a:blip>
            <a:stretch>
              <a:fillRect/>
            </a:stretch>
          </p:blipFill>
          <p:spPr>
            <a:xfrm rot="-1128988" flipH="1">
              <a:off x="899264" y="1830962"/>
              <a:ext cx="1463588" cy="612771"/>
            </a:xfrm>
            <a:prstGeom prst="rect">
              <a:avLst/>
            </a:prstGeom>
            <a:noFill/>
            <a:ln>
              <a:noFill/>
            </a:ln>
          </p:spPr>
        </p:pic>
        <p:pic>
          <p:nvPicPr>
            <p:cNvPr id="22" name="Google Shape;2603;p56">
              <a:extLst>
                <a:ext uri="{FF2B5EF4-FFF2-40B4-BE49-F238E27FC236}">
                  <a16:creationId xmlns:a16="http://schemas.microsoft.com/office/drawing/2014/main" id="{DEFEB200-0FCA-C04C-BD97-71805CF200A6}"/>
                </a:ext>
              </a:extLst>
            </p:cNvPr>
            <p:cNvPicPr preferRelativeResize="0"/>
            <p:nvPr/>
          </p:nvPicPr>
          <p:blipFill>
            <a:blip r:embed="rId9">
              <a:alphaModFix amt="52000"/>
            </a:blip>
            <a:stretch>
              <a:fillRect/>
            </a:stretch>
          </p:blipFill>
          <p:spPr>
            <a:xfrm rot="-1128988" flipH="1">
              <a:off x="974824" y="2838362"/>
              <a:ext cx="1447969" cy="566653"/>
            </a:xfrm>
            <a:prstGeom prst="rect">
              <a:avLst/>
            </a:prstGeom>
            <a:noFill/>
            <a:ln>
              <a:noFill/>
            </a:ln>
          </p:spPr>
        </p:pic>
        <p:sp>
          <p:nvSpPr>
            <p:cNvPr id="23" name="ZoneTexte 22">
              <a:extLst>
                <a:ext uri="{FF2B5EF4-FFF2-40B4-BE49-F238E27FC236}">
                  <a16:creationId xmlns:a16="http://schemas.microsoft.com/office/drawing/2014/main" id="{D3B2DC74-0CD0-4D73-1F10-BC4BA5F03697}"/>
                </a:ext>
              </a:extLst>
            </p:cNvPr>
            <p:cNvSpPr txBox="1"/>
            <p:nvPr/>
          </p:nvSpPr>
          <p:spPr>
            <a:xfrm>
              <a:off x="3031402" y="1764274"/>
              <a:ext cx="1553353" cy="738664"/>
            </a:xfrm>
            <a:prstGeom prst="rect">
              <a:avLst/>
            </a:prstGeom>
            <a:noFill/>
          </p:spPr>
          <p:txBody>
            <a:bodyPr wrap="square" rtlCol="0">
              <a:spAutoFit/>
            </a:bodyPr>
            <a:lstStyle/>
            <a:p>
              <a:pPr algn="ctr"/>
              <a:r>
                <a:rPr lang="fr-FR" dirty="0"/>
                <a:t>Deux demi-sphères de diamètre 1 mètre</a:t>
              </a:r>
            </a:p>
          </p:txBody>
        </p:sp>
        <p:sp>
          <p:nvSpPr>
            <p:cNvPr id="34" name="ZoneTexte 33">
              <a:extLst>
                <a:ext uri="{FF2B5EF4-FFF2-40B4-BE49-F238E27FC236}">
                  <a16:creationId xmlns:a16="http://schemas.microsoft.com/office/drawing/2014/main" id="{7503E0E7-E676-C8CD-89B1-983F92FE8C5C}"/>
                </a:ext>
              </a:extLst>
            </p:cNvPr>
            <p:cNvSpPr txBox="1"/>
            <p:nvPr/>
          </p:nvSpPr>
          <p:spPr>
            <a:xfrm>
              <a:off x="6114949" y="2031855"/>
              <a:ext cx="1139112" cy="307777"/>
            </a:xfrm>
            <a:prstGeom prst="rect">
              <a:avLst/>
            </a:prstGeom>
            <a:noFill/>
          </p:spPr>
          <p:txBody>
            <a:bodyPr wrap="square" rtlCol="0">
              <a:spAutoFit/>
            </a:bodyPr>
            <a:lstStyle/>
            <a:p>
              <a:r>
                <a:rPr lang="fr-FR" dirty="0"/>
                <a:t>4120 </a:t>
              </a:r>
              <a:r>
                <a:rPr lang="fr-FR" dirty="0" err="1"/>
                <a:t>dh</a:t>
              </a:r>
              <a:endParaRPr lang="fr-FR" dirty="0"/>
            </a:p>
          </p:txBody>
        </p:sp>
        <p:sp>
          <p:nvSpPr>
            <p:cNvPr id="35" name="ZoneTexte 34">
              <a:extLst>
                <a:ext uri="{FF2B5EF4-FFF2-40B4-BE49-F238E27FC236}">
                  <a16:creationId xmlns:a16="http://schemas.microsoft.com/office/drawing/2014/main" id="{9B717368-D8A5-11DE-BFEA-709604FC84B7}"/>
                </a:ext>
              </a:extLst>
            </p:cNvPr>
            <p:cNvSpPr txBox="1"/>
            <p:nvPr/>
          </p:nvSpPr>
          <p:spPr>
            <a:xfrm>
              <a:off x="2760912" y="2873944"/>
              <a:ext cx="2094331" cy="523220"/>
            </a:xfrm>
            <a:prstGeom prst="rect">
              <a:avLst/>
            </a:prstGeom>
            <a:noFill/>
          </p:spPr>
          <p:txBody>
            <a:bodyPr wrap="square" rtlCol="0">
              <a:spAutoFit/>
            </a:bodyPr>
            <a:lstStyle/>
            <a:p>
              <a:pPr algn="ctr"/>
              <a:r>
                <a:rPr lang="fr-FR" dirty="0"/>
                <a:t>Bassin,</a:t>
              </a:r>
            </a:p>
            <a:p>
              <a:pPr algn="ctr"/>
              <a:r>
                <a:rPr lang="fr-FR" dirty="0"/>
                <a:t> pompe solaire, support </a:t>
              </a:r>
            </a:p>
          </p:txBody>
        </p:sp>
        <p:sp>
          <p:nvSpPr>
            <p:cNvPr id="36" name="ZoneTexte 35">
              <a:extLst>
                <a:ext uri="{FF2B5EF4-FFF2-40B4-BE49-F238E27FC236}">
                  <a16:creationId xmlns:a16="http://schemas.microsoft.com/office/drawing/2014/main" id="{26FB9958-C746-1C44-A13B-A8B196F61BEF}"/>
                </a:ext>
              </a:extLst>
            </p:cNvPr>
            <p:cNvSpPr txBox="1"/>
            <p:nvPr/>
          </p:nvSpPr>
          <p:spPr>
            <a:xfrm>
              <a:off x="6114949" y="3015741"/>
              <a:ext cx="863593" cy="307777"/>
            </a:xfrm>
            <a:prstGeom prst="rect">
              <a:avLst/>
            </a:prstGeom>
            <a:noFill/>
          </p:spPr>
          <p:txBody>
            <a:bodyPr wrap="square" rtlCol="0">
              <a:spAutoFit/>
            </a:bodyPr>
            <a:lstStyle/>
            <a:p>
              <a:r>
                <a:rPr lang="fr-FR" dirty="0"/>
                <a:t>5500 </a:t>
              </a:r>
              <a:r>
                <a:rPr lang="fr-FR" dirty="0" err="1"/>
                <a:t>dh</a:t>
              </a:r>
              <a:endParaRPr lang="fr-FR" dirty="0"/>
            </a:p>
          </p:txBody>
        </p:sp>
        <p:sp>
          <p:nvSpPr>
            <p:cNvPr id="37" name="ZoneTexte 36">
              <a:extLst>
                <a:ext uri="{FF2B5EF4-FFF2-40B4-BE49-F238E27FC236}">
                  <a16:creationId xmlns:a16="http://schemas.microsoft.com/office/drawing/2014/main" id="{06C5E287-42E6-2B86-BD9E-5E279896650D}"/>
                </a:ext>
              </a:extLst>
            </p:cNvPr>
            <p:cNvSpPr txBox="1"/>
            <p:nvPr/>
          </p:nvSpPr>
          <p:spPr>
            <a:xfrm>
              <a:off x="984727" y="2957145"/>
              <a:ext cx="1314228" cy="521372"/>
            </a:xfrm>
            <a:prstGeom prst="rect">
              <a:avLst/>
            </a:prstGeom>
            <a:noFill/>
          </p:spPr>
          <p:txBody>
            <a:bodyPr wrap="square" lIns="91440" tIns="45720" rIns="91440" bIns="45720" rtlCol="0" anchor="t">
              <a:spAutoFit/>
            </a:bodyPr>
            <a:lstStyle/>
            <a:p>
              <a:pPr algn="ctr"/>
              <a:r>
                <a:rPr lang="fr-FR" b="1" dirty="0">
                  <a:solidFill>
                    <a:schemeClr val="dk2"/>
                  </a:solidFill>
                  <a:latin typeface="Open Sans"/>
                  <a:ea typeface="Open Sans"/>
                  <a:cs typeface="Open Sans"/>
                  <a:sym typeface="Open Sans"/>
                </a:rPr>
                <a:t>autre</a:t>
              </a:r>
            </a:p>
            <a:p>
              <a:endParaRPr lang="fr-FR" dirty="0"/>
            </a:p>
          </p:txBody>
        </p:sp>
        <p:sp>
          <p:nvSpPr>
            <p:cNvPr id="38" name="ZoneTexte 37">
              <a:extLst>
                <a:ext uri="{FF2B5EF4-FFF2-40B4-BE49-F238E27FC236}">
                  <a16:creationId xmlns:a16="http://schemas.microsoft.com/office/drawing/2014/main" id="{089E1533-31C7-CB2C-1243-6B934A326C72}"/>
                </a:ext>
              </a:extLst>
            </p:cNvPr>
            <p:cNvSpPr txBox="1"/>
            <p:nvPr/>
          </p:nvSpPr>
          <p:spPr>
            <a:xfrm>
              <a:off x="3283414" y="1113005"/>
              <a:ext cx="1553353" cy="307777"/>
            </a:xfrm>
            <a:prstGeom prst="rect">
              <a:avLst/>
            </a:prstGeom>
            <a:noFill/>
          </p:spPr>
          <p:txBody>
            <a:bodyPr wrap="square" rtlCol="0">
              <a:spAutoFit/>
            </a:bodyPr>
            <a:lstStyle/>
            <a:p>
              <a:r>
                <a:rPr lang="fr-FR" dirty="0"/>
                <a:t>Description</a:t>
              </a:r>
            </a:p>
          </p:txBody>
        </p:sp>
        <p:sp>
          <p:nvSpPr>
            <p:cNvPr id="39" name="ZoneTexte 38">
              <a:extLst>
                <a:ext uri="{FF2B5EF4-FFF2-40B4-BE49-F238E27FC236}">
                  <a16:creationId xmlns:a16="http://schemas.microsoft.com/office/drawing/2014/main" id="{D309D4EE-C638-1529-97B4-4477430E56FF}"/>
                </a:ext>
              </a:extLst>
            </p:cNvPr>
            <p:cNvSpPr txBox="1"/>
            <p:nvPr/>
          </p:nvSpPr>
          <p:spPr>
            <a:xfrm>
              <a:off x="5712007" y="1075055"/>
              <a:ext cx="1553353" cy="307777"/>
            </a:xfrm>
            <a:prstGeom prst="rect">
              <a:avLst/>
            </a:prstGeom>
            <a:noFill/>
          </p:spPr>
          <p:txBody>
            <a:bodyPr wrap="square" rtlCol="0">
              <a:spAutoFit/>
            </a:bodyPr>
            <a:lstStyle/>
            <a:p>
              <a:pPr algn="ctr"/>
              <a:r>
                <a:rPr lang="fr-FR" dirty="0"/>
                <a:t>Prix</a:t>
              </a:r>
            </a:p>
          </p:txBody>
        </p:sp>
        <p:sp>
          <p:nvSpPr>
            <p:cNvPr id="40" name="ZoneTexte 39">
              <a:extLst>
                <a:ext uri="{FF2B5EF4-FFF2-40B4-BE49-F238E27FC236}">
                  <a16:creationId xmlns:a16="http://schemas.microsoft.com/office/drawing/2014/main" id="{47AB5A91-9205-D923-D5AB-FE32F4671201}"/>
                </a:ext>
              </a:extLst>
            </p:cNvPr>
            <p:cNvSpPr txBox="1"/>
            <p:nvPr/>
          </p:nvSpPr>
          <p:spPr>
            <a:xfrm>
              <a:off x="1173630" y="1995274"/>
              <a:ext cx="1553353" cy="307777"/>
            </a:xfrm>
            <a:prstGeom prst="rect">
              <a:avLst/>
            </a:prstGeom>
            <a:noFill/>
          </p:spPr>
          <p:txBody>
            <a:bodyPr wrap="square" rtlCol="0">
              <a:spAutoFit/>
            </a:bodyPr>
            <a:lstStyle/>
            <a:p>
              <a:r>
                <a:rPr lang="fr-FR" b="1" dirty="0">
                  <a:solidFill>
                    <a:schemeClr val="dk2"/>
                  </a:solidFill>
                  <a:latin typeface="Open Sans"/>
                  <a:ea typeface="Open Sans"/>
                  <a:cs typeface="Open Sans"/>
                </a:rPr>
                <a:t>plexiglas</a:t>
              </a:r>
            </a:p>
          </p:txBody>
        </p:sp>
        <p:cxnSp>
          <p:nvCxnSpPr>
            <p:cNvPr id="41" name="Connecteur droit 40">
              <a:extLst>
                <a:ext uri="{FF2B5EF4-FFF2-40B4-BE49-F238E27FC236}">
                  <a16:creationId xmlns:a16="http://schemas.microsoft.com/office/drawing/2014/main" id="{BD98C8F1-D475-34AF-A671-F70394EA716B}"/>
                </a:ext>
              </a:extLst>
            </p:cNvPr>
            <p:cNvCxnSpPr/>
            <p:nvPr/>
          </p:nvCxnSpPr>
          <p:spPr>
            <a:xfrm>
              <a:off x="790790" y="2610081"/>
              <a:ext cx="6669845"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C818800F-29D7-92C9-0380-45F2315CD20D}"/>
                </a:ext>
              </a:extLst>
            </p:cNvPr>
            <p:cNvCxnSpPr/>
            <p:nvPr/>
          </p:nvCxnSpPr>
          <p:spPr>
            <a:xfrm>
              <a:off x="814437" y="1709296"/>
              <a:ext cx="6669845" cy="0"/>
            </a:xfrm>
            <a:prstGeom prst="line">
              <a:avLst/>
            </a:prstGeom>
            <a:ln w="28575"/>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02203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10D55EBD-A9A0-F9B3-7AFC-09438969D240}"/>
              </a:ext>
            </a:extLst>
          </p:cNvPr>
          <p:cNvGrpSpPr/>
          <p:nvPr/>
        </p:nvGrpSpPr>
        <p:grpSpPr>
          <a:xfrm>
            <a:off x="1488408" y="2002848"/>
            <a:ext cx="6167183" cy="1481220"/>
            <a:chOff x="1487373" y="1828036"/>
            <a:chExt cx="6167183" cy="1481220"/>
          </a:xfrm>
        </p:grpSpPr>
        <p:pic>
          <p:nvPicPr>
            <p:cNvPr id="19" name="Google Shape;2145;p40">
              <a:extLst>
                <a:ext uri="{FF2B5EF4-FFF2-40B4-BE49-F238E27FC236}">
                  <a16:creationId xmlns:a16="http://schemas.microsoft.com/office/drawing/2014/main" id="{D55A669F-4838-A3A8-AEDA-4D57F9F5C164}"/>
                </a:ext>
              </a:extLst>
            </p:cNvPr>
            <p:cNvPicPr preferRelativeResize="0"/>
            <p:nvPr/>
          </p:nvPicPr>
          <p:blipFill>
            <a:blip r:embed="rId2">
              <a:alphaModFix amt="64000"/>
            </a:blip>
            <a:stretch>
              <a:fillRect/>
            </a:stretch>
          </p:blipFill>
          <p:spPr>
            <a:xfrm>
              <a:off x="6375673" y="1883505"/>
              <a:ext cx="1063237" cy="984997"/>
            </a:xfrm>
            <a:prstGeom prst="rect">
              <a:avLst/>
            </a:prstGeom>
            <a:noFill/>
            <a:ln>
              <a:noFill/>
            </a:ln>
          </p:spPr>
        </p:pic>
        <p:pic>
          <p:nvPicPr>
            <p:cNvPr id="20" name="Google Shape;2145;p40">
              <a:extLst>
                <a:ext uri="{FF2B5EF4-FFF2-40B4-BE49-F238E27FC236}">
                  <a16:creationId xmlns:a16="http://schemas.microsoft.com/office/drawing/2014/main" id="{0223B714-6E00-93AF-9C4E-1A2E9B18EF67}"/>
                </a:ext>
              </a:extLst>
            </p:cNvPr>
            <p:cNvPicPr preferRelativeResize="0"/>
            <p:nvPr/>
          </p:nvPicPr>
          <p:blipFill>
            <a:blip r:embed="rId2">
              <a:alphaModFix amt="64000"/>
            </a:blip>
            <a:stretch>
              <a:fillRect/>
            </a:stretch>
          </p:blipFill>
          <p:spPr>
            <a:xfrm>
              <a:off x="4819523" y="1828036"/>
              <a:ext cx="1063237" cy="984997"/>
            </a:xfrm>
            <a:prstGeom prst="rect">
              <a:avLst/>
            </a:prstGeom>
            <a:noFill/>
            <a:ln>
              <a:noFill/>
            </a:ln>
          </p:spPr>
        </p:pic>
        <p:pic>
          <p:nvPicPr>
            <p:cNvPr id="21" name="Google Shape;2145;p40">
              <a:extLst>
                <a:ext uri="{FF2B5EF4-FFF2-40B4-BE49-F238E27FC236}">
                  <a16:creationId xmlns:a16="http://schemas.microsoft.com/office/drawing/2014/main" id="{6D7C214F-F95D-9CA7-D77C-40E698D6A068}"/>
                </a:ext>
              </a:extLst>
            </p:cNvPr>
            <p:cNvPicPr preferRelativeResize="0"/>
            <p:nvPr/>
          </p:nvPicPr>
          <p:blipFill>
            <a:blip r:embed="rId2">
              <a:alphaModFix amt="64000"/>
            </a:blip>
            <a:stretch>
              <a:fillRect/>
            </a:stretch>
          </p:blipFill>
          <p:spPr>
            <a:xfrm>
              <a:off x="3179392" y="1828036"/>
              <a:ext cx="1063237" cy="984997"/>
            </a:xfrm>
            <a:prstGeom prst="rect">
              <a:avLst/>
            </a:prstGeom>
            <a:noFill/>
            <a:ln>
              <a:noFill/>
            </a:ln>
          </p:spPr>
        </p:pic>
        <p:pic>
          <p:nvPicPr>
            <p:cNvPr id="4" name="Google Shape;2145;p40">
              <a:extLst>
                <a:ext uri="{FF2B5EF4-FFF2-40B4-BE49-F238E27FC236}">
                  <a16:creationId xmlns:a16="http://schemas.microsoft.com/office/drawing/2014/main" id="{6AB6C18B-5656-246A-B723-A0FD235A906E}"/>
                </a:ext>
              </a:extLst>
            </p:cNvPr>
            <p:cNvPicPr preferRelativeResize="0"/>
            <p:nvPr/>
          </p:nvPicPr>
          <p:blipFill>
            <a:blip r:embed="rId2">
              <a:alphaModFix amt="64000"/>
            </a:blip>
            <a:stretch>
              <a:fillRect/>
            </a:stretch>
          </p:blipFill>
          <p:spPr>
            <a:xfrm>
              <a:off x="1559089" y="1862418"/>
              <a:ext cx="1063237" cy="984997"/>
            </a:xfrm>
            <a:prstGeom prst="rect">
              <a:avLst/>
            </a:prstGeom>
            <a:noFill/>
            <a:ln>
              <a:noFill/>
            </a:ln>
          </p:spPr>
        </p:pic>
        <p:pic>
          <p:nvPicPr>
            <p:cNvPr id="5" name="Image 4" descr="Une image contenant bouteille&#10;&#10;Description générée automatiquement">
              <a:extLst>
                <a:ext uri="{FF2B5EF4-FFF2-40B4-BE49-F238E27FC236}">
                  <a16:creationId xmlns:a16="http://schemas.microsoft.com/office/drawing/2014/main" id="{C74C8559-199A-73D8-6374-616B6DF7BDE8}"/>
                </a:ext>
              </a:extLst>
            </p:cNvPr>
            <p:cNvPicPr>
              <a:picLocks noChangeAspect="1"/>
            </p:cNvPicPr>
            <p:nvPr/>
          </p:nvPicPr>
          <p:blipFill>
            <a:blip r:embed="rId3"/>
            <a:stretch>
              <a:fillRect/>
            </a:stretch>
          </p:blipFill>
          <p:spPr>
            <a:xfrm>
              <a:off x="1726355" y="2033705"/>
              <a:ext cx="720573" cy="720573"/>
            </a:xfrm>
            <a:prstGeom prst="rect">
              <a:avLst/>
            </a:prstGeom>
          </p:spPr>
        </p:pic>
        <p:sp>
          <p:nvSpPr>
            <p:cNvPr id="6" name="Google Shape;2195;p44">
              <a:extLst>
                <a:ext uri="{FF2B5EF4-FFF2-40B4-BE49-F238E27FC236}">
                  <a16:creationId xmlns:a16="http://schemas.microsoft.com/office/drawing/2014/main" id="{F2179631-4DDB-BF10-7BA3-4517E283432E}"/>
                </a:ext>
              </a:extLst>
            </p:cNvPr>
            <p:cNvSpPr txBox="1"/>
            <p:nvPr/>
          </p:nvSpPr>
          <p:spPr>
            <a:xfrm>
              <a:off x="1487373" y="2925565"/>
              <a:ext cx="1206667" cy="29633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Open Sans"/>
                  <a:ea typeface="Open Sans"/>
                  <a:cs typeface="Open Sans"/>
                  <a:sym typeface="Open Sans"/>
                </a:rPr>
                <a:t>Production</a:t>
              </a:r>
              <a:endParaRPr sz="1200" dirty="0">
                <a:solidFill>
                  <a:schemeClr val="dk2"/>
                </a:solidFill>
                <a:latin typeface="Open Sans"/>
                <a:ea typeface="Open Sans"/>
                <a:cs typeface="Open Sans"/>
                <a:sym typeface="Open Sans"/>
              </a:endParaRPr>
            </a:p>
          </p:txBody>
        </p:sp>
        <p:pic>
          <p:nvPicPr>
            <p:cNvPr id="8" name="Image 7">
              <a:extLst>
                <a:ext uri="{FF2B5EF4-FFF2-40B4-BE49-F238E27FC236}">
                  <a16:creationId xmlns:a16="http://schemas.microsoft.com/office/drawing/2014/main" id="{4B297BC9-EBB2-5BCD-4F53-AD705E4F3279}"/>
                </a:ext>
              </a:extLst>
            </p:cNvPr>
            <p:cNvPicPr>
              <a:picLocks noChangeAspect="1"/>
            </p:cNvPicPr>
            <p:nvPr/>
          </p:nvPicPr>
          <p:blipFill>
            <a:blip r:embed="rId4"/>
            <a:stretch>
              <a:fillRect/>
            </a:stretch>
          </p:blipFill>
          <p:spPr>
            <a:xfrm>
              <a:off x="3461488" y="2118450"/>
              <a:ext cx="512118" cy="512118"/>
            </a:xfrm>
            <a:prstGeom prst="rect">
              <a:avLst/>
            </a:prstGeom>
          </p:spPr>
        </p:pic>
        <p:sp>
          <p:nvSpPr>
            <p:cNvPr id="9" name="ZoneTexte 8">
              <a:extLst>
                <a:ext uri="{FF2B5EF4-FFF2-40B4-BE49-F238E27FC236}">
                  <a16:creationId xmlns:a16="http://schemas.microsoft.com/office/drawing/2014/main" id="{CBB55DBB-E549-63E7-C740-B711CE055C39}"/>
                </a:ext>
              </a:extLst>
            </p:cNvPr>
            <p:cNvSpPr txBox="1"/>
            <p:nvPr/>
          </p:nvSpPr>
          <p:spPr>
            <a:xfrm>
              <a:off x="3054605" y="2899895"/>
              <a:ext cx="1401856" cy="307777"/>
            </a:xfrm>
            <a:prstGeom prst="rect">
              <a:avLst/>
            </a:prstGeom>
            <a:noFill/>
          </p:spPr>
          <p:txBody>
            <a:bodyPr wrap="square">
              <a:spAutoFit/>
            </a:bodyPr>
            <a:lstStyle/>
            <a:p>
              <a:pPr marL="0" lvl="0" indent="0" algn="ctr" rtl="0">
                <a:spcBef>
                  <a:spcPts val="0"/>
                </a:spcBef>
                <a:spcAft>
                  <a:spcPts val="0"/>
                </a:spcAft>
                <a:buNone/>
              </a:pPr>
              <a:r>
                <a:rPr lang="fr-MA" dirty="0">
                  <a:solidFill>
                    <a:schemeClr val="dk2"/>
                  </a:solidFill>
                  <a:latin typeface="Open Sans"/>
                  <a:ea typeface="Open Sans"/>
                  <a:cs typeface="Open Sans"/>
                  <a:sym typeface="Open Sans"/>
                </a:rPr>
                <a:t>Teneur en sel</a:t>
              </a:r>
            </a:p>
          </p:txBody>
        </p:sp>
        <p:pic>
          <p:nvPicPr>
            <p:cNvPr id="14" name="Picture 6">
              <a:extLst>
                <a:ext uri="{FF2B5EF4-FFF2-40B4-BE49-F238E27FC236}">
                  <a16:creationId xmlns:a16="http://schemas.microsoft.com/office/drawing/2014/main" id="{885C9C6D-2D6C-1207-2465-0782AA19B0F7}"/>
                </a:ext>
              </a:extLst>
            </p:cNvPr>
            <p:cNvPicPr>
              <a:picLocks noChangeAspect="1"/>
            </p:cNvPicPr>
            <p:nvPr/>
          </p:nvPicPr>
          <p:blipFill>
            <a:blip r:embed="rId5"/>
            <a:stretch>
              <a:fillRect/>
            </a:stretch>
          </p:blipFill>
          <p:spPr>
            <a:xfrm>
              <a:off x="5127780" y="2107963"/>
              <a:ext cx="484039" cy="463787"/>
            </a:xfrm>
            <a:prstGeom prst="rect">
              <a:avLst/>
            </a:prstGeom>
          </p:spPr>
        </p:pic>
        <p:sp>
          <p:nvSpPr>
            <p:cNvPr id="15" name="Google Shape;2195;p44">
              <a:extLst>
                <a:ext uri="{FF2B5EF4-FFF2-40B4-BE49-F238E27FC236}">
                  <a16:creationId xmlns:a16="http://schemas.microsoft.com/office/drawing/2014/main" id="{8D32F16F-2BA6-6A31-872C-B14FF62C6571}"/>
                </a:ext>
              </a:extLst>
            </p:cNvPr>
            <p:cNvSpPr txBox="1"/>
            <p:nvPr/>
          </p:nvSpPr>
          <p:spPr>
            <a:xfrm>
              <a:off x="4727361" y="2836566"/>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dirty="0">
                  <a:solidFill>
                    <a:schemeClr val="dk2"/>
                  </a:solidFill>
                  <a:latin typeface="Open Sans"/>
                  <a:ea typeface="Open Sans"/>
                  <a:cs typeface="Open Sans"/>
                  <a:sym typeface="Open Sans"/>
                </a:rPr>
                <a:t>Energie consommée</a:t>
              </a:r>
              <a:endParaRPr dirty="0">
                <a:solidFill>
                  <a:schemeClr val="dk2"/>
                </a:solidFill>
                <a:latin typeface="Open Sans"/>
                <a:ea typeface="Open Sans"/>
                <a:cs typeface="Open Sans"/>
                <a:sym typeface="Open Sans"/>
              </a:endParaRPr>
            </a:p>
          </p:txBody>
        </p:sp>
        <p:pic>
          <p:nvPicPr>
            <p:cNvPr id="17" name="Image 16">
              <a:extLst>
                <a:ext uri="{FF2B5EF4-FFF2-40B4-BE49-F238E27FC236}">
                  <a16:creationId xmlns:a16="http://schemas.microsoft.com/office/drawing/2014/main" id="{22B8D8F5-554F-F143-E651-89C0DAB36C9E}"/>
                </a:ext>
              </a:extLst>
            </p:cNvPr>
            <p:cNvPicPr>
              <a:picLocks noChangeAspect="1"/>
            </p:cNvPicPr>
            <p:nvPr/>
          </p:nvPicPr>
          <p:blipFill>
            <a:blip r:embed="rId6"/>
            <a:stretch>
              <a:fillRect/>
            </a:stretch>
          </p:blipFill>
          <p:spPr>
            <a:xfrm>
              <a:off x="6673081" y="2091981"/>
              <a:ext cx="561095" cy="537468"/>
            </a:xfrm>
            <a:prstGeom prst="rect">
              <a:avLst/>
            </a:prstGeom>
          </p:spPr>
        </p:pic>
        <p:sp>
          <p:nvSpPr>
            <p:cNvPr id="18" name="Google Shape;2195;p44">
              <a:extLst>
                <a:ext uri="{FF2B5EF4-FFF2-40B4-BE49-F238E27FC236}">
                  <a16:creationId xmlns:a16="http://schemas.microsoft.com/office/drawing/2014/main" id="{440AC1C8-55DE-D405-EB4B-D06F40F494E1}"/>
                </a:ext>
              </a:extLst>
            </p:cNvPr>
            <p:cNvSpPr txBox="1"/>
            <p:nvPr/>
          </p:nvSpPr>
          <p:spPr>
            <a:xfrm>
              <a:off x="6252700" y="2834121"/>
              <a:ext cx="1401856" cy="472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MA" dirty="0">
                  <a:solidFill>
                    <a:schemeClr val="dk2"/>
                  </a:solidFill>
                  <a:latin typeface="Open Sans"/>
                  <a:ea typeface="Open Sans"/>
                  <a:cs typeface="Open Sans"/>
                  <a:sym typeface="Open Sans"/>
                </a:rPr>
                <a:t>Coût</a:t>
              </a:r>
              <a:endParaRPr dirty="0">
                <a:solidFill>
                  <a:schemeClr val="dk2"/>
                </a:solidFill>
                <a:latin typeface="Open Sans"/>
                <a:ea typeface="Open Sans"/>
                <a:cs typeface="Open Sans"/>
                <a:sym typeface="Open Sans"/>
              </a:endParaRPr>
            </a:p>
          </p:txBody>
        </p:sp>
      </p:grpSp>
      <p:sp>
        <p:nvSpPr>
          <p:cNvPr id="23" name="Titre 2">
            <a:extLst>
              <a:ext uri="{FF2B5EF4-FFF2-40B4-BE49-F238E27FC236}">
                <a16:creationId xmlns:a16="http://schemas.microsoft.com/office/drawing/2014/main" id="{82DA41EF-379F-28CB-FE3C-DD78EB6FA45A}"/>
              </a:ext>
            </a:extLst>
          </p:cNvPr>
          <p:cNvSpPr>
            <a:spLocks noGrp="1"/>
          </p:cNvSpPr>
          <p:nvPr>
            <p:ph type="ctrTitle"/>
          </p:nvPr>
        </p:nvSpPr>
        <p:spPr>
          <a:xfrm>
            <a:off x="621246" y="543357"/>
            <a:ext cx="7672500" cy="577800"/>
          </a:xfrm>
        </p:spPr>
        <p:txBody>
          <a:bodyPr/>
          <a:lstStyle/>
          <a:p>
            <a:r>
              <a:rPr lang="fr-FR" sz="3000"/>
              <a:t>Un prototype </a:t>
            </a:r>
            <a:r>
              <a:rPr lang="fr-FR" sz="3000" dirty="0"/>
              <a:t>prometteur…</a:t>
            </a:r>
            <a:endParaRPr lang="fr-FR" sz="1400" dirty="0"/>
          </a:p>
        </p:txBody>
      </p:sp>
      <p:sp>
        <p:nvSpPr>
          <p:cNvPr id="2" name="ZoneTexte 1">
            <a:extLst>
              <a:ext uri="{FF2B5EF4-FFF2-40B4-BE49-F238E27FC236}">
                <a16:creationId xmlns:a16="http://schemas.microsoft.com/office/drawing/2014/main" id="{8F605B7B-1319-6E36-F03C-6B64095798D1}"/>
              </a:ext>
            </a:extLst>
          </p:cNvPr>
          <p:cNvSpPr txBox="1"/>
          <p:nvPr/>
        </p:nvSpPr>
        <p:spPr>
          <a:xfrm>
            <a:off x="8382348" y="4776844"/>
            <a:ext cx="690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 27</a:t>
            </a:r>
          </a:p>
        </p:txBody>
      </p:sp>
    </p:spTree>
    <p:extLst>
      <p:ext uri="{BB962C8B-B14F-4D97-AF65-F5344CB8AC3E}">
        <p14:creationId xmlns:p14="http://schemas.microsoft.com/office/powerpoint/2010/main" val="2471485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537E0FE-5B4E-A442-7010-361A3D4A0069}"/>
              </a:ext>
            </a:extLst>
          </p:cNvPr>
          <p:cNvSpPr>
            <a:spLocks noGrp="1"/>
          </p:cNvSpPr>
          <p:nvPr>
            <p:ph type="ctrTitle"/>
          </p:nvPr>
        </p:nvSpPr>
        <p:spPr>
          <a:xfrm>
            <a:off x="1547643" y="214717"/>
            <a:ext cx="6048714" cy="595942"/>
          </a:xfrm>
        </p:spPr>
        <p:txBody>
          <a:bodyPr/>
          <a:lstStyle/>
          <a:p>
            <a:r>
              <a:rPr lang="fr-MA" dirty="0"/>
              <a:t>Le fermier: Client potentiel </a:t>
            </a:r>
            <a:r>
              <a:rPr lang="fr-MA" sz="3600" dirty="0"/>
              <a:t>?</a:t>
            </a:r>
          </a:p>
        </p:txBody>
      </p:sp>
      <p:pic>
        <p:nvPicPr>
          <p:cNvPr id="5" name="Image 4">
            <a:extLst>
              <a:ext uri="{FF2B5EF4-FFF2-40B4-BE49-F238E27FC236}">
                <a16:creationId xmlns:a16="http://schemas.microsoft.com/office/drawing/2014/main" id="{9B55003D-A5DA-2CC3-FD1A-EE4368CB3EDA}"/>
              </a:ext>
            </a:extLst>
          </p:cNvPr>
          <p:cNvPicPr>
            <a:picLocks noChangeAspect="1"/>
          </p:cNvPicPr>
          <p:nvPr/>
        </p:nvPicPr>
        <p:blipFill>
          <a:blip r:embed="rId2"/>
          <a:stretch>
            <a:fillRect/>
          </a:stretch>
        </p:blipFill>
        <p:spPr>
          <a:xfrm>
            <a:off x="823733" y="3568746"/>
            <a:ext cx="1574754" cy="1574754"/>
          </a:xfrm>
          <a:prstGeom prst="rect">
            <a:avLst/>
          </a:prstGeom>
        </p:spPr>
      </p:pic>
      <p:sp>
        <p:nvSpPr>
          <p:cNvPr id="6" name="Bulle narrative : ronde 5">
            <a:extLst>
              <a:ext uri="{FF2B5EF4-FFF2-40B4-BE49-F238E27FC236}">
                <a16:creationId xmlns:a16="http://schemas.microsoft.com/office/drawing/2014/main" id="{8FC2B507-7496-CE39-F59D-0E9A0BB16A4C}"/>
              </a:ext>
            </a:extLst>
          </p:cNvPr>
          <p:cNvSpPr/>
          <p:nvPr/>
        </p:nvSpPr>
        <p:spPr>
          <a:xfrm>
            <a:off x="959946" y="1942752"/>
            <a:ext cx="2828283" cy="1484875"/>
          </a:xfrm>
          <a:prstGeom prst="wedgeEllipseCallou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7" name="Google Shape;2145;p40">
            <a:extLst>
              <a:ext uri="{FF2B5EF4-FFF2-40B4-BE49-F238E27FC236}">
                <a16:creationId xmlns:a16="http://schemas.microsoft.com/office/drawing/2014/main" id="{9E29918E-12F1-F3D5-BF5D-DF48368A58EE}"/>
              </a:ext>
            </a:extLst>
          </p:cNvPr>
          <p:cNvPicPr preferRelativeResize="0"/>
          <p:nvPr/>
        </p:nvPicPr>
        <p:blipFill>
          <a:blip r:embed="rId3">
            <a:alphaModFix amt="64000"/>
          </a:blip>
          <a:stretch>
            <a:fillRect/>
          </a:stretch>
        </p:blipFill>
        <p:spPr>
          <a:xfrm>
            <a:off x="3363735" y="1033487"/>
            <a:ext cx="820923" cy="690532"/>
          </a:xfrm>
          <a:prstGeom prst="rect">
            <a:avLst/>
          </a:prstGeom>
          <a:noFill/>
          <a:ln>
            <a:noFill/>
          </a:ln>
        </p:spPr>
      </p:pic>
      <p:pic>
        <p:nvPicPr>
          <p:cNvPr id="8" name="Google Shape;2145;p40">
            <a:extLst>
              <a:ext uri="{FF2B5EF4-FFF2-40B4-BE49-F238E27FC236}">
                <a16:creationId xmlns:a16="http://schemas.microsoft.com/office/drawing/2014/main" id="{9B79D0E8-86FF-2C18-A320-FECDA500DDFC}"/>
              </a:ext>
            </a:extLst>
          </p:cNvPr>
          <p:cNvPicPr preferRelativeResize="0"/>
          <p:nvPr/>
        </p:nvPicPr>
        <p:blipFill>
          <a:blip r:embed="rId3">
            <a:alphaModFix amt="64000"/>
          </a:blip>
          <a:stretch>
            <a:fillRect/>
          </a:stretch>
        </p:blipFill>
        <p:spPr>
          <a:xfrm>
            <a:off x="3975460" y="1942752"/>
            <a:ext cx="820923" cy="690532"/>
          </a:xfrm>
          <a:prstGeom prst="rect">
            <a:avLst/>
          </a:prstGeom>
          <a:noFill/>
          <a:ln>
            <a:noFill/>
          </a:ln>
        </p:spPr>
      </p:pic>
      <p:pic>
        <p:nvPicPr>
          <p:cNvPr id="9" name="Google Shape;2145;p40">
            <a:extLst>
              <a:ext uri="{FF2B5EF4-FFF2-40B4-BE49-F238E27FC236}">
                <a16:creationId xmlns:a16="http://schemas.microsoft.com/office/drawing/2014/main" id="{FE384480-7787-7884-1C68-FF1D6D4C3F03}"/>
              </a:ext>
            </a:extLst>
          </p:cNvPr>
          <p:cNvPicPr preferRelativeResize="0"/>
          <p:nvPr/>
        </p:nvPicPr>
        <p:blipFill>
          <a:blip r:embed="rId3">
            <a:alphaModFix amt="64000"/>
          </a:blip>
          <a:stretch>
            <a:fillRect/>
          </a:stretch>
        </p:blipFill>
        <p:spPr>
          <a:xfrm>
            <a:off x="3960619" y="3042517"/>
            <a:ext cx="820923" cy="690532"/>
          </a:xfrm>
          <a:prstGeom prst="rect">
            <a:avLst/>
          </a:prstGeom>
          <a:noFill/>
          <a:ln>
            <a:noFill/>
          </a:ln>
        </p:spPr>
      </p:pic>
      <p:pic>
        <p:nvPicPr>
          <p:cNvPr id="10" name="Google Shape;2145;p40">
            <a:extLst>
              <a:ext uri="{FF2B5EF4-FFF2-40B4-BE49-F238E27FC236}">
                <a16:creationId xmlns:a16="http://schemas.microsoft.com/office/drawing/2014/main" id="{F43F0383-E789-036D-6F9E-450048431366}"/>
              </a:ext>
            </a:extLst>
          </p:cNvPr>
          <p:cNvPicPr preferRelativeResize="0"/>
          <p:nvPr/>
        </p:nvPicPr>
        <p:blipFill>
          <a:blip r:embed="rId3">
            <a:alphaModFix amt="64000"/>
          </a:blip>
          <a:stretch>
            <a:fillRect/>
          </a:stretch>
        </p:blipFill>
        <p:spPr>
          <a:xfrm>
            <a:off x="3333099" y="4015283"/>
            <a:ext cx="820923" cy="690532"/>
          </a:xfrm>
          <a:prstGeom prst="rect">
            <a:avLst/>
          </a:prstGeom>
          <a:noFill/>
          <a:ln>
            <a:noFill/>
          </a:ln>
        </p:spPr>
      </p:pic>
      <p:sp>
        <p:nvSpPr>
          <p:cNvPr id="11" name="ZoneTexte 10">
            <a:extLst>
              <a:ext uri="{FF2B5EF4-FFF2-40B4-BE49-F238E27FC236}">
                <a16:creationId xmlns:a16="http://schemas.microsoft.com/office/drawing/2014/main" id="{29E8A766-325D-9375-5FDB-2AFE4D659F85}"/>
              </a:ext>
            </a:extLst>
          </p:cNvPr>
          <p:cNvSpPr txBox="1"/>
          <p:nvPr/>
        </p:nvSpPr>
        <p:spPr>
          <a:xfrm>
            <a:off x="1087357" y="2392801"/>
            <a:ext cx="2573459" cy="584775"/>
          </a:xfrm>
          <a:prstGeom prst="rect">
            <a:avLst/>
          </a:prstGeom>
          <a:noFill/>
        </p:spPr>
        <p:txBody>
          <a:bodyPr wrap="square" lIns="91440" tIns="45720" rIns="91440" bIns="45720" rtlCol="0" anchor="t">
            <a:spAutoFit/>
          </a:bodyPr>
          <a:lstStyle/>
          <a:p>
            <a:pPr algn="ctr"/>
            <a:r>
              <a:rPr lang="fr-MA" sz="1600" b="1" i="1" dirty="0">
                <a:solidFill>
                  <a:schemeClr val="bg2">
                    <a:lumMod val="75000"/>
                  </a:schemeClr>
                </a:solidFill>
              </a:rPr>
              <a:t>Je suis le porte-parole des </a:t>
            </a:r>
            <a:r>
              <a:rPr lang="fr-MA" sz="1600" b="1" i="1">
                <a:solidFill>
                  <a:schemeClr val="bg2">
                    <a:lumMod val="75000"/>
                  </a:schemeClr>
                </a:solidFill>
              </a:rPr>
              <a:t>fermiers  </a:t>
            </a:r>
            <a:r>
              <a:rPr lang="fr-MA" sz="1600" b="1" i="1" dirty="0">
                <a:solidFill>
                  <a:schemeClr val="bg2">
                    <a:lumMod val="75000"/>
                  </a:schemeClr>
                </a:solidFill>
              </a:rPr>
              <a:t> </a:t>
            </a:r>
            <a:endParaRPr lang="fr-FR" sz="1600" b="1" i="1" dirty="0">
              <a:solidFill>
                <a:schemeClr val="bg2">
                  <a:lumMod val="75000"/>
                </a:schemeClr>
              </a:solidFill>
            </a:endParaRPr>
          </a:p>
        </p:txBody>
      </p:sp>
      <p:sp>
        <p:nvSpPr>
          <p:cNvPr id="12" name="ZoneTexte 11">
            <a:extLst>
              <a:ext uri="{FF2B5EF4-FFF2-40B4-BE49-F238E27FC236}">
                <a16:creationId xmlns:a16="http://schemas.microsoft.com/office/drawing/2014/main" id="{21488C1F-54A6-4B04-A591-36ED07328C34}"/>
              </a:ext>
            </a:extLst>
          </p:cNvPr>
          <p:cNvSpPr txBox="1"/>
          <p:nvPr/>
        </p:nvSpPr>
        <p:spPr>
          <a:xfrm>
            <a:off x="4116048" y="1221189"/>
            <a:ext cx="2252133" cy="307777"/>
          </a:xfrm>
          <a:prstGeom prst="rect">
            <a:avLst/>
          </a:prstGeom>
          <a:noFill/>
        </p:spPr>
        <p:txBody>
          <a:bodyPr wrap="square" lIns="91440" tIns="45720" rIns="91440" bIns="45720" rtlCol="0" anchor="t">
            <a:spAutoFit/>
          </a:bodyPr>
          <a:lstStyle/>
          <a:p>
            <a:r>
              <a:rPr lang="fr-MA" dirty="0"/>
              <a:t>Fermiers marocains</a:t>
            </a:r>
            <a:endParaRPr lang="fr-FR"/>
          </a:p>
        </p:txBody>
      </p:sp>
      <p:sp>
        <p:nvSpPr>
          <p:cNvPr id="14" name="ZoneTexte 13">
            <a:extLst>
              <a:ext uri="{FF2B5EF4-FFF2-40B4-BE49-F238E27FC236}">
                <a16:creationId xmlns:a16="http://schemas.microsoft.com/office/drawing/2014/main" id="{DA1A5221-0F97-984C-4FA3-C398EC190533}"/>
              </a:ext>
            </a:extLst>
          </p:cNvPr>
          <p:cNvSpPr txBox="1"/>
          <p:nvPr/>
        </p:nvSpPr>
        <p:spPr>
          <a:xfrm>
            <a:off x="4799390" y="2137403"/>
            <a:ext cx="3050418" cy="307777"/>
          </a:xfrm>
          <a:prstGeom prst="rect">
            <a:avLst/>
          </a:prstGeom>
          <a:noFill/>
        </p:spPr>
        <p:txBody>
          <a:bodyPr wrap="square" lIns="91440" tIns="45720" rIns="91440" bIns="45720" rtlCol="0" anchor="t">
            <a:spAutoFit/>
          </a:bodyPr>
          <a:lstStyle/>
          <a:p>
            <a:r>
              <a:rPr lang="fr-MA" dirty="0"/>
              <a:t>L'eau d'irrigation est saumâtre</a:t>
            </a:r>
          </a:p>
        </p:txBody>
      </p:sp>
      <p:sp>
        <p:nvSpPr>
          <p:cNvPr id="15" name="ZoneTexte 14">
            <a:extLst>
              <a:ext uri="{FF2B5EF4-FFF2-40B4-BE49-F238E27FC236}">
                <a16:creationId xmlns:a16="http://schemas.microsoft.com/office/drawing/2014/main" id="{B1C0D352-2B33-50CB-2183-3E38E3D909CA}"/>
              </a:ext>
            </a:extLst>
          </p:cNvPr>
          <p:cNvSpPr txBox="1"/>
          <p:nvPr/>
        </p:nvSpPr>
        <p:spPr>
          <a:xfrm>
            <a:off x="4933042" y="2950935"/>
            <a:ext cx="4067628"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MA" dirty="0"/>
              <a:t>Dégradation de la qualité du sol </a:t>
            </a:r>
          </a:p>
          <a:p>
            <a:endParaRPr lang="fr-MA" dirty="0"/>
          </a:p>
          <a:p>
            <a:r>
              <a:rPr lang="fr-MA" sz="1100" dirty="0"/>
              <a:t>"la salinisation des sols due à l'irrigation réduit la surface des terres irriguées de 1 à 2 % par an" </a:t>
            </a:r>
            <a:r>
              <a:rPr lang="fr-MA" dirty="0"/>
              <a:t> </a:t>
            </a:r>
          </a:p>
          <a:p>
            <a:pPr algn="r"/>
            <a:r>
              <a:rPr lang="fr-MA" sz="800" i="1" dirty="0">
                <a:solidFill>
                  <a:schemeClr val="bg1">
                    <a:lumMod val="50000"/>
                  </a:schemeClr>
                </a:solidFill>
                <a:latin typeface="Calibri" panose="020F0502020204030204" pitchFamily="34" charset="0"/>
                <a:cs typeface="Calibri" panose="020F0502020204030204" pitchFamily="34" charset="0"/>
              </a:rPr>
              <a:t>FAO,2020</a:t>
            </a:r>
          </a:p>
        </p:txBody>
      </p:sp>
      <p:sp>
        <p:nvSpPr>
          <p:cNvPr id="16" name="ZoneTexte 15">
            <a:extLst>
              <a:ext uri="{FF2B5EF4-FFF2-40B4-BE49-F238E27FC236}">
                <a16:creationId xmlns:a16="http://schemas.microsoft.com/office/drawing/2014/main" id="{77C006D5-A214-6259-7DE3-2CEE43B85705}"/>
              </a:ext>
            </a:extLst>
          </p:cNvPr>
          <p:cNvSpPr txBox="1"/>
          <p:nvPr/>
        </p:nvSpPr>
        <p:spPr>
          <a:xfrm>
            <a:off x="4044041" y="4175578"/>
            <a:ext cx="30504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MA" dirty="0"/>
              <a:t>Diminution annuelle de la production</a:t>
            </a:r>
          </a:p>
        </p:txBody>
      </p:sp>
      <p:pic>
        <p:nvPicPr>
          <p:cNvPr id="18" name="Graphique 18" descr="Homme agriculteur avec un remplissage uni">
            <a:extLst>
              <a:ext uri="{FF2B5EF4-FFF2-40B4-BE49-F238E27FC236}">
                <a16:creationId xmlns:a16="http://schemas.microsoft.com/office/drawing/2014/main" id="{B065DB30-493A-F6FF-A380-F06800C8F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6883" y="998763"/>
            <a:ext cx="769259" cy="760187"/>
          </a:xfrm>
          <a:prstGeom prst="rect">
            <a:avLst/>
          </a:prstGeom>
        </p:spPr>
      </p:pic>
      <p:pic>
        <p:nvPicPr>
          <p:cNvPr id="19" name="Graphique 19" descr="Eau contour">
            <a:extLst>
              <a:ext uri="{FF2B5EF4-FFF2-40B4-BE49-F238E27FC236}">
                <a16:creationId xmlns:a16="http://schemas.microsoft.com/office/drawing/2014/main" id="{F19FA6CA-4B55-110D-E408-3478FD7591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23870" y="2005694"/>
            <a:ext cx="560617" cy="687615"/>
          </a:xfrm>
          <a:prstGeom prst="rect">
            <a:avLst/>
          </a:prstGeom>
        </p:spPr>
      </p:pic>
      <p:pic>
        <p:nvPicPr>
          <p:cNvPr id="20" name="Graphique 20" descr="Agriculture contour">
            <a:extLst>
              <a:ext uri="{FF2B5EF4-FFF2-40B4-BE49-F238E27FC236}">
                <a16:creationId xmlns:a16="http://schemas.microsoft.com/office/drawing/2014/main" id="{51AEA1EF-8F47-C677-9FC2-7AA1C34B30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81816" y="3103336"/>
            <a:ext cx="596901" cy="578758"/>
          </a:xfrm>
          <a:prstGeom prst="rect">
            <a:avLst/>
          </a:prstGeom>
        </p:spPr>
      </p:pic>
      <p:pic>
        <p:nvPicPr>
          <p:cNvPr id="21" name="Graphique 21" descr="Cultures contour">
            <a:extLst>
              <a:ext uri="{FF2B5EF4-FFF2-40B4-BE49-F238E27FC236}">
                <a16:creationId xmlns:a16="http://schemas.microsoft.com/office/drawing/2014/main" id="{DD7FEC23-2E33-E9A4-3B7C-CA18C76F6C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43514" y="4046764"/>
            <a:ext cx="615044" cy="624116"/>
          </a:xfrm>
          <a:prstGeom prst="rect">
            <a:avLst/>
          </a:prstGeom>
        </p:spPr>
      </p:pic>
    </p:spTree>
    <p:extLst>
      <p:ext uri="{BB962C8B-B14F-4D97-AF65-F5344CB8AC3E}">
        <p14:creationId xmlns:p14="http://schemas.microsoft.com/office/powerpoint/2010/main" val="426742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2">
            <a:extLst>
              <a:ext uri="{FF2B5EF4-FFF2-40B4-BE49-F238E27FC236}">
                <a16:creationId xmlns:a16="http://schemas.microsoft.com/office/drawing/2014/main" id="{0F2BC16D-2A62-6B04-0791-4670FE22000B}"/>
              </a:ext>
            </a:extLst>
          </p:cNvPr>
          <p:cNvSpPr>
            <a:spLocks noGrp="1"/>
          </p:cNvSpPr>
          <p:nvPr>
            <p:ph type="ctrTitle"/>
          </p:nvPr>
        </p:nvSpPr>
        <p:spPr>
          <a:xfrm>
            <a:off x="39516" y="260042"/>
            <a:ext cx="8385717" cy="577800"/>
          </a:xfrm>
        </p:spPr>
        <p:txBody>
          <a:bodyPr/>
          <a:lstStyle/>
          <a:p>
            <a:r>
              <a:rPr lang="fr-FR" sz="2000" dirty="0">
                <a:solidFill>
                  <a:schemeClr val="bg2"/>
                </a:solidFill>
              </a:rPr>
              <a:t>Quantification des besoins en eau des différentes cultures</a:t>
            </a:r>
            <a:endParaRPr lang="fr-FR" sz="1800" dirty="0">
              <a:solidFill>
                <a:schemeClr val="bg2"/>
              </a:solidFill>
            </a:endParaRPr>
          </a:p>
        </p:txBody>
      </p:sp>
      <p:sp>
        <p:nvSpPr>
          <p:cNvPr id="3" name="ZoneTexte 2">
            <a:extLst>
              <a:ext uri="{FF2B5EF4-FFF2-40B4-BE49-F238E27FC236}">
                <a16:creationId xmlns:a16="http://schemas.microsoft.com/office/drawing/2014/main" id="{80DD05FD-F0CB-78D9-1BCA-EA2E5166D6F5}"/>
              </a:ext>
            </a:extLst>
          </p:cNvPr>
          <p:cNvSpPr txBox="1"/>
          <p:nvPr/>
        </p:nvSpPr>
        <p:spPr>
          <a:xfrm>
            <a:off x="379830" y="4284234"/>
            <a:ext cx="8505007" cy="523220"/>
          </a:xfrm>
          <a:prstGeom prst="rect">
            <a:avLst/>
          </a:prstGeom>
          <a:noFill/>
        </p:spPr>
        <p:txBody>
          <a:bodyPr wrap="square" lIns="91440" tIns="45720" rIns="91440" bIns="45720" rtlCol="0" anchor="t">
            <a:spAutoFit/>
          </a:bodyPr>
          <a:lstStyle/>
          <a:p>
            <a:r>
              <a:rPr lang="fr-FR" b="1" dirty="0"/>
              <a:t>Le coût en surface agricole rend l'adoption de cette solution inacceptable pour certaines cultures, mais pour d'autres, il faut examiner leur coût de revient.</a:t>
            </a:r>
          </a:p>
        </p:txBody>
      </p:sp>
      <p:graphicFrame>
        <p:nvGraphicFramePr>
          <p:cNvPr id="12" name="Graphique 11">
            <a:extLst>
              <a:ext uri="{FF2B5EF4-FFF2-40B4-BE49-F238E27FC236}">
                <a16:creationId xmlns:a16="http://schemas.microsoft.com/office/drawing/2014/main" id="{2AA41DA7-72DA-7CD2-1496-F2453C73B01A}"/>
              </a:ext>
            </a:extLst>
          </p:cNvPr>
          <p:cNvGraphicFramePr>
            <a:graphicFrameLocks/>
          </p:cNvGraphicFramePr>
          <p:nvPr>
            <p:extLst>
              <p:ext uri="{D42A27DB-BD31-4B8C-83A1-F6EECF244321}">
                <p14:modId xmlns:p14="http://schemas.microsoft.com/office/powerpoint/2010/main" val="3332065325"/>
              </p:ext>
            </p:extLst>
          </p:nvPr>
        </p:nvGraphicFramePr>
        <p:xfrm>
          <a:off x="2727459" y="867397"/>
          <a:ext cx="3809748" cy="28858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Graphique 13">
            <a:extLst>
              <a:ext uri="{FF2B5EF4-FFF2-40B4-BE49-F238E27FC236}">
                <a16:creationId xmlns:a16="http://schemas.microsoft.com/office/drawing/2014/main" id="{3CC91462-4376-B41F-8C5E-43D01A20EF26}"/>
              </a:ext>
            </a:extLst>
          </p:cNvPr>
          <p:cNvGraphicFramePr>
            <a:graphicFrameLocks/>
          </p:cNvGraphicFramePr>
          <p:nvPr>
            <p:extLst>
              <p:ext uri="{D42A27DB-BD31-4B8C-83A1-F6EECF244321}">
                <p14:modId xmlns:p14="http://schemas.microsoft.com/office/powerpoint/2010/main" val="668194679"/>
              </p:ext>
            </p:extLst>
          </p:nvPr>
        </p:nvGraphicFramePr>
        <p:xfrm>
          <a:off x="4944656" y="717921"/>
          <a:ext cx="4159828" cy="3035309"/>
        </p:xfrm>
        <a:graphic>
          <a:graphicData uri="http://schemas.openxmlformats.org/drawingml/2006/chart">
            <c:chart xmlns:c="http://schemas.openxmlformats.org/drawingml/2006/chart" xmlns:r="http://schemas.openxmlformats.org/officeDocument/2006/relationships" r:id="rId3"/>
          </a:graphicData>
        </a:graphic>
      </p:graphicFrame>
      <p:sp>
        <p:nvSpPr>
          <p:cNvPr id="4" name="ZoneTexte 3">
            <a:extLst>
              <a:ext uri="{FF2B5EF4-FFF2-40B4-BE49-F238E27FC236}">
                <a16:creationId xmlns:a16="http://schemas.microsoft.com/office/drawing/2014/main" id="{39D465AD-EC32-E664-E82F-3B838BFFF4FD}"/>
              </a:ext>
            </a:extLst>
          </p:cNvPr>
          <p:cNvSpPr txBox="1"/>
          <p:nvPr/>
        </p:nvSpPr>
        <p:spPr>
          <a:xfrm>
            <a:off x="3291115" y="3753230"/>
            <a:ext cx="256177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800" i="1" dirty="0" err="1">
                <a:solidFill>
                  <a:schemeClr val="tx1">
                    <a:lumMod val="60000"/>
                    <a:lumOff val="40000"/>
                  </a:schemeClr>
                </a:solidFill>
                <a:latin typeface="Calibri" panose="020F0502020204030204" pitchFamily="34" charset="0"/>
                <a:cs typeface="Calibri" panose="020F0502020204030204" pitchFamily="34" charset="0"/>
              </a:rPr>
              <a:t>Srairi</a:t>
            </a:r>
            <a:r>
              <a:rPr lang="fr-FR" sz="800" i="1" dirty="0">
                <a:solidFill>
                  <a:schemeClr val="tx1">
                    <a:lumMod val="60000"/>
                    <a:lumOff val="40000"/>
                  </a:schemeClr>
                </a:solidFill>
                <a:latin typeface="Calibri" panose="020F0502020204030204" pitchFamily="34" charset="0"/>
                <a:cs typeface="Calibri" panose="020F0502020204030204" pitchFamily="34" charset="0"/>
              </a:rPr>
              <a:t> et al.,(2021)-</a:t>
            </a:r>
            <a:r>
              <a:rPr lang="fr-FR" sz="800" i="1" dirty="0" err="1">
                <a:solidFill>
                  <a:schemeClr val="tx1">
                    <a:lumMod val="60000"/>
                    <a:lumOff val="40000"/>
                  </a:schemeClr>
                </a:solidFill>
                <a:latin typeface="Calibri" panose="020F0502020204030204" pitchFamily="34" charset="0"/>
                <a:cs typeface="Calibri" panose="020F0502020204030204" pitchFamily="34" charset="0"/>
              </a:rPr>
              <a:t>Afrimed</a:t>
            </a:r>
            <a:r>
              <a:rPr lang="fr-FR" sz="800" i="1" dirty="0">
                <a:solidFill>
                  <a:schemeClr val="tx1">
                    <a:lumMod val="60000"/>
                    <a:lumOff val="40000"/>
                  </a:schemeClr>
                </a:solidFill>
                <a:latin typeface="Calibri" panose="020F0502020204030204" pitchFamily="34" charset="0"/>
                <a:cs typeface="Calibri" panose="020F0502020204030204" pitchFamily="34" charset="0"/>
              </a:rPr>
              <a:t> AJ Awamia</a:t>
            </a:r>
          </a:p>
        </p:txBody>
      </p:sp>
      <p:sp>
        <p:nvSpPr>
          <p:cNvPr id="18" name="Flèche : droite 17">
            <a:extLst>
              <a:ext uri="{FF2B5EF4-FFF2-40B4-BE49-F238E27FC236}">
                <a16:creationId xmlns:a16="http://schemas.microsoft.com/office/drawing/2014/main" id="{56224F66-E9E5-2E24-BEFB-403F2DBA0357}"/>
              </a:ext>
            </a:extLst>
          </p:cNvPr>
          <p:cNvSpPr/>
          <p:nvPr/>
        </p:nvSpPr>
        <p:spPr>
          <a:xfrm>
            <a:off x="4278547" y="2115277"/>
            <a:ext cx="707571" cy="39007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12728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1" nodeType="clickEffect">
                                  <p:stCondLst>
                                    <p:cond delay="0"/>
                                  </p:stCondLst>
                                  <p:childTnLst>
                                    <p:animMotion origin="layout" path="M 0 0 L -0.25 0 E" pathEditMode="relative" ptsTypes="">
                                      <p:cBhvr>
                                        <p:cTn id="14" dur="2000" fill="hold"/>
                                        <p:tgtEl>
                                          <p:spTgt spid="12"/>
                                        </p:tgtEl>
                                        <p:attrNameLst>
                                          <p:attrName>ppt_x</p:attrName>
                                          <p:attrName>ppt_y</p:attrName>
                                        </p:attrNameLst>
                                      </p:cBhvr>
                                    </p:animMotion>
                                  </p:childTnLst>
                                </p:cTn>
                              </p:par>
                              <p:par>
                                <p:cTn id="15" presetID="35" presetClass="path" presetSubtype="0" accel="50000" decel="50000" fill="hold" grpId="1" nodeType="withEffect">
                                  <p:stCondLst>
                                    <p:cond delay="0"/>
                                  </p:stCondLst>
                                  <p:childTnLst>
                                    <p:animMotion origin="layout" path="M 0 2.71605E-6 L -0.25 2.71605E-6 " pathEditMode="relative" rAng="0" ptsTypes="AA">
                                      <p:cBhvr>
                                        <p:cTn id="16" dur="2000" fill="hold"/>
                                        <p:tgtEl>
                                          <p:spTgt spid="4"/>
                                        </p:tgtEl>
                                        <p:attrNameLst>
                                          <p:attrName>ppt_x</p:attrName>
                                          <p:attrName>ppt_y</p:attrName>
                                        </p:attrNameLst>
                                      </p:cBhvr>
                                      <p:rCtr x="-12500" y="0"/>
                                    </p:animMotion>
                                  </p:childTnLst>
                                </p:cTn>
                              </p:par>
                              <p:par>
                                <p:cTn id="17" presetID="10" presetClass="entr" presetSubtype="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2" grpId="0">
        <p:bldAsOne/>
      </p:bldGraphic>
      <p:bldGraphic spid="12" grpId="1">
        <p:bldAsOne/>
      </p:bldGraphic>
      <p:bldGraphic spid="14" grpId="0">
        <p:bldAsOne/>
      </p:bldGraphic>
      <p:bldP spid="4" grpId="0"/>
      <p:bldP spid="4" grpId="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5FCBBA-D946-F4F4-22FE-B76760613D56}"/>
              </a:ext>
            </a:extLst>
          </p:cNvPr>
          <p:cNvSpPr>
            <a:spLocks noGrp="1"/>
          </p:cNvSpPr>
          <p:nvPr>
            <p:ph type="ctrTitle"/>
          </p:nvPr>
        </p:nvSpPr>
        <p:spPr>
          <a:xfrm>
            <a:off x="736646" y="187968"/>
            <a:ext cx="7672500" cy="577800"/>
          </a:xfrm>
        </p:spPr>
        <p:txBody>
          <a:bodyPr/>
          <a:lstStyle/>
          <a:p>
            <a:r>
              <a:rPr lang="fr-FR" dirty="0"/>
              <a:t>L'eau dans la planète</a:t>
            </a:r>
          </a:p>
        </p:txBody>
      </p:sp>
      <p:pic>
        <p:nvPicPr>
          <p:cNvPr id="3" name="Image 3">
            <a:extLst>
              <a:ext uri="{FF2B5EF4-FFF2-40B4-BE49-F238E27FC236}">
                <a16:creationId xmlns:a16="http://schemas.microsoft.com/office/drawing/2014/main" id="{EE8A5259-28DC-4878-85B3-F5853D4343B8}"/>
              </a:ext>
            </a:extLst>
          </p:cNvPr>
          <p:cNvPicPr>
            <a:picLocks noChangeAspect="1"/>
          </p:cNvPicPr>
          <p:nvPr/>
        </p:nvPicPr>
        <p:blipFill>
          <a:blip r:embed="rId2"/>
          <a:stretch>
            <a:fillRect/>
          </a:stretch>
        </p:blipFill>
        <p:spPr>
          <a:xfrm>
            <a:off x="2374668" y="810986"/>
            <a:ext cx="4693792" cy="4116608"/>
          </a:xfrm>
          <a:prstGeom prst="rect">
            <a:avLst/>
          </a:prstGeom>
        </p:spPr>
      </p:pic>
      <p:pic>
        <p:nvPicPr>
          <p:cNvPr id="4" name="Image 4">
            <a:extLst>
              <a:ext uri="{FF2B5EF4-FFF2-40B4-BE49-F238E27FC236}">
                <a16:creationId xmlns:a16="http://schemas.microsoft.com/office/drawing/2014/main" id="{8BA4E94C-BA8B-8631-2281-F550044780C3}"/>
              </a:ext>
            </a:extLst>
          </p:cNvPr>
          <p:cNvPicPr>
            <a:picLocks noChangeAspect="1"/>
          </p:cNvPicPr>
          <p:nvPr/>
        </p:nvPicPr>
        <p:blipFill rotWithShape="1">
          <a:blip r:embed="rId3"/>
          <a:srcRect l="5326" t="6517" r="6867" b="8075"/>
          <a:stretch/>
        </p:blipFill>
        <p:spPr>
          <a:xfrm>
            <a:off x="5000174" y="1219200"/>
            <a:ext cx="3897086" cy="3113314"/>
          </a:xfrm>
          <a:prstGeom prst="rect">
            <a:avLst/>
          </a:prstGeom>
        </p:spPr>
      </p:pic>
      <p:sp>
        <p:nvSpPr>
          <p:cNvPr id="5" name="ZoneTexte 4">
            <a:extLst>
              <a:ext uri="{FF2B5EF4-FFF2-40B4-BE49-F238E27FC236}">
                <a16:creationId xmlns:a16="http://schemas.microsoft.com/office/drawing/2014/main" id="{75F3DDA6-0B49-62A7-3B07-B15EAA60998C}"/>
              </a:ext>
            </a:extLst>
          </p:cNvPr>
          <p:cNvSpPr txBox="1"/>
          <p:nvPr/>
        </p:nvSpPr>
        <p:spPr>
          <a:xfrm>
            <a:off x="2362201" y="4665984"/>
            <a:ext cx="870751" cy="246221"/>
          </a:xfrm>
          <a:prstGeom prst="rect">
            <a:avLst/>
          </a:prstGeom>
          <a:solidFill>
            <a:schemeClr val="bg1"/>
          </a:solidFill>
        </p:spPr>
        <p:txBody>
          <a:bodyPr wrap="none" rtlCol="0">
            <a:spAutoFit/>
          </a:bodyPr>
          <a:lstStyle/>
          <a:p>
            <a:r>
              <a:rPr lang="fr-FR" sz="1000" i="1" dirty="0">
                <a:solidFill>
                  <a:schemeClr val="tx1">
                    <a:lumMod val="60000"/>
                    <a:lumOff val="40000"/>
                  </a:schemeClr>
                </a:solidFill>
                <a:latin typeface="Calibri" panose="020F0502020204030204" pitchFamily="34" charset="0"/>
                <a:cs typeface="Calibri" panose="020F0502020204030204" pitchFamily="34" charset="0"/>
              </a:rPr>
              <a:t>Getty images</a:t>
            </a:r>
          </a:p>
        </p:txBody>
      </p:sp>
    </p:spTree>
    <p:extLst>
      <p:ext uri="{BB962C8B-B14F-4D97-AF65-F5344CB8AC3E}">
        <p14:creationId xmlns:p14="http://schemas.microsoft.com/office/powerpoint/2010/main" val="209465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3"/>
                                        </p:tgtEl>
                                        <p:attrNameLst>
                                          <p:attrName>ppt_x</p:attrName>
                                          <p:attrName>ppt_y</p:attrName>
                                        </p:attrNameLst>
                                      </p:cBhvr>
                                    </p:animMotion>
                                  </p:childTnLst>
                                </p:cTn>
                              </p:par>
                              <p:par>
                                <p:cTn id="7" presetID="35" presetClass="path" presetSubtype="0" accel="50000" decel="50000" fill="hold" grpId="0" nodeType="withEffect">
                                  <p:stCondLst>
                                    <p:cond delay="0"/>
                                  </p:stCondLst>
                                  <p:childTnLst>
                                    <p:animMotion origin="layout" path="M -2.77778E-6 -4.19753E-6 L -0.25 -4.19753E-6 " pathEditMode="relative" rAng="0" ptsTypes="AA">
                                      <p:cBhvr>
                                        <p:cTn id="8" dur="2000" fill="hold"/>
                                        <p:tgtEl>
                                          <p:spTgt spid="5"/>
                                        </p:tgtEl>
                                        <p:attrNameLst>
                                          <p:attrName>ppt_x</p:attrName>
                                          <p:attrName>ppt_y</p:attrName>
                                        </p:attrNameLst>
                                      </p:cBhvr>
                                      <p:rCtr x="-12500" y="0"/>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5EFD471E-45C1-C823-0746-0459B2CFFFE3}"/>
              </a:ext>
            </a:extLst>
          </p:cNvPr>
          <p:cNvSpPr>
            <a:spLocks noGrp="1"/>
          </p:cNvSpPr>
          <p:nvPr>
            <p:ph type="ctrTitle" idx="6"/>
          </p:nvPr>
        </p:nvSpPr>
        <p:spPr/>
        <p:txBody>
          <a:bodyPr/>
          <a:lstStyle/>
          <a:p>
            <a:r>
              <a:rPr lang="fr-FR"/>
              <a:t>Le cout en matière de surface( Blender)</a:t>
            </a:r>
          </a:p>
        </p:txBody>
      </p:sp>
      <p:pic>
        <p:nvPicPr>
          <p:cNvPr id="3" name="Surface Prototypes - 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79465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0ED2659-63D9-03C1-FD3D-734D673E609E}"/>
              </a:ext>
            </a:extLst>
          </p:cNvPr>
          <p:cNvSpPr>
            <a:spLocks noGrp="1"/>
          </p:cNvSpPr>
          <p:nvPr>
            <p:ph type="body" idx="1"/>
          </p:nvPr>
        </p:nvSpPr>
        <p:spPr>
          <a:xfrm>
            <a:off x="522738" y="1088570"/>
            <a:ext cx="5078466" cy="3035295"/>
          </a:xfrm>
        </p:spPr>
        <p:txBody>
          <a:bodyPr/>
          <a:lstStyle/>
          <a:p>
            <a:pPr marL="139700" indent="0">
              <a:buNone/>
            </a:pPr>
            <a:endParaRPr lang="fr-FR" sz="3000" dirty="0">
              <a:solidFill>
                <a:srgbClr val="00B050"/>
              </a:solidFill>
              <a:latin typeface="Overpass Black"/>
            </a:endParaRPr>
          </a:p>
          <a:p>
            <a:endParaRPr lang="fr-FR" sz="1600" b="1" dirty="0"/>
          </a:p>
          <a:p>
            <a:endParaRPr lang="fr-FR" sz="1600" b="1" dirty="0"/>
          </a:p>
          <a:p>
            <a:endParaRPr lang="fr-FR" sz="1600" b="1" dirty="0"/>
          </a:p>
          <a:p>
            <a:endParaRPr lang="fr-FR" sz="1600" b="1" dirty="0"/>
          </a:p>
          <a:p>
            <a:endParaRPr lang="fr-FR" sz="1600" b="1" dirty="0"/>
          </a:p>
          <a:p>
            <a:endParaRPr lang="fr-FR" sz="1600" b="1" dirty="0"/>
          </a:p>
          <a:p>
            <a:endParaRPr lang="fr-FR" sz="1600" b="1" dirty="0"/>
          </a:p>
          <a:p>
            <a:endParaRPr lang="fr-FR" sz="1600" dirty="0">
              <a:solidFill>
                <a:schemeClr val="tx2"/>
              </a:solidFill>
            </a:endParaRPr>
          </a:p>
          <a:p>
            <a:endParaRPr lang="fr-FR" sz="1600" dirty="0">
              <a:solidFill>
                <a:schemeClr val="tx2"/>
              </a:solidFill>
            </a:endParaRPr>
          </a:p>
          <a:p>
            <a:pPr marL="139700" indent="0" algn="r">
              <a:buNone/>
            </a:pPr>
            <a:r>
              <a:rPr lang="fr-FR" sz="1600" dirty="0">
                <a:solidFill>
                  <a:schemeClr val="tx2"/>
                </a:solidFill>
              </a:rPr>
              <a:t>                                                     </a:t>
            </a:r>
            <a:r>
              <a:rPr lang="fr-FR" sz="800" i="1" dirty="0" err="1">
                <a:solidFill>
                  <a:schemeClr val="tx1">
                    <a:lumMod val="60000"/>
                    <a:lumOff val="40000"/>
                  </a:schemeClr>
                </a:solidFill>
                <a:latin typeface="Calibri" panose="020F0502020204030204" pitchFamily="34" charset="0"/>
                <a:cs typeface="Calibri" panose="020F0502020204030204" pitchFamily="34" charset="0"/>
              </a:rPr>
              <a:t>Agrimaroc</a:t>
            </a:r>
            <a:r>
              <a:rPr lang="fr-FR" sz="800" i="1" dirty="0">
                <a:solidFill>
                  <a:schemeClr val="tx1">
                    <a:lumMod val="60000"/>
                    <a:lumOff val="40000"/>
                  </a:schemeClr>
                </a:solidFill>
                <a:latin typeface="Calibri" panose="020F0502020204030204" pitchFamily="34" charset="0"/>
                <a:cs typeface="Calibri" panose="020F0502020204030204" pitchFamily="34" charset="0"/>
              </a:rPr>
              <a:t>, 2018</a:t>
            </a:r>
          </a:p>
          <a:p>
            <a:pPr marL="139700" indent="0">
              <a:buNone/>
            </a:pPr>
            <a:endParaRPr lang="fr-FR" dirty="0">
              <a:solidFill>
                <a:schemeClr val="tx2"/>
              </a:solidFill>
            </a:endParaRPr>
          </a:p>
          <a:p>
            <a:pPr marL="139700" indent="0">
              <a:buNone/>
            </a:pPr>
            <a:endParaRPr lang="fr-FR" dirty="0">
              <a:solidFill>
                <a:schemeClr val="tx2"/>
              </a:solidFill>
            </a:endParaRPr>
          </a:p>
          <a:p>
            <a:pPr marL="139700" indent="0">
              <a:buNone/>
            </a:pPr>
            <a:r>
              <a:rPr lang="fr-FR" dirty="0">
                <a:solidFill>
                  <a:schemeClr val="tx2"/>
                </a:solidFill>
              </a:rPr>
              <a:t>     </a:t>
            </a:r>
            <a:r>
              <a:rPr lang="fr-FR" sz="2000" b="1" dirty="0">
                <a:solidFill>
                  <a:srgbClr val="00FF00"/>
                </a:solidFill>
              </a:rPr>
              <a:t>          </a:t>
            </a:r>
            <a:r>
              <a:rPr lang="fr-FR" sz="2400" b="1" dirty="0">
                <a:solidFill>
                  <a:srgbClr val="00FF00"/>
                </a:solidFill>
              </a:rPr>
              <a:t> </a:t>
            </a:r>
            <a:endParaRPr lang="fr-FR" sz="2400" dirty="0">
              <a:solidFill>
                <a:srgbClr val="FFFF00"/>
              </a:solidFill>
            </a:endParaRPr>
          </a:p>
          <a:p>
            <a:pPr marL="139700" indent="0">
              <a:buNone/>
            </a:pPr>
            <a:endParaRPr lang="fr-FR" sz="1600" dirty="0">
              <a:solidFill>
                <a:schemeClr val="tx2"/>
              </a:solidFill>
            </a:endParaRPr>
          </a:p>
        </p:txBody>
      </p:sp>
      <p:sp>
        <p:nvSpPr>
          <p:cNvPr id="3" name="Titre 2">
            <a:extLst>
              <a:ext uri="{FF2B5EF4-FFF2-40B4-BE49-F238E27FC236}">
                <a16:creationId xmlns:a16="http://schemas.microsoft.com/office/drawing/2014/main" id="{CE4137C4-A195-05F7-2A87-96132A875160}"/>
              </a:ext>
            </a:extLst>
          </p:cNvPr>
          <p:cNvSpPr>
            <a:spLocks noGrp="1"/>
          </p:cNvSpPr>
          <p:nvPr>
            <p:ph type="ctrTitle"/>
          </p:nvPr>
        </p:nvSpPr>
        <p:spPr>
          <a:xfrm>
            <a:off x="0" y="657225"/>
            <a:ext cx="5749358" cy="577800"/>
          </a:xfrm>
        </p:spPr>
        <p:txBody>
          <a:bodyPr/>
          <a:lstStyle/>
          <a:p>
            <a:r>
              <a:rPr lang="fr-FR" dirty="0"/>
              <a:t>Fiche technique du maïs</a:t>
            </a:r>
          </a:p>
        </p:txBody>
      </p:sp>
      <p:pic>
        <p:nvPicPr>
          <p:cNvPr id="5" name="Image 4" descr="Une image contenant maïs, plante, alimentation&#10;&#10;Description générée automatiquement">
            <a:extLst>
              <a:ext uri="{FF2B5EF4-FFF2-40B4-BE49-F238E27FC236}">
                <a16:creationId xmlns:a16="http://schemas.microsoft.com/office/drawing/2014/main" id="{397DB94A-AD99-43A4-09B2-E1E17415F849}"/>
              </a:ext>
            </a:extLst>
          </p:cNvPr>
          <p:cNvPicPr>
            <a:picLocks noChangeAspect="1"/>
          </p:cNvPicPr>
          <p:nvPr/>
        </p:nvPicPr>
        <p:blipFill>
          <a:blip r:embed="rId2"/>
          <a:stretch>
            <a:fillRect/>
          </a:stretch>
        </p:blipFill>
        <p:spPr>
          <a:xfrm>
            <a:off x="5601204" y="667624"/>
            <a:ext cx="3494132" cy="3456242"/>
          </a:xfrm>
          <a:prstGeom prst="rect">
            <a:avLst/>
          </a:prstGeom>
          <a:ln>
            <a:noFill/>
          </a:ln>
          <a:effectLst>
            <a:softEdge rad="112500"/>
          </a:effectLst>
        </p:spPr>
      </p:pic>
      <p:graphicFrame>
        <p:nvGraphicFramePr>
          <p:cNvPr id="6" name="Tableau 6">
            <a:extLst>
              <a:ext uri="{FF2B5EF4-FFF2-40B4-BE49-F238E27FC236}">
                <a16:creationId xmlns:a16="http://schemas.microsoft.com/office/drawing/2014/main" id="{D3D0FCC4-C570-0544-D0A5-A2D36533CE10}"/>
              </a:ext>
            </a:extLst>
          </p:cNvPr>
          <p:cNvGraphicFramePr>
            <a:graphicFrameLocks noGrp="1"/>
          </p:cNvGraphicFramePr>
          <p:nvPr>
            <p:extLst>
              <p:ext uri="{D42A27DB-BD31-4B8C-83A1-F6EECF244321}">
                <p14:modId xmlns:p14="http://schemas.microsoft.com/office/powerpoint/2010/main" val="1107420639"/>
              </p:ext>
            </p:extLst>
          </p:nvPr>
        </p:nvGraphicFramePr>
        <p:xfrm>
          <a:off x="599904" y="1287845"/>
          <a:ext cx="4912925" cy="2449366"/>
        </p:xfrm>
        <a:graphic>
          <a:graphicData uri="http://schemas.openxmlformats.org/drawingml/2006/table">
            <a:tbl>
              <a:tblPr firstRow="1" bandRow="1">
                <a:tableStyleId>{C2A59C5D-32D1-4A86-81DE-E76EEE5BF00E}</a:tableStyleId>
              </a:tblPr>
              <a:tblGrid>
                <a:gridCol w="3061607">
                  <a:extLst>
                    <a:ext uri="{9D8B030D-6E8A-4147-A177-3AD203B41FA5}">
                      <a16:colId xmlns:a16="http://schemas.microsoft.com/office/drawing/2014/main" val="1273334356"/>
                    </a:ext>
                  </a:extLst>
                </a:gridCol>
                <a:gridCol w="1851318">
                  <a:extLst>
                    <a:ext uri="{9D8B030D-6E8A-4147-A177-3AD203B41FA5}">
                      <a16:colId xmlns:a16="http://schemas.microsoft.com/office/drawing/2014/main" val="1734760735"/>
                    </a:ext>
                  </a:extLst>
                </a:gridCol>
              </a:tblGrid>
              <a:tr h="588328">
                <a:tc>
                  <a:txBody>
                    <a:bodyPr/>
                    <a:lstStyle/>
                    <a:p>
                      <a:r>
                        <a:rPr lang="fr-FR"/>
                        <a:t>Coût de revient du</a:t>
                      </a:r>
                      <a:r>
                        <a:rPr lang="fr-FR" b="1" i="0"/>
                        <a:t> </a:t>
                      </a:r>
                      <a:r>
                        <a:rPr lang="fr-FR" b="0" i="0"/>
                        <a:t>maïs</a:t>
                      </a:r>
                      <a:endParaRPr lang="fr-FR" b="0"/>
                    </a:p>
                    <a:p>
                      <a:pPr lvl="0">
                        <a:buNone/>
                      </a:pPr>
                      <a:r>
                        <a:rPr lang="fr-FR"/>
                        <a:t> ensilage</a:t>
                      </a:r>
                      <a:endParaRPr lang="fr-FR" dirty="0"/>
                    </a:p>
                  </a:txBody>
                  <a:tcPr/>
                </a:tc>
                <a:tc>
                  <a:txBody>
                    <a:bodyPr/>
                    <a:lstStyle/>
                    <a:p>
                      <a:r>
                        <a:rPr lang="fr-FR"/>
                        <a:t>600 dh/tonne</a:t>
                      </a:r>
                      <a:endParaRPr lang="fr-FR" dirty="0"/>
                    </a:p>
                  </a:txBody>
                  <a:tcPr/>
                </a:tc>
                <a:extLst>
                  <a:ext uri="{0D108BD9-81ED-4DB2-BD59-A6C34878D82A}">
                    <a16:rowId xmlns:a16="http://schemas.microsoft.com/office/drawing/2014/main" val="3952121432"/>
                  </a:ext>
                </a:extLst>
              </a:tr>
              <a:tr h="552308">
                <a:tc>
                  <a:txBody>
                    <a:bodyPr/>
                    <a:lstStyle/>
                    <a:p>
                      <a:r>
                        <a:rPr lang="fr-FR" dirty="0"/>
                        <a:t>Production annuelle dans l'idéal </a:t>
                      </a:r>
                      <a:endParaRPr lang="fr-FR"/>
                    </a:p>
                  </a:txBody>
                  <a:tcPr/>
                </a:tc>
                <a:tc>
                  <a:txBody>
                    <a:bodyPr/>
                    <a:lstStyle/>
                    <a:p>
                      <a:r>
                        <a:rPr lang="fr-FR" dirty="0"/>
                        <a:t>40 tonnes/ha</a:t>
                      </a:r>
                    </a:p>
                  </a:txBody>
                  <a:tcPr/>
                </a:tc>
                <a:extLst>
                  <a:ext uri="{0D108BD9-81ED-4DB2-BD59-A6C34878D82A}">
                    <a16:rowId xmlns:a16="http://schemas.microsoft.com/office/drawing/2014/main" val="2546081747"/>
                  </a:ext>
                </a:extLst>
              </a:tr>
              <a:tr h="360201">
                <a:tc>
                  <a:txBody>
                    <a:bodyPr/>
                    <a:lstStyle/>
                    <a:p>
                      <a:r>
                        <a:rPr lang="fr-FR" dirty="0"/>
                        <a:t>Quantité d'eau annuelle</a:t>
                      </a:r>
                    </a:p>
                  </a:txBody>
                  <a:tcPr/>
                </a:tc>
                <a:tc>
                  <a:txBody>
                    <a:bodyPr/>
                    <a:lstStyle/>
                    <a:p>
                      <a:r>
                        <a:rPr lang="fr-FR" dirty="0"/>
                        <a:t>3000 m3/ha</a:t>
                      </a:r>
                    </a:p>
                  </a:txBody>
                  <a:tcPr/>
                </a:tc>
                <a:extLst>
                  <a:ext uri="{0D108BD9-81ED-4DB2-BD59-A6C34878D82A}">
                    <a16:rowId xmlns:a16="http://schemas.microsoft.com/office/drawing/2014/main" val="4248569438"/>
                  </a:ext>
                </a:extLst>
              </a:tr>
              <a:tr h="552308">
                <a:tc>
                  <a:txBody>
                    <a:bodyPr/>
                    <a:lstStyle/>
                    <a:p>
                      <a:r>
                        <a:rPr lang="fr-FR" dirty="0"/>
                        <a:t>Dépense en eau d'irrigation</a:t>
                      </a:r>
                    </a:p>
                  </a:txBody>
                  <a:tcPr/>
                </a:tc>
                <a:tc>
                  <a:txBody>
                    <a:bodyPr/>
                    <a:lstStyle/>
                    <a:p>
                      <a:r>
                        <a:rPr lang="fr-FR" dirty="0"/>
                        <a:t> 28.9 %</a:t>
                      </a:r>
                    </a:p>
                  </a:txBody>
                  <a:tcPr/>
                </a:tc>
                <a:extLst>
                  <a:ext uri="{0D108BD9-81ED-4DB2-BD59-A6C34878D82A}">
                    <a16:rowId xmlns:a16="http://schemas.microsoft.com/office/drawing/2014/main" val="2805888444"/>
                  </a:ext>
                </a:extLst>
              </a:tr>
              <a:tr h="396221">
                <a:tc>
                  <a:txBody>
                    <a:bodyPr/>
                    <a:lstStyle/>
                    <a:p>
                      <a:r>
                        <a:rPr lang="fr-FR"/>
                        <a:t>Condition sur le co</a:t>
                      </a:r>
                      <a:r>
                        <a:rPr lang="fr-FR" sz="1400" b="0" i="0" u="none" strike="noStrike" noProof="0">
                          <a:latin typeface="Arial"/>
                        </a:rPr>
                        <a:t>û</a:t>
                      </a:r>
                      <a:r>
                        <a:rPr lang="fr-FR"/>
                        <a:t>t de l'eau</a:t>
                      </a:r>
                      <a:endParaRPr lang="fr-FR" dirty="0"/>
                    </a:p>
                  </a:txBody>
                  <a:tcPr/>
                </a:tc>
                <a:tc>
                  <a:txBody>
                    <a:bodyPr/>
                    <a:lstStyle/>
                    <a:p>
                      <a:r>
                        <a:rPr lang="fr-FR"/>
                        <a:t>&lt; 2.3 dh/m3</a:t>
                      </a:r>
                      <a:endParaRPr lang="fr-FR" dirty="0"/>
                    </a:p>
                  </a:txBody>
                  <a:tcPr/>
                </a:tc>
                <a:extLst>
                  <a:ext uri="{0D108BD9-81ED-4DB2-BD59-A6C34878D82A}">
                    <a16:rowId xmlns:a16="http://schemas.microsoft.com/office/drawing/2014/main" val="127787744"/>
                  </a:ext>
                </a:extLst>
              </a:tr>
            </a:tbl>
          </a:graphicData>
        </a:graphic>
      </p:graphicFrame>
      <p:pic>
        <p:nvPicPr>
          <p:cNvPr id="8" name="Google Shape;2604;p56">
            <a:extLst>
              <a:ext uri="{FF2B5EF4-FFF2-40B4-BE49-F238E27FC236}">
                <a16:creationId xmlns:a16="http://schemas.microsoft.com/office/drawing/2014/main" id="{263EE934-FF77-83DA-5BE3-91C6B4006861}"/>
              </a:ext>
            </a:extLst>
          </p:cNvPr>
          <p:cNvPicPr preferRelativeResize="0"/>
          <p:nvPr/>
        </p:nvPicPr>
        <p:blipFill>
          <a:blip r:embed="rId3">
            <a:alphaModFix amt="52000"/>
            <a:duotone>
              <a:prstClr val="black"/>
              <a:srgbClr val="FF0000">
                <a:tint val="45000"/>
                <a:satMod val="400000"/>
              </a:srgbClr>
            </a:duotone>
          </a:blip>
          <a:stretch>
            <a:fillRect/>
          </a:stretch>
        </p:blipFill>
        <p:spPr>
          <a:xfrm rot="20471012" flipH="1">
            <a:off x="4037207" y="4167711"/>
            <a:ext cx="1532612" cy="1002849"/>
          </a:xfrm>
          <a:prstGeom prst="rect">
            <a:avLst/>
          </a:prstGeom>
          <a:noFill/>
          <a:ln>
            <a:noFill/>
          </a:ln>
        </p:spPr>
      </p:pic>
      <p:sp>
        <p:nvSpPr>
          <p:cNvPr id="7" name="ZoneTexte 6">
            <a:extLst>
              <a:ext uri="{FF2B5EF4-FFF2-40B4-BE49-F238E27FC236}">
                <a16:creationId xmlns:a16="http://schemas.microsoft.com/office/drawing/2014/main" id="{80FCF21E-6F47-3B21-97F8-0BBF8789938C}"/>
              </a:ext>
            </a:extLst>
          </p:cNvPr>
          <p:cNvSpPr txBox="1"/>
          <p:nvPr/>
        </p:nvSpPr>
        <p:spPr>
          <a:xfrm>
            <a:off x="1673607" y="4465585"/>
            <a:ext cx="49350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dirty="0">
                <a:solidFill>
                  <a:srgbClr val="FF0000"/>
                </a:solidFill>
              </a:rPr>
              <a:t>Le coût de l'eau produit </a:t>
            </a:r>
            <a:r>
              <a:rPr lang="fr-FR" dirty="0"/>
              <a:t>= 225</a:t>
            </a:r>
            <a:r>
              <a:rPr lang="fr-FR" sz="1800" dirty="0"/>
              <a:t> </a:t>
            </a:r>
            <a:r>
              <a:rPr lang="fr-FR" sz="1800" dirty="0" err="1"/>
              <a:t>dh</a:t>
            </a:r>
            <a:r>
              <a:rPr lang="fr-FR" sz="1800" dirty="0"/>
              <a:t>/m</a:t>
            </a:r>
            <a:r>
              <a:rPr lang="fr-FR" sz="1800" baseline="30000" dirty="0"/>
              <a:t>3</a:t>
            </a:r>
          </a:p>
        </p:txBody>
      </p:sp>
    </p:spTree>
    <p:extLst>
      <p:ext uri="{BB962C8B-B14F-4D97-AF65-F5344CB8AC3E}">
        <p14:creationId xmlns:p14="http://schemas.microsoft.com/office/powerpoint/2010/main" val="2270437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re 2">
            <a:extLst>
              <a:ext uri="{FF2B5EF4-FFF2-40B4-BE49-F238E27FC236}">
                <a16:creationId xmlns:a16="http://schemas.microsoft.com/office/drawing/2014/main" id="{FA6C9526-8085-D1C5-CF38-909EF463490E}"/>
              </a:ext>
            </a:extLst>
          </p:cNvPr>
          <p:cNvSpPr>
            <a:spLocks noGrp="1"/>
          </p:cNvSpPr>
          <p:nvPr>
            <p:ph type="ctrTitle"/>
          </p:nvPr>
        </p:nvSpPr>
        <p:spPr/>
        <p:txBody>
          <a:bodyPr/>
          <a:lstStyle/>
          <a:p>
            <a:r>
              <a:rPr lang="fr-MA" dirty="0" err="1">
                <a:solidFill>
                  <a:srgbClr val="002060"/>
                </a:solidFill>
              </a:rPr>
              <a:t>WaterUp</a:t>
            </a:r>
            <a:r>
              <a:rPr lang="fr-MA" dirty="0">
                <a:solidFill>
                  <a:srgbClr val="002060"/>
                </a:solidFill>
              </a:rPr>
              <a:t> 1.0 : Quel aboutissement ?</a:t>
            </a:r>
          </a:p>
        </p:txBody>
      </p:sp>
      <p:sp>
        <p:nvSpPr>
          <p:cNvPr id="2" name="ZoneTexte 1">
            <a:extLst>
              <a:ext uri="{FF2B5EF4-FFF2-40B4-BE49-F238E27FC236}">
                <a16:creationId xmlns:a16="http://schemas.microsoft.com/office/drawing/2014/main" id="{906B781E-6010-292A-0095-A3670821E5D7}"/>
              </a:ext>
            </a:extLst>
          </p:cNvPr>
          <p:cNvSpPr txBox="1"/>
          <p:nvPr/>
        </p:nvSpPr>
        <p:spPr>
          <a:xfrm>
            <a:off x="8382348" y="4776844"/>
            <a:ext cx="690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 32</a:t>
            </a:r>
          </a:p>
        </p:txBody>
      </p:sp>
    </p:spTree>
    <p:extLst>
      <p:ext uri="{BB962C8B-B14F-4D97-AF65-F5344CB8AC3E}">
        <p14:creationId xmlns:p14="http://schemas.microsoft.com/office/powerpoint/2010/main" val="1570906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pic>
        <p:nvPicPr>
          <p:cNvPr id="2443" name="Google Shape;2443;p52"/>
          <p:cNvPicPr preferRelativeResize="0"/>
          <p:nvPr/>
        </p:nvPicPr>
        <p:blipFill>
          <a:blip r:embed="rId3">
            <a:alphaModFix amt="50000"/>
          </a:blip>
          <a:stretch>
            <a:fillRect/>
          </a:stretch>
        </p:blipFill>
        <p:spPr>
          <a:xfrm>
            <a:off x="996478" y="1249664"/>
            <a:ext cx="969302" cy="762731"/>
          </a:xfrm>
          <a:prstGeom prst="rect">
            <a:avLst/>
          </a:prstGeom>
          <a:noFill/>
          <a:ln>
            <a:noFill/>
          </a:ln>
        </p:spPr>
      </p:pic>
      <p:sp>
        <p:nvSpPr>
          <p:cNvPr id="2468" name="Google Shape;2468;p52"/>
          <p:cNvSpPr txBox="1"/>
          <p:nvPr/>
        </p:nvSpPr>
        <p:spPr>
          <a:xfrm>
            <a:off x="2020905" y="1374646"/>
            <a:ext cx="5015682" cy="527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600" dirty="0">
                <a:solidFill>
                  <a:schemeClr val="dk2"/>
                </a:solidFill>
                <a:latin typeface="Overpass Black"/>
              </a:rPr>
              <a:t>Amélioration de </a:t>
            </a:r>
            <a:r>
              <a:rPr lang="fr-FR" sz="1600" dirty="0" err="1">
                <a:solidFill>
                  <a:schemeClr val="dk2"/>
                </a:solidFill>
                <a:latin typeface="Overpass Black"/>
              </a:rPr>
              <a:t>WaterUp</a:t>
            </a:r>
            <a:r>
              <a:rPr lang="fr-FR" sz="1600" dirty="0">
                <a:solidFill>
                  <a:schemeClr val="dk2"/>
                </a:solidFill>
                <a:latin typeface="Overpass Black"/>
              </a:rPr>
              <a:t> 1.0 et réévaluation de ses performances en irrigation.</a:t>
            </a:r>
            <a:endParaRPr sz="1600" dirty="0">
              <a:solidFill>
                <a:schemeClr val="dk2"/>
              </a:solidFill>
              <a:latin typeface="Overpass Black"/>
              <a:sym typeface="Overpass Black"/>
            </a:endParaRPr>
          </a:p>
        </p:txBody>
      </p:sp>
      <p:sp>
        <p:nvSpPr>
          <p:cNvPr id="2476" name="Google Shape;2476;p5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Plan de la présentation</a:t>
            </a:r>
            <a:endParaRPr dirty="0">
              <a:solidFill>
                <a:schemeClr val="dk2"/>
              </a:solidFill>
            </a:endParaRPr>
          </a:p>
        </p:txBody>
      </p:sp>
      <p:pic>
        <p:nvPicPr>
          <p:cNvPr id="2" name="Google Shape;2443;p52">
            <a:extLst>
              <a:ext uri="{FF2B5EF4-FFF2-40B4-BE49-F238E27FC236}">
                <a16:creationId xmlns:a16="http://schemas.microsoft.com/office/drawing/2014/main" id="{60D90FCA-0DBC-7A11-A736-A5B0EFEC9E34}"/>
              </a:ext>
            </a:extLst>
          </p:cNvPr>
          <p:cNvPicPr preferRelativeResize="0"/>
          <p:nvPr/>
        </p:nvPicPr>
        <p:blipFill>
          <a:blip r:embed="rId3">
            <a:alphaModFix amt="50000"/>
          </a:blip>
          <a:stretch>
            <a:fillRect/>
          </a:stretch>
        </p:blipFill>
        <p:spPr>
          <a:xfrm>
            <a:off x="2875382" y="2487529"/>
            <a:ext cx="969302" cy="762731"/>
          </a:xfrm>
          <a:prstGeom prst="rect">
            <a:avLst/>
          </a:prstGeom>
          <a:noFill/>
          <a:ln>
            <a:noFill/>
          </a:ln>
        </p:spPr>
      </p:pic>
      <p:pic>
        <p:nvPicPr>
          <p:cNvPr id="3" name="Google Shape;2443;p52">
            <a:extLst>
              <a:ext uri="{FF2B5EF4-FFF2-40B4-BE49-F238E27FC236}">
                <a16:creationId xmlns:a16="http://schemas.microsoft.com/office/drawing/2014/main" id="{C65B9F79-B03F-5684-E4C7-A49ACA2863E5}"/>
              </a:ext>
            </a:extLst>
          </p:cNvPr>
          <p:cNvPicPr preferRelativeResize="0"/>
          <p:nvPr/>
        </p:nvPicPr>
        <p:blipFill>
          <a:blip r:embed="rId3">
            <a:alphaModFix amt="50000"/>
          </a:blip>
          <a:stretch>
            <a:fillRect/>
          </a:stretch>
        </p:blipFill>
        <p:spPr>
          <a:xfrm>
            <a:off x="4904599" y="3544090"/>
            <a:ext cx="969302" cy="762731"/>
          </a:xfrm>
          <a:prstGeom prst="rect">
            <a:avLst/>
          </a:prstGeom>
          <a:noFill/>
          <a:ln>
            <a:noFill/>
          </a:ln>
        </p:spPr>
      </p:pic>
      <p:sp>
        <p:nvSpPr>
          <p:cNvPr id="5" name="ZoneTexte 4">
            <a:extLst>
              <a:ext uri="{FF2B5EF4-FFF2-40B4-BE49-F238E27FC236}">
                <a16:creationId xmlns:a16="http://schemas.microsoft.com/office/drawing/2014/main" id="{223D67BB-35AD-62CC-35C4-C130C626C338}"/>
              </a:ext>
            </a:extLst>
          </p:cNvPr>
          <p:cNvSpPr txBox="1"/>
          <p:nvPr/>
        </p:nvSpPr>
        <p:spPr>
          <a:xfrm>
            <a:off x="3821970" y="2569861"/>
            <a:ext cx="4206457" cy="837642"/>
          </a:xfrm>
          <a:prstGeom prst="rect">
            <a:avLst/>
          </a:prstGeom>
          <a:noFill/>
        </p:spPr>
        <p:txBody>
          <a:bodyPr wrap="square" lIns="91440" tIns="45720" rIns="91440" bIns="45720" anchor="t">
            <a:spAutoFit/>
          </a:bodyPr>
          <a:lstStyle/>
          <a:p>
            <a:r>
              <a:rPr lang="fr-FR" sz="1600" dirty="0">
                <a:solidFill>
                  <a:schemeClr val="dk2"/>
                </a:solidFill>
                <a:latin typeface="Overpass Black"/>
              </a:rPr>
              <a:t>Que </a:t>
            </a:r>
            <a:r>
              <a:rPr lang="fr-FR" sz="1600">
                <a:solidFill>
                  <a:schemeClr val="dk2"/>
                </a:solidFill>
                <a:latin typeface="Overpass Black"/>
              </a:rPr>
              <a:t>pourrons-nous</a:t>
            </a:r>
            <a:r>
              <a:rPr lang="fr-FR" sz="1600" dirty="0">
                <a:solidFill>
                  <a:schemeClr val="dk2"/>
                </a:solidFill>
                <a:latin typeface="Overpass Black"/>
              </a:rPr>
              <a:t> dire d’autres marchés ? Hydroponie </a:t>
            </a:r>
            <a:r>
              <a:rPr lang="fr-FR" sz="1600">
                <a:solidFill>
                  <a:schemeClr val="dk2"/>
                </a:solidFill>
                <a:latin typeface="Overpass Black"/>
              </a:rPr>
              <a:t>? Usage</a:t>
            </a:r>
            <a:r>
              <a:rPr lang="fr-FR" sz="1600" dirty="0">
                <a:solidFill>
                  <a:schemeClr val="dk2"/>
                </a:solidFill>
                <a:latin typeface="Overpass Black"/>
              </a:rPr>
              <a:t> domestique ?</a:t>
            </a:r>
            <a:endParaRPr lang="en-US" sz="1600" dirty="0">
              <a:solidFill>
                <a:schemeClr val="dk2"/>
              </a:solidFill>
              <a:latin typeface="Overpass Black"/>
            </a:endParaRPr>
          </a:p>
        </p:txBody>
      </p:sp>
      <p:sp>
        <p:nvSpPr>
          <p:cNvPr id="7" name="ZoneTexte 6">
            <a:extLst>
              <a:ext uri="{FF2B5EF4-FFF2-40B4-BE49-F238E27FC236}">
                <a16:creationId xmlns:a16="http://schemas.microsoft.com/office/drawing/2014/main" id="{1D466806-ACB9-696D-940E-7CEA6837A585}"/>
              </a:ext>
            </a:extLst>
          </p:cNvPr>
          <p:cNvSpPr txBox="1"/>
          <p:nvPr/>
        </p:nvSpPr>
        <p:spPr>
          <a:xfrm>
            <a:off x="5479762" y="3775885"/>
            <a:ext cx="2325373" cy="338554"/>
          </a:xfrm>
          <a:prstGeom prst="rect">
            <a:avLst/>
          </a:prstGeom>
          <a:noFill/>
        </p:spPr>
        <p:txBody>
          <a:bodyPr wrap="square" lIns="91440" tIns="45720" rIns="91440" bIns="45720" anchor="t">
            <a:spAutoFit/>
          </a:bodyPr>
          <a:lstStyle/>
          <a:p>
            <a:pPr algn="ctr" fontAlgn="base"/>
            <a:r>
              <a:rPr lang="fr-FR" sz="1600" dirty="0">
                <a:solidFill>
                  <a:schemeClr val="dk2"/>
                </a:solidFill>
                <a:latin typeface="Overpass Black"/>
              </a:rPr>
              <a:t>Etude d'impact</a:t>
            </a:r>
            <a:endParaRPr lang="fr-FR">
              <a:solidFill>
                <a:schemeClr val="dk2"/>
              </a:solidFill>
            </a:endParaRPr>
          </a:p>
        </p:txBody>
      </p:sp>
      <p:cxnSp>
        <p:nvCxnSpPr>
          <p:cNvPr id="12" name="Connecteur : en arc 11">
            <a:extLst>
              <a:ext uri="{FF2B5EF4-FFF2-40B4-BE49-F238E27FC236}">
                <a16:creationId xmlns:a16="http://schemas.microsoft.com/office/drawing/2014/main" id="{5FDE07D7-425E-98F3-BAC3-D3BC52091774}"/>
              </a:ext>
            </a:extLst>
          </p:cNvPr>
          <p:cNvCxnSpPr>
            <a:cxnSpLocks/>
            <a:stCxn id="2" idx="2"/>
          </p:cNvCxnSpPr>
          <p:nvPr/>
        </p:nvCxnSpPr>
        <p:spPr>
          <a:xfrm rot="16200000" flipH="1">
            <a:off x="3740197" y="2870096"/>
            <a:ext cx="784238" cy="1544566"/>
          </a:xfrm>
          <a:prstGeom prst="curved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rc 14">
            <a:extLst>
              <a:ext uri="{FF2B5EF4-FFF2-40B4-BE49-F238E27FC236}">
                <a16:creationId xmlns:a16="http://schemas.microsoft.com/office/drawing/2014/main" id="{2E15D31D-CCB0-20A6-9CCA-0C3983293D95}"/>
              </a:ext>
            </a:extLst>
          </p:cNvPr>
          <p:cNvCxnSpPr>
            <a:cxnSpLocks/>
          </p:cNvCxnSpPr>
          <p:nvPr/>
        </p:nvCxnSpPr>
        <p:spPr>
          <a:xfrm rot="16200000" flipH="1">
            <a:off x="1750006" y="1743519"/>
            <a:ext cx="856500" cy="1394253"/>
          </a:xfrm>
          <a:prstGeom prst="curvedConnector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2" name="Image 21">
            <a:extLst>
              <a:ext uri="{FF2B5EF4-FFF2-40B4-BE49-F238E27FC236}">
                <a16:creationId xmlns:a16="http://schemas.microsoft.com/office/drawing/2014/main" id="{84440830-0691-8682-BE42-37C0E6492ADF}"/>
              </a:ext>
            </a:extLst>
          </p:cNvPr>
          <p:cNvPicPr>
            <a:picLocks noChangeAspect="1"/>
          </p:cNvPicPr>
          <p:nvPr/>
        </p:nvPicPr>
        <p:blipFill>
          <a:blip r:embed="rId4"/>
          <a:stretch>
            <a:fillRect/>
          </a:stretch>
        </p:blipFill>
        <p:spPr>
          <a:xfrm>
            <a:off x="1178930" y="1374646"/>
            <a:ext cx="604395" cy="604395"/>
          </a:xfrm>
          <a:prstGeom prst="rect">
            <a:avLst/>
          </a:prstGeom>
        </p:spPr>
      </p:pic>
      <p:pic>
        <p:nvPicPr>
          <p:cNvPr id="26" name="Image 25">
            <a:extLst>
              <a:ext uri="{FF2B5EF4-FFF2-40B4-BE49-F238E27FC236}">
                <a16:creationId xmlns:a16="http://schemas.microsoft.com/office/drawing/2014/main" id="{747712A2-3E80-4FA9-BBDD-6BD2C790CC0E}"/>
              </a:ext>
            </a:extLst>
          </p:cNvPr>
          <p:cNvPicPr>
            <a:picLocks noChangeAspect="1"/>
          </p:cNvPicPr>
          <p:nvPr/>
        </p:nvPicPr>
        <p:blipFill>
          <a:blip r:embed="rId5"/>
          <a:stretch>
            <a:fillRect/>
          </a:stretch>
        </p:blipFill>
        <p:spPr>
          <a:xfrm>
            <a:off x="3080808" y="2653040"/>
            <a:ext cx="525074" cy="525074"/>
          </a:xfrm>
          <a:prstGeom prst="rect">
            <a:avLst/>
          </a:prstGeom>
        </p:spPr>
      </p:pic>
      <p:pic>
        <p:nvPicPr>
          <p:cNvPr id="29" name="Image 28">
            <a:extLst>
              <a:ext uri="{FF2B5EF4-FFF2-40B4-BE49-F238E27FC236}">
                <a16:creationId xmlns:a16="http://schemas.microsoft.com/office/drawing/2014/main" id="{CEC6E1B6-2110-AA5E-50AE-E54BAF2F8C14}"/>
              </a:ext>
            </a:extLst>
          </p:cNvPr>
          <p:cNvPicPr>
            <a:picLocks noChangeAspect="1"/>
          </p:cNvPicPr>
          <p:nvPr/>
        </p:nvPicPr>
        <p:blipFill>
          <a:blip r:embed="rId6"/>
          <a:stretch>
            <a:fillRect/>
          </a:stretch>
        </p:blipFill>
        <p:spPr>
          <a:xfrm>
            <a:off x="5101390" y="3686488"/>
            <a:ext cx="526826" cy="524566"/>
          </a:xfrm>
          <a:prstGeom prst="rect">
            <a:avLst/>
          </a:prstGeom>
        </p:spPr>
      </p:pic>
    </p:spTree>
    <p:extLst>
      <p:ext uri="{BB962C8B-B14F-4D97-AF65-F5344CB8AC3E}">
        <p14:creationId xmlns:p14="http://schemas.microsoft.com/office/powerpoint/2010/main" val="104854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43"/>
                                        </p:tgtEl>
                                        <p:attrNameLst>
                                          <p:attrName>style.visibility</p:attrName>
                                        </p:attrNameLst>
                                      </p:cBhvr>
                                      <p:to>
                                        <p:strVal val="visible"/>
                                      </p:to>
                                    </p:set>
                                    <p:animEffect transition="in" filter="fade">
                                      <p:cBhvr>
                                        <p:cTn id="10" dur="500"/>
                                        <p:tgtEl>
                                          <p:spTgt spid="24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68"/>
                                        </p:tgtEl>
                                        <p:attrNameLst>
                                          <p:attrName>style.visibility</p:attrName>
                                        </p:attrNameLst>
                                      </p:cBhvr>
                                      <p:to>
                                        <p:strVal val="visible"/>
                                      </p:to>
                                    </p:set>
                                    <p:animEffect transition="in" filter="fade">
                                      <p:cBhvr>
                                        <p:cTn id="13" dur="500"/>
                                        <p:tgtEl>
                                          <p:spTgt spid="246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 grpId="0"/>
      <p:bldP spid="5"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63"/>
          <p:cNvSpPr txBox="1">
            <a:spLocks noGrp="1"/>
          </p:cNvSpPr>
          <p:nvPr>
            <p:ph type="ctrTitle" idx="6"/>
          </p:nvPr>
        </p:nvSpPr>
        <p:spPr>
          <a:xfrm>
            <a:off x="894416" y="290107"/>
            <a:ext cx="7355168" cy="577800"/>
          </a:xfrm>
          <a:prstGeom prst="rect">
            <a:avLst/>
          </a:prstGeom>
        </p:spPr>
        <p:txBody>
          <a:bodyPr spcFirstLastPara="1" wrap="square" lIns="91425" tIns="91425" rIns="91425" bIns="91425" anchor="ctr" anchorCtr="0">
            <a:noAutofit/>
          </a:bodyPr>
          <a:lstStyle/>
          <a:p>
            <a:r>
              <a:rPr lang="fr-FR" sz="2000" b="1" dirty="0">
                <a:solidFill>
                  <a:srgbClr val="002060"/>
                </a:solidFill>
              </a:rPr>
              <a:t>Amélioration de </a:t>
            </a:r>
            <a:r>
              <a:rPr lang="fr-FR" sz="2000" b="1" dirty="0" err="1">
                <a:solidFill>
                  <a:srgbClr val="002060"/>
                </a:solidFill>
              </a:rPr>
              <a:t>WaterUp</a:t>
            </a:r>
            <a:r>
              <a:rPr lang="fr-FR" sz="2000" b="1" dirty="0">
                <a:solidFill>
                  <a:srgbClr val="002060"/>
                </a:solidFill>
              </a:rPr>
              <a:t> 1.0 et réévaluation de ses performances en irrigation.</a:t>
            </a:r>
            <a:endParaRPr lang="fr-FR" sz="2000" dirty="0"/>
          </a:p>
        </p:txBody>
      </p:sp>
      <p:pic>
        <p:nvPicPr>
          <p:cNvPr id="26" name="Google Shape;2443;p52">
            <a:extLst>
              <a:ext uri="{FF2B5EF4-FFF2-40B4-BE49-F238E27FC236}">
                <a16:creationId xmlns:a16="http://schemas.microsoft.com/office/drawing/2014/main" id="{B50362B8-DCC8-330E-65ED-EA7E7717ABBB}"/>
              </a:ext>
            </a:extLst>
          </p:cNvPr>
          <p:cNvPicPr preferRelativeResize="0"/>
          <p:nvPr/>
        </p:nvPicPr>
        <p:blipFill>
          <a:blip r:embed="rId3">
            <a:alphaModFix amt="50000"/>
          </a:blip>
          <a:stretch>
            <a:fillRect/>
          </a:stretch>
        </p:blipFill>
        <p:spPr>
          <a:xfrm>
            <a:off x="211417" y="1455488"/>
            <a:ext cx="682999" cy="577800"/>
          </a:xfrm>
          <a:prstGeom prst="rect">
            <a:avLst/>
          </a:prstGeom>
          <a:noFill/>
          <a:ln>
            <a:noFill/>
          </a:ln>
        </p:spPr>
      </p:pic>
      <p:pic>
        <p:nvPicPr>
          <p:cNvPr id="27" name="Google Shape;2443;p52">
            <a:extLst>
              <a:ext uri="{FF2B5EF4-FFF2-40B4-BE49-F238E27FC236}">
                <a16:creationId xmlns:a16="http://schemas.microsoft.com/office/drawing/2014/main" id="{F2678903-BAF0-8F9F-9B0B-4E5877E97856}"/>
              </a:ext>
            </a:extLst>
          </p:cNvPr>
          <p:cNvPicPr preferRelativeResize="0"/>
          <p:nvPr/>
        </p:nvPicPr>
        <p:blipFill>
          <a:blip r:embed="rId3">
            <a:alphaModFix amt="50000"/>
          </a:blip>
          <a:stretch>
            <a:fillRect/>
          </a:stretch>
        </p:blipFill>
        <p:spPr>
          <a:xfrm>
            <a:off x="211417" y="2202923"/>
            <a:ext cx="682999" cy="577800"/>
          </a:xfrm>
          <a:prstGeom prst="rect">
            <a:avLst/>
          </a:prstGeom>
          <a:noFill/>
          <a:ln>
            <a:noFill/>
          </a:ln>
        </p:spPr>
      </p:pic>
      <p:pic>
        <p:nvPicPr>
          <p:cNvPr id="29" name="Google Shape;2443;p52">
            <a:extLst>
              <a:ext uri="{FF2B5EF4-FFF2-40B4-BE49-F238E27FC236}">
                <a16:creationId xmlns:a16="http://schemas.microsoft.com/office/drawing/2014/main" id="{091F6B01-F261-C14F-D2F9-EE47319CF0B3}"/>
              </a:ext>
            </a:extLst>
          </p:cNvPr>
          <p:cNvPicPr preferRelativeResize="0"/>
          <p:nvPr/>
        </p:nvPicPr>
        <p:blipFill>
          <a:blip r:embed="rId3">
            <a:alphaModFix amt="50000"/>
          </a:blip>
          <a:stretch>
            <a:fillRect/>
          </a:stretch>
        </p:blipFill>
        <p:spPr>
          <a:xfrm>
            <a:off x="211414" y="3643360"/>
            <a:ext cx="682999" cy="577800"/>
          </a:xfrm>
          <a:prstGeom prst="rect">
            <a:avLst/>
          </a:prstGeom>
          <a:noFill/>
          <a:ln>
            <a:noFill/>
          </a:ln>
        </p:spPr>
      </p:pic>
      <p:pic>
        <p:nvPicPr>
          <p:cNvPr id="31" name="Google Shape;2443;p52">
            <a:extLst>
              <a:ext uri="{FF2B5EF4-FFF2-40B4-BE49-F238E27FC236}">
                <a16:creationId xmlns:a16="http://schemas.microsoft.com/office/drawing/2014/main" id="{17A3FD80-40CF-D408-E9F0-EA42CC295861}"/>
              </a:ext>
            </a:extLst>
          </p:cNvPr>
          <p:cNvPicPr preferRelativeResize="0"/>
          <p:nvPr/>
        </p:nvPicPr>
        <p:blipFill>
          <a:blip r:embed="rId3">
            <a:alphaModFix amt="50000"/>
          </a:blip>
          <a:stretch>
            <a:fillRect/>
          </a:stretch>
        </p:blipFill>
        <p:spPr>
          <a:xfrm>
            <a:off x="5034987" y="1397940"/>
            <a:ext cx="682999" cy="577800"/>
          </a:xfrm>
          <a:prstGeom prst="rect">
            <a:avLst/>
          </a:prstGeom>
          <a:noFill/>
          <a:ln>
            <a:noFill/>
          </a:ln>
        </p:spPr>
      </p:pic>
      <p:pic>
        <p:nvPicPr>
          <p:cNvPr id="32" name="Google Shape;2443;p52">
            <a:extLst>
              <a:ext uri="{FF2B5EF4-FFF2-40B4-BE49-F238E27FC236}">
                <a16:creationId xmlns:a16="http://schemas.microsoft.com/office/drawing/2014/main" id="{E4D736ED-BE75-5B17-F850-2DD4D4FD0B3B}"/>
              </a:ext>
            </a:extLst>
          </p:cNvPr>
          <p:cNvPicPr preferRelativeResize="0"/>
          <p:nvPr/>
        </p:nvPicPr>
        <p:blipFill>
          <a:blip r:embed="rId3">
            <a:alphaModFix amt="50000"/>
          </a:blip>
          <a:stretch>
            <a:fillRect/>
          </a:stretch>
        </p:blipFill>
        <p:spPr>
          <a:xfrm>
            <a:off x="5034987" y="2145375"/>
            <a:ext cx="682999" cy="577800"/>
          </a:xfrm>
          <a:prstGeom prst="rect">
            <a:avLst/>
          </a:prstGeom>
          <a:noFill/>
          <a:ln>
            <a:noFill/>
          </a:ln>
        </p:spPr>
      </p:pic>
      <p:cxnSp>
        <p:nvCxnSpPr>
          <p:cNvPr id="34" name="Connecteur droit 33">
            <a:extLst>
              <a:ext uri="{FF2B5EF4-FFF2-40B4-BE49-F238E27FC236}">
                <a16:creationId xmlns:a16="http://schemas.microsoft.com/office/drawing/2014/main" id="{FB66D478-3C9F-072C-13B0-6E9733D73477}"/>
              </a:ext>
            </a:extLst>
          </p:cNvPr>
          <p:cNvCxnSpPr>
            <a:cxnSpLocks/>
          </p:cNvCxnSpPr>
          <p:nvPr/>
        </p:nvCxnSpPr>
        <p:spPr>
          <a:xfrm>
            <a:off x="4809995" y="1127342"/>
            <a:ext cx="0" cy="3243322"/>
          </a:xfrm>
          <a:prstGeom prst="line">
            <a:avLst/>
          </a:prstGeom>
          <a:ln/>
        </p:spPr>
        <p:style>
          <a:lnRef idx="2">
            <a:schemeClr val="accent1"/>
          </a:lnRef>
          <a:fillRef idx="0">
            <a:schemeClr val="accent1"/>
          </a:fillRef>
          <a:effectRef idx="1">
            <a:schemeClr val="accent1"/>
          </a:effectRef>
          <a:fontRef idx="minor">
            <a:schemeClr val="tx1"/>
          </a:fontRef>
        </p:style>
      </p:cxnSp>
      <p:sp>
        <p:nvSpPr>
          <p:cNvPr id="38" name="ZoneTexte 37">
            <a:extLst>
              <a:ext uri="{FF2B5EF4-FFF2-40B4-BE49-F238E27FC236}">
                <a16:creationId xmlns:a16="http://schemas.microsoft.com/office/drawing/2014/main" id="{BC21925A-67ED-DE28-C774-155D01747C0D}"/>
              </a:ext>
            </a:extLst>
          </p:cNvPr>
          <p:cNvSpPr txBox="1"/>
          <p:nvPr/>
        </p:nvSpPr>
        <p:spPr>
          <a:xfrm>
            <a:off x="997098" y="1064302"/>
            <a:ext cx="3165953" cy="307777"/>
          </a:xfrm>
          <a:prstGeom prst="rect">
            <a:avLst/>
          </a:prstGeom>
          <a:noFill/>
        </p:spPr>
        <p:txBody>
          <a:bodyPr wrap="square">
            <a:spAutoFit/>
          </a:bodyPr>
          <a:lstStyle/>
          <a:p>
            <a:r>
              <a:rPr lang="fr-FR" dirty="0">
                <a:solidFill>
                  <a:schemeClr val="dk2"/>
                </a:solidFill>
                <a:latin typeface="Overpass Black"/>
                <a:sym typeface="Overpass Black"/>
              </a:rPr>
              <a:t>Amélioration</a:t>
            </a:r>
            <a:r>
              <a:rPr lang="fr-FR" dirty="0">
                <a:solidFill>
                  <a:schemeClr val="dk2"/>
                </a:solidFill>
                <a:latin typeface="Overpass Black"/>
              </a:rPr>
              <a:t> de </a:t>
            </a:r>
            <a:r>
              <a:rPr lang="fr-FR" dirty="0" err="1">
                <a:solidFill>
                  <a:schemeClr val="dk2"/>
                </a:solidFill>
                <a:latin typeface="Overpass Black"/>
              </a:rPr>
              <a:t>WaterUp</a:t>
            </a:r>
            <a:r>
              <a:rPr lang="fr-FR" dirty="0">
                <a:solidFill>
                  <a:schemeClr val="dk2"/>
                </a:solidFill>
                <a:latin typeface="Overpass Black"/>
              </a:rPr>
              <a:t> 1.0 :</a:t>
            </a:r>
          </a:p>
        </p:txBody>
      </p:sp>
      <p:sp>
        <p:nvSpPr>
          <p:cNvPr id="40" name="ZoneTexte 39">
            <a:extLst>
              <a:ext uri="{FF2B5EF4-FFF2-40B4-BE49-F238E27FC236}">
                <a16:creationId xmlns:a16="http://schemas.microsoft.com/office/drawing/2014/main" id="{55503778-032C-BEED-0C28-07C9B1DD3C73}"/>
              </a:ext>
            </a:extLst>
          </p:cNvPr>
          <p:cNvSpPr txBox="1"/>
          <p:nvPr/>
        </p:nvSpPr>
        <p:spPr>
          <a:xfrm>
            <a:off x="6150280" y="1064302"/>
            <a:ext cx="1515649" cy="307777"/>
          </a:xfrm>
          <a:prstGeom prst="rect">
            <a:avLst/>
          </a:prstGeom>
          <a:noFill/>
        </p:spPr>
        <p:txBody>
          <a:bodyPr wrap="square">
            <a:spAutoFit/>
          </a:bodyPr>
          <a:lstStyle/>
          <a:p>
            <a:r>
              <a:rPr lang="fr-FR" dirty="0" err="1">
                <a:solidFill>
                  <a:schemeClr val="dk2"/>
                </a:solidFill>
                <a:latin typeface="Overpass Black"/>
              </a:rPr>
              <a:t>WaterUp</a:t>
            </a:r>
            <a:r>
              <a:rPr lang="fr-FR" dirty="0">
                <a:solidFill>
                  <a:schemeClr val="dk2"/>
                </a:solidFill>
                <a:latin typeface="Overpass Black"/>
              </a:rPr>
              <a:t> 2.0 :</a:t>
            </a:r>
          </a:p>
        </p:txBody>
      </p:sp>
      <p:pic>
        <p:nvPicPr>
          <p:cNvPr id="42" name="Image 41">
            <a:extLst>
              <a:ext uri="{FF2B5EF4-FFF2-40B4-BE49-F238E27FC236}">
                <a16:creationId xmlns:a16="http://schemas.microsoft.com/office/drawing/2014/main" id="{28A63EC2-F95E-2B4B-F625-B4673A71BB84}"/>
              </a:ext>
            </a:extLst>
          </p:cNvPr>
          <p:cNvPicPr>
            <a:picLocks noChangeAspect="1"/>
          </p:cNvPicPr>
          <p:nvPr/>
        </p:nvPicPr>
        <p:blipFill>
          <a:blip r:embed="rId4"/>
          <a:stretch>
            <a:fillRect/>
          </a:stretch>
        </p:blipFill>
        <p:spPr>
          <a:xfrm>
            <a:off x="336583" y="1528057"/>
            <a:ext cx="432663" cy="432663"/>
          </a:xfrm>
          <a:prstGeom prst="rect">
            <a:avLst/>
          </a:prstGeom>
        </p:spPr>
      </p:pic>
      <p:pic>
        <p:nvPicPr>
          <p:cNvPr id="44" name="Image 43">
            <a:extLst>
              <a:ext uri="{FF2B5EF4-FFF2-40B4-BE49-F238E27FC236}">
                <a16:creationId xmlns:a16="http://schemas.microsoft.com/office/drawing/2014/main" id="{1793A4B9-3DF2-7FE3-F950-105B8FC49C74}"/>
              </a:ext>
            </a:extLst>
          </p:cNvPr>
          <p:cNvPicPr>
            <a:picLocks noChangeAspect="1"/>
          </p:cNvPicPr>
          <p:nvPr/>
        </p:nvPicPr>
        <p:blipFill>
          <a:blip r:embed="rId5"/>
          <a:stretch>
            <a:fillRect/>
          </a:stretch>
        </p:blipFill>
        <p:spPr>
          <a:xfrm>
            <a:off x="336583" y="2303324"/>
            <a:ext cx="432663" cy="432663"/>
          </a:xfrm>
          <a:prstGeom prst="rect">
            <a:avLst/>
          </a:prstGeom>
        </p:spPr>
      </p:pic>
      <p:pic>
        <p:nvPicPr>
          <p:cNvPr id="48" name="Image 47">
            <a:extLst>
              <a:ext uri="{FF2B5EF4-FFF2-40B4-BE49-F238E27FC236}">
                <a16:creationId xmlns:a16="http://schemas.microsoft.com/office/drawing/2014/main" id="{67A583CF-8466-065E-E4A0-908287AF310B}"/>
              </a:ext>
            </a:extLst>
          </p:cNvPr>
          <p:cNvPicPr>
            <a:picLocks noChangeAspect="1"/>
          </p:cNvPicPr>
          <p:nvPr/>
        </p:nvPicPr>
        <p:blipFill>
          <a:blip r:embed="rId6"/>
          <a:stretch>
            <a:fillRect/>
          </a:stretch>
        </p:blipFill>
        <p:spPr>
          <a:xfrm>
            <a:off x="258506" y="3643360"/>
            <a:ext cx="588814" cy="588814"/>
          </a:xfrm>
          <a:prstGeom prst="rect">
            <a:avLst/>
          </a:prstGeom>
        </p:spPr>
      </p:pic>
      <p:pic>
        <p:nvPicPr>
          <p:cNvPr id="52" name="Image 51">
            <a:extLst>
              <a:ext uri="{FF2B5EF4-FFF2-40B4-BE49-F238E27FC236}">
                <a16:creationId xmlns:a16="http://schemas.microsoft.com/office/drawing/2014/main" id="{B864D2DB-8EF3-2242-0109-58C989306191}"/>
              </a:ext>
            </a:extLst>
          </p:cNvPr>
          <p:cNvPicPr>
            <a:picLocks noChangeAspect="1"/>
          </p:cNvPicPr>
          <p:nvPr/>
        </p:nvPicPr>
        <p:blipFill>
          <a:blip r:embed="rId7"/>
          <a:stretch>
            <a:fillRect/>
          </a:stretch>
        </p:blipFill>
        <p:spPr>
          <a:xfrm>
            <a:off x="5128301" y="2202923"/>
            <a:ext cx="496369" cy="496369"/>
          </a:xfrm>
          <a:prstGeom prst="rect">
            <a:avLst/>
          </a:prstGeom>
        </p:spPr>
      </p:pic>
      <p:pic>
        <p:nvPicPr>
          <p:cNvPr id="53" name="Image 52">
            <a:extLst>
              <a:ext uri="{FF2B5EF4-FFF2-40B4-BE49-F238E27FC236}">
                <a16:creationId xmlns:a16="http://schemas.microsoft.com/office/drawing/2014/main" id="{26935A49-E0BF-5E03-42A4-E07711AEBF1C}"/>
              </a:ext>
            </a:extLst>
          </p:cNvPr>
          <p:cNvPicPr>
            <a:picLocks noChangeAspect="1"/>
          </p:cNvPicPr>
          <p:nvPr/>
        </p:nvPicPr>
        <p:blipFill>
          <a:blip r:embed="rId8"/>
          <a:stretch>
            <a:fillRect/>
          </a:stretch>
        </p:blipFill>
        <p:spPr>
          <a:xfrm>
            <a:off x="5192007" y="1475710"/>
            <a:ext cx="432663" cy="432663"/>
          </a:xfrm>
          <a:prstGeom prst="rect">
            <a:avLst/>
          </a:prstGeom>
        </p:spPr>
      </p:pic>
      <p:pic>
        <p:nvPicPr>
          <p:cNvPr id="54" name="Google Shape;2443;p52">
            <a:extLst>
              <a:ext uri="{FF2B5EF4-FFF2-40B4-BE49-F238E27FC236}">
                <a16:creationId xmlns:a16="http://schemas.microsoft.com/office/drawing/2014/main" id="{292D3249-1234-63C5-A338-A7B3ABC24136}"/>
              </a:ext>
            </a:extLst>
          </p:cNvPr>
          <p:cNvPicPr preferRelativeResize="0"/>
          <p:nvPr/>
        </p:nvPicPr>
        <p:blipFill>
          <a:blip r:embed="rId3">
            <a:alphaModFix amt="50000"/>
          </a:blip>
          <a:stretch>
            <a:fillRect/>
          </a:stretch>
        </p:blipFill>
        <p:spPr>
          <a:xfrm>
            <a:off x="211414" y="2925655"/>
            <a:ext cx="682999" cy="577800"/>
          </a:xfrm>
          <a:prstGeom prst="rect">
            <a:avLst/>
          </a:prstGeom>
          <a:noFill/>
          <a:ln>
            <a:noFill/>
          </a:ln>
        </p:spPr>
      </p:pic>
      <p:pic>
        <p:nvPicPr>
          <p:cNvPr id="55" name="Image 54">
            <a:extLst>
              <a:ext uri="{FF2B5EF4-FFF2-40B4-BE49-F238E27FC236}">
                <a16:creationId xmlns:a16="http://schemas.microsoft.com/office/drawing/2014/main" id="{9DD75000-B951-9687-EB31-55BBB7F2F376}"/>
              </a:ext>
            </a:extLst>
          </p:cNvPr>
          <p:cNvPicPr>
            <a:picLocks noChangeAspect="1"/>
          </p:cNvPicPr>
          <p:nvPr/>
        </p:nvPicPr>
        <p:blipFill>
          <a:blip r:embed="rId8"/>
          <a:stretch>
            <a:fillRect/>
          </a:stretch>
        </p:blipFill>
        <p:spPr>
          <a:xfrm>
            <a:off x="368434" y="3003425"/>
            <a:ext cx="432663" cy="432663"/>
          </a:xfrm>
          <a:prstGeom prst="rect">
            <a:avLst/>
          </a:prstGeom>
        </p:spPr>
      </p:pic>
      <p:sp>
        <p:nvSpPr>
          <p:cNvPr id="56" name="Google Shape;2324;p48">
            <a:extLst>
              <a:ext uri="{FF2B5EF4-FFF2-40B4-BE49-F238E27FC236}">
                <a16:creationId xmlns:a16="http://schemas.microsoft.com/office/drawing/2014/main" id="{4F94666E-7A4A-00D8-772D-B5C568A50DD2}"/>
              </a:ext>
            </a:extLst>
          </p:cNvPr>
          <p:cNvSpPr txBox="1">
            <a:spLocks/>
          </p:cNvSpPr>
          <p:nvPr/>
        </p:nvSpPr>
        <p:spPr>
          <a:xfrm>
            <a:off x="920119" y="1599253"/>
            <a:ext cx="2981887" cy="33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Augmentation de la </a:t>
            </a:r>
            <a:r>
              <a:rPr lang="fr-FR" sz="1400" dirty="0">
                <a:latin typeface="Open Sans"/>
                <a:ea typeface="Open Sans"/>
                <a:cs typeface="Open Sans"/>
                <a:sym typeface="Arial"/>
              </a:rPr>
              <a:t>température.</a:t>
            </a:r>
          </a:p>
        </p:txBody>
      </p:sp>
      <p:sp>
        <p:nvSpPr>
          <p:cNvPr id="57" name="Google Shape;2324;p48">
            <a:extLst>
              <a:ext uri="{FF2B5EF4-FFF2-40B4-BE49-F238E27FC236}">
                <a16:creationId xmlns:a16="http://schemas.microsoft.com/office/drawing/2014/main" id="{DCDF48E3-B178-2739-4C2D-41A1644644F9}"/>
              </a:ext>
            </a:extLst>
          </p:cNvPr>
          <p:cNvSpPr txBox="1">
            <a:spLocks/>
          </p:cNvSpPr>
          <p:nvPr/>
        </p:nvSpPr>
        <p:spPr>
          <a:xfrm>
            <a:off x="763834" y="2312974"/>
            <a:ext cx="3514021" cy="33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Minimisation des pertes thermiques.</a:t>
            </a:r>
            <a:endParaRPr lang="fr-FR" sz="1400" dirty="0">
              <a:latin typeface="Open Sans"/>
              <a:ea typeface="Open Sans"/>
              <a:cs typeface="Open Sans"/>
              <a:sym typeface="Arial"/>
            </a:endParaRPr>
          </a:p>
        </p:txBody>
      </p:sp>
      <p:sp>
        <p:nvSpPr>
          <p:cNvPr id="58" name="Google Shape;2324;p48">
            <a:extLst>
              <a:ext uri="{FF2B5EF4-FFF2-40B4-BE49-F238E27FC236}">
                <a16:creationId xmlns:a16="http://schemas.microsoft.com/office/drawing/2014/main" id="{5836D6B4-C2BA-AD73-E5D5-761624C8791E}"/>
              </a:ext>
            </a:extLst>
          </p:cNvPr>
          <p:cNvSpPr txBox="1">
            <a:spLocks/>
          </p:cNvSpPr>
          <p:nvPr/>
        </p:nvSpPr>
        <p:spPr>
          <a:xfrm>
            <a:off x="412602" y="3024295"/>
            <a:ext cx="2981887" cy="33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Minimisation du coût.</a:t>
            </a:r>
            <a:endParaRPr lang="fr-FR" sz="1400" dirty="0">
              <a:latin typeface="Open Sans"/>
              <a:ea typeface="Open Sans"/>
              <a:cs typeface="Open Sans"/>
              <a:sym typeface="Arial"/>
            </a:endParaRPr>
          </a:p>
        </p:txBody>
      </p:sp>
      <p:sp>
        <p:nvSpPr>
          <p:cNvPr id="59" name="Google Shape;2324;p48">
            <a:extLst>
              <a:ext uri="{FF2B5EF4-FFF2-40B4-BE49-F238E27FC236}">
                <a16:creationId xmlns:a16="http://schemas.microsoft.com/office/drawing/2014/main" id="{BD2BBBD8-7A69-B5B9-15E0-BC8B1F319FB6}"/>
              </a:ext>
            </a:extLst>
          </p:cNvPr>
          <p:cNvSpPr txBox="1">
            <a:spLocks/>
          </p:cNvSpPr>
          <p:nvPr/>
        </p:nvSpPr>
        <p:spPr>
          <a:xfrm>
            <a:off x="749098" y="3758041"/>
            <a:ext cx="3661954" cy="33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Favorisation de la diffusion thermique.</a:t>
            </a:r>
            <a:endParaRPr lang="fr-FR" sz="1400" dirty="0">
              <a:latin typeface="Open Sans"/>
              <a:ea typeface="Open Sans"/>
              <a:cs typeface="Open Sans"/>
              <a:sym typeface="Arial"/>
            </a:endParaRPr>
          </a:p>
        </p:txBody>
      </p:sp>
      <p:sp>
        <p:nvSpPr>
          <p:cNvPr id="61" name="Google Shape;2324;p48">
            <a:extLst>
              <a:ext uri="{FF2B5EF4-FFF2-40B4-BE49-F238E27FC236}">
                <a16:creationId xmlns:a16="http://schemas.microsoft.com/office/drawing/2014/main" id="{4BEA5BCD-1A51-811F-C73A-CE7BB4B2BB3E}"/>
              </a:ext>
            </a:extLst>
          </p:cNvPr>
          <p:cNvSpPr txBox="1">
            <a:spLocks/>
          </p:cNvSpPr>
          <p:nvPr/>
        </p:nvSpPr>
        <p:spPr>
          <a:xfrm>
            <a:off x="5624670" y="1522547"/>
            <a:ext cx="2981887" cy="317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Estimation du coût du système.</a:t>
            </a:r>
            <a:endParaRPr lang="fr-FR" sz="1400" dirty="0">
              <a:latin typeface="Open Sans"/>
              <a:ea typeface="Open Sans"/>
              <a:cs typeface="Open Sans"/>
              <a:sym typeface="Arial"/>
            </a:endParaRPr>
          </a:p>
        </p:txBody>
      </p:sp>
      <p:sp>
        <p:nvSpPr>
          <p:cNvPr id="62" name="Google Shape;2324;p48">
            <a:extLst>
              <a:ext uri="{FF2B5EF4-FFF2-40B4-BE49-F238E27FC236}">
                <a16:creationId xmlns:a16="http://schemas.microsoft.com/office/drawing/2014/main" id="{B3DA7698-A8D6-82A7-82BB-CC20F66FE91A}"/>
              </a:ext>
            </a:extLst>
          </p:cNvPr>
          <p:cNvSpPr txBox="1">
            <a:spLocks/>
          </p:cNvSpPr>
          <p:nvPr/>
        </p:nvSpPr>
        <p:spPr>
          <a:xfrm>
            <a:off x="5717985" y="2156859"/>
            <a:ext cx="2736300" cy="623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algn="l"/>
            <a:r>
              <a:rPr lang="fr-FR" sz="1400" dirty="0">
                <a:latin typeface="Open Sans"/>
                <a:ea typeface="Open Sans"/>
                <a:cs typeface="Open Sans"/>
              </a:rPr>
              <a:t>Réévaluation dans l’agriculture conventionnelle.</a:t>
            </a:r>
            <a:endParaRPr lang="fr-FR" sz="1400" dirty="0">
              <a:latin typeface="Open Sans"/>
              <a:ea typeface="Open Sans"/>
              <a:cs typeface="Open Sans"/>
              <a:sym typeface="Arial"/>
            </a:endParaRPr>
          </a:p>
        </p:txBody>
      </p:sp>
    </p:spTree>
    <p:extLst>
      <p:ext uri="{BB962C8B-B14F-4D97-AF65-F5344CB8AC3E}">
        <p14:creationId xmlns:p14="http://schemas.microsoft.com/office/powerpoint/2010/main" val="397161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par>
                                <p:cTn id="30" presetID="10" presetClass="entr" presetSubtype="0"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6" grpId="0"/>
      <p:bldP spid="57" grpId="0"/>
      <p:bldP spid="58" grpId="0"/>
      <p:bldP spid="59" grpId="0"/>
      <p:bldP spid="61" grpId="0"/>
      <p:bldP spid="6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4C568D9-5C25-3FA2-7174-48B12861BABC}"/>
              </a:ext>
            </a:extLst>
          </p:cNvPr>
          <p:cNvSpPr>
            <a:spLocks noGrp="1"/>
          </p:cNvSpPr>
          <p:nvPr>
            <p:ph type="ctrTitle"/>
          </p:nvPr>
        </p:nvSpPr>
        <p:spPr>
          <a:xfrm>
            <a:off x="736646" y="146396"/>
            <a:ext cx="7672500" cy="577800"/>
          </a:xfrm>
        </p:spPr>
        <p:txBody>
          <a:bodyPr/>
          <a:lstStyle/>
          <a:p>
            <a:r>
              <a:rPr lang="fr-FR" dirty="0" err="1"/>
              <a:t>WaterUp</a:t>
            </a:r>
            <a:r>
              <a:rPr lang="fr-FR" dirty="0"/>
              <a:t> 2.0</a:t>
            </a:r>
            <a:br>
              <a:rPr lang="fr-FR" dirty="0"/>
            </a:br>
            <a:r>
              <a:rPr lang="fr-FR" sz="1400" dirty="0"/>
              <a:t>1</a:t>
            </a:r>
            <a:r>
              <a:rPr lang="fr-FR" sz="1400" baseline="30000" dirty="0"/>
              <a:t>ère</a:t>
            </a:r>
            <a:r>
              <a:rPr lang="fr-FR" sz="1400" dirty="0"/>
              <a:t> modification : Élévation de la température.</a:t>
            </a:r>
            <a:endParaRPr lang="fr-FR" dirty="0"/>
          </a:p>
        </p:txBody>
      </p:sp>
      <p:pic>
        <p:nvPicPr>
          <p:cNvPr id="5" name="Image 4" descr="Une image contenant table, intérieur, cloche de verre&#10;&#10;Description générée automatiquement">
            <a:extLst>
              <a:ext uri="{FF2B5EF4-FFF2-40B4-BE49-F238E27FC236}">
                <a16:creationId xmlns:a16="http://schemas.microsoft.com/office/drawing/2014/main" id="{7F27DA4A-2AFA-AC8E-57A9-5562A850D8FD}"/>
              </a:ext>
            </a:extLst>
          </p:cNvPr>
          <p:cNvPicPr>
            <a:picLocks noChangeAspect="1"/>
          </p:cNvPicPr>
          <p:nvPr/>
        </p:nvPicPr>
        <p:blipFill>
          <a:blip r:embed="rId2"/>
          <a:stretch>
            <a:fillRect/>
          </a:stretch>
        </p:blipFill>
        <p:spPr>
          <a:xfrm>
            <a:off x="554007" y="1050923"/>
            <a:ext cx="3229884" cy="1834757"/>
          </a:xfrm>
          <a:prstGeom prst="rect">
            <a:avLst/>
          </a:prstGeom>
        </p:spPr>
      </p:pic>
      <p:pic>
        <p:nvPicPr>
          <p:cNvPr id="13" name="Image 12">
            <a:extLst>
              <a:ext uri="{FF2B5EF4-FFF2-40B4-BE49-F238E27FC236}">
                <a16:creationId xmlns:a16="http://schemas.microsoft.com/office/drawing/2014/main" id="{3F43E26E-0C81-3159-2E19-393F2A1A1CCF}"/>
              </a:ext>
            </a:extLst>
          </p:cNvPr>
          <p:cNvPicPr>
            <a:picLocks noChangeAspect="1"/>
          </p:cNvPicPr>
          <p:nvPr/>
        </p:nvPicPr>
        <p:blipFill>
          <a:blip r:embed="rId3"/>
          <a:stretch>
            <a:fillRect/>
          </a:stretch>
        </p:blipFill>
        <p:spPr>
          <a:xfrm>
            <a:off x="5106467" y="822732"/>
            <a:ext cx="3574234" cy="2276304"/>
          </a:xfrm>
          <a:prstGeom prst="rect">
            <a:avLst/>
          </a:prstGeom>
        </p:spPr>
      </p:pic>
      <p:sp>
        <p:nvSpPr>
          <p:cNvPr id="8" name="ZoneTexte 7">
            <a:extLst>
              <a:ext uri="{FF2B5EF4-FFF2-40B4-BE49-F238E27FC236}">
                <a16:creationId xmlns:a16="http://schemas.microsoft.com/office/drawing/2014/main" id="{6C86D4E0-CE4A-8836-D3AD-AE6AD7A3CD12}"/>
              </a:ext>
            </a:extLst>
          </p:cNvPr>
          <p:cNvSpPr txBox="1"/>
          <p:nvPr/>
        </p:nvSpPr>
        <p:spPr>
          <a:xfrm>
            <a:off x="0" y="4866501"/>
            <a:ext cx="3648173" cy="215444"/>
          </a:xfrm>
          <a:prstGeom prst="rect">
            <a:avLst/>
          </a:prstGeom>
          <a:noFill/>
        </p:spPr>
        <p:txBody>
          <a:bodyPr wrap="square">
            <a:spAutoFit/>
          </a:bodyPr>
          <a:lstStyle/>
          <a:p>
            <a:r>
              <a:rPr lang="fr-MA" sz="800" i="1" dirty="0">
                <a:solidFill>
                  <a:schemeClr val="tx1">
                    <a:lumMod val="60000"/>
                    <a:lumOff val="40000"/>
                  </a:schemeClr>
                </a:solidFill>
                <a:latin typeface="Calibri" panose="020F0502020204030204" pitchFamily="34" charset="0"/>
                <a:cs typeface="Calibri" panose="020F0502020204030204" pitchFamily="34" charset="0"/>
              </a:rPr>
              <a:t>Marc </a:t>
            </a:r>
            <a:r>
              <a:rPr lang="fr-MA" sz="800" i="1" dirty="0" err="1">
                <a:solidFill>
                  <a:schemeClr val="tx1">
                    <a:lumMod val="60000"/>
                    <a:lumOff val="40000"/>
                  </a:schemeClr>
                </a:solidFill>
                <a:latin typeface="Calibri" panose="020F0502020204030204" pitchFamily="34" charset="0"/>
                <a:cs typeface="Calibri" panose="020F0502020204030204" pitchFamily="34" charset="0"/>
              </a:rPr>
              <a:t>Jamous</a:t>
            </a:r>
            <a:r>
              <a:rPr lang="fr-MA" sz="800" i="1" dirty="0">
                <a:solidFill>
                  <a:schemeClr val="tx1">
                    <a:lumMod val="60000"/>
                    <a:lumOff val="40000"/>
                  </a:schemeClr>
                </a:solidFill>
                <a:latin typeface="Calibri" panose="020F0502020204030204" pitchFamily="34" charset="0"/>
                <a:cs typeface="Calibri" panose="020F0502020204030204" pitchFamily="34" charset="0"/>
              </a:rPr>
              <a:t>, publié dans le site « le cycle de carbone »</a:t>
            </a:r>
            <a:endParaRPr lang="fr-FR" sz="800" dirty="0">
              <a:solidFill>
                <a:schemeClr val="tx1">
                  <a:lumMod val="60000"/>
                  <a:lumOff val="40000"/>
                </a:schemeClr>
              </a:solidFill>
              <a:latin typeface="Calibri" panose="020F0502020204030204" pitchFamily="34" charset="0"/>
              <a:cs typeface="Calibri" panose="020F0502020204030204" pitchFamily="34" charset="0"/>
            </a:endParaRPr>
          </a:p>
        </p:txBody>
      </p:sp>
      <p:pic>
        <p:nvPicPr>
          <p:cNvPr id="7" name="Image 8" descr="Une image contenant extérieur, en bois&#10;&#10;Description générée automatiquement">
            <a:extLst>
              <a:ext uri="{FF2B5EF4-FFF2-40B4-BE49-F238E27FC236}">
                <a16:creationId xmlns:a16="http://schemas.microsoft.com/office/drawing/2014/main" id="{740F6FB0-7CF0-312E-FD2A-F084970AAFEB}"/>
              </a:ext>
            </a:extLst>
          </p:cNvPr>
          <p:cNvPicPr>
            <a:picLocks noChangeAspect="1"/>
          </p:cNvPicPr>
          <p:nvPr/>
        </p:nvPicPr>
        <p:blipFill>
          <a:blip r:embed="rId4"/>
          <a:stretch>
            <a:fillRect/>
          </a:stretch>
        </p:blipFill>
        <p:spPr>
          <a:xfrm>
            <a:off x="3338348" y="3224049"/>
            <a:ext cx="2467304" cy="1641585"/>
          </a:xfrm>
          <a:prstGeom prst="rect">
            <a:avLst/>
          </a:prstGeom>
        </p:spPr>
      </p:pic>
    </p:spTree>
    <p:extLst>
      <p:ext uri="{BB962C8B-B14F-4D97-AF65-F5344CB8AC3E}">
        <p14:creationId xmlns:p14="http://schemas.microsoft.com/office/powerpoint/2010/main" val="76659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570371-19C2-D9FF-6F96-F878821BCB13}"/>
              </a:ext>
            </a:extLst>
          </p:cNvPr>
          <p:cNvSpPr>
            <a:spLocks noGrp="1"/>
          </p:cNvSpPr>
          <p:nvPr>
            <p:ph type="ctrTitle"/>
          </p:nvPr>
        </p:nvSpPr>
        <p:spPr>
          <a:xfrm>
            <a:off x="736646" y="373025"/>
            <a:ext cx="7672500" cy="577800"/>
          </a:xfrm>
        </p:spPr>
        <p:txBody>
          <a:bodyPr/>
          <a:lstStyle/>
          <a:p>
            <a:r>
              <a:rPr lang="fr-FR" sz="3000" err="1"/>
              <a:t>WaterUp</a:t>
            </a:r>
            <a:r>
              <a:rPr lang="fr-FR" sz="3000"/>
              <a:t> 2.0</a:t>
            </a:r>
            <a:br>
              <a:rPr lang="fr-FR"/>
            </a:br>
            <a:r>
              <a:rPr lang="fr-FR" sz="1400"/>
              <a:t>2</a:t>
            </a:r>
            <a:r>
              <a:rPr lang="fr-FR" sz="1400" baseline="30000"/>
              <a:t>ème</a:t>
            </a:r>
            <a:r>
              <a:rPr lang="fr-FR" sz="1400"/>
              <a:t> modification : Minimisation des pertes thermiques.</a:t>
            </a:r>
            <a:endParaRPr lang="fr-FR"/>
          </a:p>
        </p:txBody>
      </p:sp>
      <p:grpSp>
        <p:nvGrpSpPr>
          <p:cNvPr id="59" name="Groupe 58">
            <a:extLst>
              <a:ext uri="{FF2B5EF4-FFF2-40B4-BE49-F238E27FC236}">
                <a16:creationId xmlns:a16="http://schemas.microsoft.com/office/drawing/2014/main" id="{542A5C5D-5584-4800-991B-D1D66E7A6A33}"/>
              </a:ext>
            </a:extLst>
          </p:cNvPr>
          <p:cNvGrpSpPr/>
          <p:nvPr/>
        </p:nvGrpSpPr>
        <p:grpSpPr>
          <a:xfrm>
            <a:off x="502302" y="1237914"/>
            <a:ext cx="2522764" cy="2770870"/>
            <a:chOff x="3310618" y="1310368"/>
            <a:chExt cx="2522764" cy="2770870"/>
          </a:xfrm>
        </p:grpSpPr>
        <p:sp>
          <p:nvSpPr>
            <p:cNvPr id="61" name="Arc 11">
              <a:extLst>
                <a:ext uri="{FF2B5EF4-FFF2-40B4-BE49-F238E27FC236}">
                  <a16:creationId xmlns:a16="http://schemas.microsoft.com/office/drawing/2014/main" id="{15CB4159-3F06-8084-C0E1-4E42D440574B}"/>
                </a:ext>
              </a:extLst>
            </p:cNvPr>
            <p:cNvSpPr/>
            <p:nvPr/>
          </p:nvSpPr>
          <p:spPr>
            <a:xfrm rot="11231418">
              <a:off x="3310618" y="1310368"/>
              <a:ext cx="2522764" cy="2522764"/>
            </a:xfrm>
            <a:prstGeom prst="arc">
              <a:avLst>
                <a:gd name="adj1" fmla="val 16200000"/>
                <a:gd name="adj2" fmla="val 15307009"/>
              </a:avLst>
            </a:prstGeom>
            <a:ln w="2857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cxnSp>
          <p:nvCxnSpPr>
            <p:cNvPr id="63" name="Connecteur droit 62">
              <a:extLst>
                <a:ext uri="{FF2B5EF4-FFF2-40B4-BE49-F238E27FC236}">
                  <a16:creationId xmlns:a16="http://schemas.microsoft.com/office/drawing/2014/main" id="{8A3DE5E2-CF63-2676-9E02-FA103DD9A5AB}"/>
                </a:ext>
              </a:extLst>
            </p:cNvPr>
            <p:cNvCxnSpPr/>
            <p:nvPr/>
          </p:nvCxnSpPr>
          <p:spPr>
            <a:xfrm>
              <a:off x="4400550" y="3809868"/>
              <a:ext cx="0" cy="269422"/>
            </a:xfrm>
            <a:prstGeom prst="line">
              <a:avLst/>
            </a:prstGeom>
            <a:ln w="2857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22FF0DD9-1243-9077-FFB4-3D3A298F15DE}"/>
                </a:ext>
              </a:extLst>
            </p:cNvPr>
            <p:cNvCxnSpPr/>
            <p:nvPr/>
          </p:nvCxnSpPr>
          <p:spPr>
            <a:xfrm>
              <a:off x="4748893" y="3811238"/>
              <a:ext cx="0" cy="270000"/>
            </a:xfrm>
            <a:prstGeom prst="line">
              <a:avLst/>
            </a:prstGeom>
            <a:ln w="2857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e 64">
            <a:extLst>
              <a:ext uri="{FF2B5EF4-FFF2-40B4-BE49-F238E27FC236}">
                <a16:creationId xmlns:a16="http://schemas.microsoft.com/office/drawing/2014/main" id="{9467B646-BC74-CED9-36E1-99E2185893EE}"/>
              </a:ext>
            </a:extLst>
          </p:cNvPr>
          <p:cNvGrpSpPr/>
          <p:nvPr/>
        </p:nvGrpSpPr>
        <p:grpSpPr>
          <a:xfrm>
            <a:off x="755684" y="2417680"/>
            <a:ext cx="2016004" cy="272245"/>
            <a:chOff x="3564000" y="2384000"/>
            <a:chExt cx="2016004" cy="272245"/>
          </a:xfrm>
        </p:grpSpPr>
        <p:sp>
          <p:nvSpPr>
            <p:cNvPr id="66" name="Rectangle 65">
              <a:extLst>
                <a:ext uri="{FF2B5EF4-FFF2-40B4-BE49-F238E27FC236}">
                  <a16:creationId xmlns:a16="http://schemas.microsoft.com/office/drawing/2014/main" id="{A72E4611-4C12-FC76-805E-00592BEA8E64}"/>
                </a:ext>
              </a:extLst>
            </p:cNvPr>
            <p:cNvSpPr/>
            <p:nvPr/>
          </p:nvSpPr>
          <p:spPr>
            <a:xfrm>
              <a:off x="3564000" y="2610526"/>
              <a:ext cx="2016000" cy="45719"/>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7" name="Rectangle 66">
              <a:extLst>
                <a:ext uri="{FF2B5EF4-FFF2-40B4-BE49-F238E27FC236}">
                  <a16:creationId xmlns:a16="http://schemas.microsoft.com/office/drawing/2014/main" id="{063214A5-33CF-1A5D-D500-28BB801D81AD}"/>
                </a:ext>
              </a:extLst>
            </p:cNvPr>
            <p:cNvSpPr/>
            <p:nvPr/>
          </p:nvSpPr>
          <p:spPr>
            <a:xfrm rot="16200000">
              <a:off x="3478860" y="2474158"/>
              <a:ext cx="216000" cy="45719"/>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8" name="Rectangle 67">
              <a:extLst>
                <a:ext uri="{FF2B5EF4-FFF2-40B4-BE49-F238E27FC236}">
                  <a16:creationId xmlns:a16="http://schemas.microsoft.com/office/drawing/2014/main" id="{21CC127C-DADD-B2D7-F7C1-EB5FE56AB656}"/>
                </a:ext>
              </a:extLst>
            </p:cNvPr>
            <p:cNvSpPr/>
            <p:nvPr/>
          </p:nvSpPr>
          <p:spPr>
            <a:xfrm rot="16200000">
              <a:off x="5449145" y="2469140"/>
              <a:ext cx="216000" cy="45719"/>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69" name="Rectangle 68">
            <a:extLst>
              <a:ext uri="{FF2B5EF4-FFF2-40B4-BE49-F238E27FC236}">
                <a16:creationId xmlns:a16="http://schemas.microsoft.com/office/drawing/2014/main" id="{1B856145-A1F3-E5C1-C93A-F1488BE984A5}"/>
              </a:ext>
            </a:extLst>
          </p:cNvPr>
          <p:cNvSpPr/>
          <p:nvPr/>
        </p:nvSpPr>
        <p:spPr>
          <a:xfrm>
            <a:off x="807750" y="2467816"/>
            <a:ext cx="1913532" cy="1754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70" name="Image 69">
            <a:extLst>
              <a:ext uri="{FF2B5EF4-FFF2-40B4-BE49-F238E27FC236}">
                <a16:creationId xmlns:a16="http://schemas.microsoft.com/office/drawing/2014/main" id="{6A8E8AE3-9457-8821-812B-1C95124D23B1}"/>
              </a:ext>
            </a:extLst>
          </p:cNvPr>
          <p:cNvPicPr>
            <a:picLocks noChangeAspect="1"/>
          </p:cNvPicPr>
          <p:nvPr/>
        </p:nvPicPr>
        <p:blipFill>
          <a:blip r:embed="rId2"/>
          <a:stretch>
            <a:fillRect/>
          </a:stretch>
        </p:blipFill>
        <p:spPr>
          <a:xfrm>
            <a:off x="1073781" y="1449983"/>
            <a:ext cx="72000" cy="72000"/>
          </a:xfrm>
          <a:prstGeom prst="rect">
            <a:avLst/>
          </a:prstGeom>
        </p:spPr>
      </p:pic>
      <p:pic>
        <p:nvPicPr>
          <p:cNvPr id="71" name="Image 70">
            <a:extLst>
              <a:ext uri="{FF2B5EF4-FFF2-40B4-BE49-F238E27FC236}">
                <a16:creationId xmlns:a16="http://schemas.microsoft.com/office/drawing/2014/main" id="{28FDA90B-519F-16D8-4A9A-9BCCFEEEB7D7}"/>
              </a:ext>
            </a:extLst>
          </p:cNvPr>
          <p:cNvPicPr>
            <a:picLocks noChangeAspect="1"/>
          </p:cNvPicPr>
          <p:nvPr/>
        </p:nvPicPr>
        <p:blipFill>
          <a:blip r:embed="rId2"/>
          <a:stretch>
            <a:fillRect/>
          </a:stretch>
        </p:blipFill>
        <p:spPr>
          <a:xfrm>
            <a:off x="1514889" y="1272417"/>
            <a:ext cx="72000" cy="72000"/>
          </a:xfrm>
          <a:prstGeom prst="rect">
            <a:avLst/>
          </a:prstGeom>
        </p:spPr>
      </p:pic>
      <p:pic>
        <p:nvPicPr>
          <p:cNvPr id="72" name="Image 71">
            <a:extLst>
              <a:ext uri="{FF2B5EF4-FFF2-40B4-BE49-F238E27FC236}">
                <a16:creationId xmlns:a16="http://schemas.microsoft.com/office/drawing/2014/main" id="{381A5ECD-1040-A779-473B-CC2EEC4EE1C8}"/>
              </a:ext>
            </a:extLst>
          </p:cNvPr>
          <p:cNvPicPr>
            <a:picLocks noChangeAspect="1"/>
          </p:cNvPicPr>
          <p:nvPr/>
        </p:nvPicPr>
        <p:blipFill>
          <a:blip r:embed="rId2"/>
          <a:stretch>
            <a:fillRect/>
          </a:stretch>
        </p:blipFill>
        <p:spPr>
          <a:xfrm>
            <a:off x="1739289" y="1258115"/>
            <a:ext cx="72000" cy="72000"/>
          </a:xfrm>
          <a:prstGeom prst="rect">
            <a:avLst/>
          </a:prstGeom>
        </p:spPr>
      </p:pic>
      <p:pic>
        <p:nvPicPr>
          <p:cNvPr id="73" name="Image 72">
            <a:extLst>
              <a:ext uri="{FF2B5EF4-FFF2-40B4-BE49-F238E27FC236}">
                <a16:creationId xmlns:a16="http://schemas.microsoft.com/office/drawing/2014/main" id="{80653843-6686-4915-6179-FEB154F57E5D}"/>
              </a:ext>
            </a:extLst>
          </p:cNvPr>
          <p:cNvPicPr>
            <a:picLocks noChangeAspect="1"/>
          </p:cNvPicPr>
          <p:nvPr/>
        </p:nvPicPr>
        <p:blipFill>
          <a:blip r:embed="rId2"/>
          <a:stretch>
            <a:fillRect/>
          </a:stretch>
        </p:blipFill>
        <p:spPr>
          <a:xfrm>
            <a:off x="1976053" y="1289561"/>
            <a:ext cx="72000" cy="72000"/>
          </a:xfrm>
          <a:prstGeom prst="rect">
            <a:avLst/>
          </a:prstGeom>
        </p:spPr>
      </p:pic>
      <p:pic>
        <p:nvPicPr>
          <p:cNvPr id="79" name="Image 78">
            <a:extLst>
              <a:ext uri="{FF2B5EF4-FFF2-40B4-BE49-F238E27FC236}">
                <a16:creationId xmlns:a16="http://schemas.microsoft.com/office/drawing/2014/main" id="{59AA4C54-8206-91F1-B898-3ED82A08CEA8}"/>
              </a:ext>
            </a:extLst>
          </p:cNvPr>
          <p:cNvPicPr>
            <a:picLocks noChangeAspect="1"/>
          </p:cNvPicPr>
          <p:nvPr/>
        </p:nvPicPr>
        <p:blipFill>
          <a:blip r:embed="rId2"/>
          <a:stretch>
            <a:fillRect/>
          </a:stretch>
        </p:blipFill>
        <p:spPr>
          <a:xfrm>
            <a:off x="2190081" y="1360723"/>
            <a:ext cx="72000" cy="72000"/>
          </a:xfrm>
          <a:prstGeom prst="rect">
            <a:avLst/>
          </a:prstGeom>
        </p:spPr>
      </p:pic>
      <p:pic>
        <p:nvPicPr>
          <p:cNvPr id="80" name="Image 79">
            <a:extLst>
              <a:ext uri="{FF2B5EF4-FFF2-40B4-BE49-F238E27FC236}">
                <a16:creationId xmlns:a16="http://schemas.microsoft.com/office/drawing/2014/main" id="{CE13CE2C-7B50-DE63-179B-062B73CCEB1C}"/>
              </a:ext>
            </a:extLst>
          </p:cNvPr>
          <p:cNvPicPr>
            <a:picLocks noChangeAspect="1"/>
          </p:cNvPicPr>
          <p:nvPr/>
        </p:nvPicPr>
        <p:blipFill>
          <a:blip r:embed="rId2"/>
          <a:stretch>
            <a:fillRect/>
          </a:stretch>
        </p:blipFill>
        <p:spPr>
          <a:xfrm>
            <a:off x="2401250" y="1465951"/>
            <a:ext cx="72000" cy="72000"/>
          </a:xfrm>
          <a:prstGeom prst="rect">
            <a:avLst/>
          </a:prstGeom>
        </p:spPr>
      </p:pic>
      <p:pic>
        <p:nvPicPr>
          <p:cNvPr id="82" name="Image 81">
            <a:extLst>
              <a:ext uri="{FF2B5EF4-FFF2-40B4-BE49-F238E27FC236}">
                <a16:creationId xmlns:a16="http://schemas.microsoft.com/office/drawing/2014/main" id="{782BB705-03DB-56D5-89C5-394B869D241A}"/>
              </a:ext>
            </a:extLst>
          </p:cNvPr>
          <p:cNvPicPr>
            <a:picLocks noChangeAspect="1"/>
          </p:cNvPicPr>
          <p:nvPr/>
        </p:nvPicPr>
        <p:blipFill>
          <a:blip r:embed="rId2"/>
          <a:stretch>
            <a:fillRect/>
          </a:stretch>
        </p:blipFill>
        <p:spPr>
          <a:xfrm>
            <a:off x="2579096" y="1599224"/>
            <a:ext cx="72000" cy="72000"/>
          </a:xfrm>
          <a:prstGeom prst="rect">
            <a:avLst/>
          </a:prstGeom>
        </p:spPr>
      </p:pic>
      <p:pic>
        <p:nvPicPr>
          <p:cNvPr id="84" name="Image 83">
            <a:extLst>
              <a:ext uri="{FF2B5EF4-FFF2-40B4-BE49-F238E27FC236}">
                <a16:creationId xmlns:a16="http://schemas.microsoft.com/office/drawing/2014/main" id="{BF2C313A-1A40-3DAA-6E6C-560451813396}"/>
              </a:ext>
            </a:extLst>
          </p:cNvPr>
          <p:cNvPicPr>
            <a:picLocks noChangeAspect="1"/>
          </p:cNvPicPr>
          <p:nvPr/>
        </p:nvPicPr>
        <p:blipFill>
          <a:blip r:embed="rId2"/>
          <a:stretch>
            <a:fillRect/>
          </a:stretch>
        </p:blipFill>
        <p:spPr>
          <a:xfrm>
            <a:off x="1273689" y="1346443"/>
            <a:ext cx="72000" cy="72000"/>
          </a:xfrm>
          <a:prstGeom prst="rect">
            <a:avLst/>
          </a:prstGeom>
        </p:spPr>
      </p:pic>
      <p:pic>
        <p:nvPicPr>
          <p:cNvPr id="85" name="Image 84">
            <a:extLst>
              <a:ext uri="{FF2B5EF4-FFF2-40B4-BE49-F238E27FC236}">
                <a16:creationId xmlns:a16="http://schemas.microsoft.com/office/drawing/2014/main" id="{238FAC23-BEFD-10BA-E7C1-452EA0591314}"/>
              </a:ext>
            </a:extLst>
          </p:cNvPr>
          <p:cNvPicPr>
            <a:picLocks noChangeAspect="1"/>
          </p:cNvPicPr>
          <p:nvPr/>
        </p:nvPicPr>
        <p:blipFill>
          <a:blip r:embed="rId2"/>
          <a:stretch>
            <a:fillRect/>
          </a:stretch>
        </p:blipFill>
        <p:spPr>
          <a:xfrm>
            <a:off x="2417441" y="3460761"/>
            <a:ext cx="72000" cy="72000"/>
          </a:xfrm>
          <a:prstGeom prst="rect">
            <a:avLst/>
          </a:prstGeom>
        </p:spPr>
      </p:pic>
      <p:pic>
        <p:nvPicPr>
          <p:cNvPr id="86" name="Image 85">
            <a:extLst>
              <a:ext uri="{FF2B5EF4-FFF2-40B4-BE49-F238E27FC236}">
                <a16:creationId xmlns:a16="http://schemas.microsoft.com/office/drawing/2014/main" id="{B856D387-3F86-C164-E42D-7566821C56BD}"/>
              </a:ext>
            </a:extLst>
          </p:cNvPr>
          <p:cNvPicPr>
            <a:picLocks noChangeAspect="1"/>
          </p:cNvPicPr>
          <p:nvPr/>
        </p:nvPicPr>
        <p:blipFill>
          <a:blip r:embed="rId2"/>
          <a:stretch>
            <a:fillRect/>
          </a:stretch>
        </p:blipFill>
        <p:spPr>
          <a:xfrm>
            <a:off x="2629321" y="3288024"/>
            <a:ext cx="72000" cy="72000"/>
          </a:xfrm>
          <a:prstGeom prst="rect">
            <a:avLst/>
          </a:prstGeom>
        </p:spPr>
      </p:pic>
      <p:pic>
        <p:nvPicPr>
          <p:cNvPr id="87" name="Image 86">
            <a:extLst>
              <a:ext uri="{FF2B5EF4-FFF2-40B4-BE49-F238E27FC236}">
                <a16:creationId xmlns:a16="http://schemas.microsoft.com/office/drawing/2014/main" id="{F7E0E1D7-A7BD-D30F-2486-7CED2D4A6DA6}"/>
              </a:ext>
            </a:extLst>
          </p:cNvPr>
          <p:cNvPicPr>
            <a:picLocks noChangeAspect="1"/>
          </p:cNvPicPr>
          <p:nvPr/>
        </p:nvPicPr>
        <p:blipFill>
          <a:blip r:embed="rId2"/>
          <a:stretch>
            <a:fillRect/>
          </a:stretch>
        </p:blipFill>
        <p:spPr>
          <a:xfrm>
            <a:off x="2786014" y="3059044"/>
            <a:ext cx="72000" cy="72000"/>
          </a:xfrm>
          <a:prstGeom prst="rect">
            <a:avLst/>
          </a:prstGeom>
        </p:spPr>
      </p:pic>
      <p:pic>
        <p:nvPicPr>
          <p:cNvPr id="88" name="Image 87">
            <a:extLst>
              <a:ext uri="{FF2B5EF4-FFF2-40B4-BE49-F238E27FC236}">
                <a16:creationId xmlns:a16="http://schemas.microsoft.com/office/drawing/2014/main" id="{89513FAC-9630-CD20-78F0-CB3F3E683524}"/>
              </a:ext>
            </a:extLst>
          </p:cNvPr>
          <p:cNvPicPr>
            <a:picLocks noChangeAspect="1"/>
          </p:cNvPicPr>
          <p:nvPr/>
        </p:nvPicPr>
        <p:blipFill>
          <a:blip r:embed="rId2"/>
          <a:stretch>
            <a:fillRect/>
          </a:stretch>
        </p:blipFill>
        <p:spPr>
          <a:xfrm>
            <a:off x="2894533" y="2824056"/>
            <a:ext cx="72000" cy="72000"/>
          </a:xfrm>
          <a:prstGeom prst="rect">
            <a:avLst/>
          </a:prstGeom>
        </p:spPr>
      </p:pic>
      <p:pic>
        <p:nvPicPr>
          <p:cNvPr id="89" name="Image 88">
            <a:extLst>
              <a:ext uri="{FF2B5EF4-FFF2-40B4-BE49-F238E27FC236}">
                <a16:creationId xmlns:a16="http://schemas.microsoft.com/office/drawing/2014/main" id="{CABA18BB-6FBD-6A2F-AF3D-392A13267CA7}"/>
              </a:ext>
            </a:extLst>
          </p:cNvPr>
          <p:cNvPicPr>
            <a:picLocks noChangeAspect="1"/>
          </p:cNvPicPr>
          <p:nvPr/>
        </p:nvPicPr>
        <p:blipFill>
          <a:blip r:embed="rId2"/>
          <a:stretch>
            <a:fillRect/>
          </a:stretch>
        </p:blipFill>
        <p:spPr>
          <a:xfrm>
            <a:off x="2954642" y="2547260"/>
            <a:ext cx="72000" cy="72000"/>
          </a:xfrm>
          <a:prstGeom prst="rect">
            <a:avLst/>
          </a:prstGeom>
        </p:spPr>
      </p:pic>
      <p:pic>
        <p:nvPicPr>
          <p:cNvPr id="90" name="Image 89">
            <a:extLst>
              <a:ext uri="{FF2B5EF4-FFF2-40B4-BE49-F238E27FC236}">
                <a16:creationId xmlns:a16="http://schemas.microsoft.com/office/drawing/2014/main" id="{23075A29-2F77-46A9-17A3-0C5E75BFB13C}"/>
              </a:ext>
            </a:extLst>
          </p:cNvPr>
          <p:cNvPicPr>
            <a:picLocks noChangeAspect="1"/>
          </p:cNvPicPr>
          <p:nvPr/>
        </p:nvPicPr>
        <p:blipFill>
          <a:blip r:embed="rId2"/>
          <a:stretch>
            <a:fillRect/>
          </a:stretch>
        </p:blipFill>
        <p:spPr>
          <a:xfrm>
            <a:off x="2949343" y="2288848"/>
            <a:ext cx="72000" cy="72000"/>
          </a:xfrm>
          <a:prstGeom prst="rect">
            <a:avLst/>
          </a:prstGeom>
        </p:spPr>
      </p:pic>
      <p:pic>
        <p:nvPicPr>
          <p:cNvPr id="91" name="Image 90">
            <a:extLst>
              <a:ext uri="{FF2B5EF4-FFF2-40B4-BE49-F238E27FC236}">
                <a16:creationId xmlns:a16="http://schemas.microsoft.com/office/drawing/2014/main" id="{3D612638-DE24-6B23-62DB-2C5C78CA84D3}"/>
              </a:ext>
            </a:extLst>
          </p:cNvPr>
          <p:cNvPicPr>
            <a:picLocks noChangeAspect="1"/>
          </p:cNvPicPr>
          <p:nvPr/>
        </p:nvPicPr>
        <p:blipFill>
          <a:blip r:embed="rId2"/>
          <a:stretch>
            <a:fillRect/>
          </a:stretch>
        </p:blipFill>
        <p:spPr>
          <a:xfrm>
            <a:off x="2861876" y="2014108"/>
            <a:ext cx="72000" cy="72000"/>
          </a:xfrm>
          <a:prstGeom prst="rect">
            <a:avLst/>
          </a:prstGeom>
        </p:spPr>
      </p:pic>
      <p:pic>
        <p:nvPicPr>
          <p:cNvPr id="92" name="Image 91">
            <a:extLst>
              <a:ext uri="{FF2B5EF4-FFF2-40B4-BE49-F238E27FC236}">
                <a16:creationId xmlns:a16="http://schemas.microsoft.com/office/drawing/2014/main" id="{B8214C11-F889-F75E-FF1C-4BE82D3B53A8}"/>
              </a:ext>
            </a:extLst>
          </p:cNvPr>
          <p:cNvPicPr>
            <a:picLocks noChangeAspect="1"/>
          </p:cNvPicPr>
          <p:nvPr/>
        </p:nvPicPr>
        <p:blipFill>
          <a:blip r:embed="rId2"/>
          <a:stretch>
            <a:fillRect/>
          </a:stretch>
        </p:blipFill>
        <p:spPr>
          <a:xfrm>
            <a:off x="2746966" y="1794363"/>
            <a:ext cx="72000" cy="72000"/>
          </a:xfrm>
          <a:prstGeom prst="rect">
            <a:avLst/>
          </a:prstGeom>
        </p:spPr>
      </p:pic>
      <p:pic>
        <p:nvPicPr>
          <p:cNvPr id="93" name="Image 92">
            <a:extLst>
              <a:ext uri="{FF2B5EF4-FFF2-40B4-BE49-F238E27FC236}">
                <a16:creationId xmlns:a16="http://schemas.microsoft.com/office/drawing/2014/main" id="{6331C289-5DD0-472B-4E8E-1AB899ADB920}"/>
              </a:ext>
            </a:extLst>
          </p:cNvPr>
          <p:cNvPicPr>
            <a:picLocks noChangeAspect="1"/>
          </p:cNvPicPr>
          <p:nvPr/>
        </p:nvPicPr>
        <p:blipFill>
          <a:blip r:embed="rId2"/>
          <a:stretch>
            <a:fillRect/>
          </a:stretch>
        </p:blipFill>
        <p:spPr>
          <a:xfrm>
            <a:off x="858552" y="1611675"/>
            <a:ext cx="72000" cy="72000"/>
          </a:xfrm>
          <a:prstGeom prst="rect">
            <a:avLst/>
          </a:prstGeom>
        </p:spPr>
      </p:pic>
      <p:pic>
        <p:nvPicPr>
          <p:cNvPr id="94" name="Image 93">
            <a:extLst>
              <a:ext uri="{FF2B5EF4-FFF2-40B4-BE49-F238E27FC236}">
                <a16:creationId xmlns:a16="http://schemas.microsoft.com/office/drawing/2014/main" id="{BE2DD2BE-B451-F491-7520-88B87DBDF51D}"/>
              </a:ext>
            </a:extLst>
          </p:cNvPr>
          <p:cNvPicPr>
            <a:picLocks noChangeAspect="1"/>
          </p:cNvPicPr>
          <p:nvPr/>
        </p:nvPicPr>
        <p:blipFill>
          <a:blip r:embed="rId2"/>
          <a:stretch>
            <a:fillRect/>
          </a:stretch>
        </p:blipFill>
        <p:spPr>
          <a:xfrm>
            <a:off x="701715" y="1810895"/>
            <a:ext cx="72000" cy="72000"/>
          </a:xfrm>
          <a:prstGeom prst="rect">
            <a:avLst/>
          </a:prstGeom>
        </p:spPr>
      </p:pic>
      <p:pic>
        <p:nvPicPr>
          <p:cNvPr id="95" name="Image 94">
            <a:extLst>
              <a:ext uri="{FF2B5EF4-FFF2-40B4-BE49-F238E27FC236}">
                <a16:creationId xmlns:a16="http://schemas.microsoft.com/office/drawing/2014/main" id="{6CB2FFFA-4C54-0F2C-9F5A-CFBDAF0C3FA6}"/>
              </a:ext>
            </a:extLst>
          </p:cNvPr>
          <p:cNvPicPr>
            <a:picLocks noChangeAspect="1"/>
          </p:cNvPicPr>
          <p:nvPr/>
        </p:nvPicPr>
        <p:blipFill>
          <a:blip r:embed="rId2"/>
          <a:stretch>
            <a:fillRect/>
          </a:stretch>
        </p:blipFill>
        <p:spPr>
          <a:xfrm>
            <a:off x="565131" y="2094476"/>
            <a:ext cx="72000" cy="72000"/>
          </a:xfrm>
          <a:prstGeom prst="rect">
            <a:avLst/>
          </a:prstGeom>
        </p:spPr>
      </p:pic>
      <p:pic>
        <p:nvPicPr>
          <p:cNvPr id="96" name="Image 95">
            <a:extLst>
              <a:ext uri="{FF2B5EF4-FFF2-40B4-BE49-F238E27FC236}">
                <a16:creationId xmlns:a16="http://schemas.microsoft.com/office/drawing/2014/main" id="{756A8145-07C0-F7EB-7B87-7CBDCFA973A7}"/>
              </a:ext>
            </a:extLst>
          </p:cNvPr>
          <p:cNvPicPr>
            <a:picLocks noChangeAspect="1"/>
          </p:cNvPicPr>
          <p:nvPr/>
        </p:nvPicPr>
        <p:blipFill>
          <a:blip r:embed="rId2"/>
          <a:stretch>
            <a:fillRect/>
          </a:stretch>
        </p:blipFill>
        <p:spPr>
          <a:xfrm>
            <a:off x="517450" y="2355296"/>
            <a:ext cx="72000" cy="72000"/>
          </a:xfrm>
          <a:prstGeom prst="rect">
            <a:avLst/>
          </a:prstGeom>
        </p:spPr>
      </p:pic>
      <p:pic>
        <p:nvPicPr>
          <p:cNvPr id="97" name="Image 96">
            <a:extLst>
              <a:ext uri="{FF2B5EF4-FFF2-40B4-BE49-F238E27FC236}">
                <a16:creationId xmlns:a16="http://schemas.microsoft.com/office/drawing/2014/main" id="{74572D75-7731-EAD2-F31A-EF93420F8C79}"/>
              </a:ext>
            </a:extLst>
          </p:cNvPr>
          <p:cNvPicPr>
            <a:picLocks noChangeAspect="1"/>
          </p:cNvPicPr>
          <p:nvPr/>
        </p:nvPicPr>
        <p:blipFill>
          <a:blip r:embed="rId2"/>
          <a:stretch>
            <a:fillRect/>
          </a:stretch>
        </p:blipFill>
        <p:spPr>
          <a:xfrm>
            <a:off x="521451" y="2638877"/>
            <a:ext cx="72000" cy="72000"/>
          </a:xfrm>
          <a:prstGeom prst="rect">
            <a:avLst/>
          </a:prstGeom>
        </p:spPr>
      </p:pic>
      <p:pic>
        <p:nvPicPr>
          <p:cNvPr id="98" name="Image 97">
            <a:extLst>
              <a:ext uri="{FF2B5EF4-FFF2-40B4-BE49-F238E27FC236}">
                <a16:creationId xmlns:a16="http://schemas.microsoft.com/office/drawing/2014/main" id="{6126A59D-5D4F-830E-55FC-67992B025F3D}"/>
              </a:ext>
            </a:extLst>
          </p:cNvPr>
          <p:cNvPicPr>
            <a:picLocks noChangeAspect="1"/>
          </p:cNvPicPr>
          <p:nvPr/>
        </p:nvPicPr>
        <p:blipFill>
          <a:blip r:embed="rId2"/>
          <a:stretch>
            <a:fillRect/>
          </a:stretch>
        </p:blipFill>
        <p:spPr>
          <a:xfrm>
            <a:off x="1976053" y="3663819"/>
            <a:ext cx="72000" cy="72000"/>
          </a:xfrm>
          <a:prstGeom prst="rect">
            <a:avLst/>
          </a:prstGeom>
        </p:spPr>
      </p:pic>
      <p:pic>
        <p:nvPicPr>
          <p:cNvPr id="99" name="Image 98">
            <a:extLst>
              <a:ext uri="{FF2B5EF4-FFF2-40B4-BE49-F238E27FC236}">
                <a16:creationId xmlns:a16="http://schemas.microsoft.com/office/drawing/2014/main" id="{0C13BF7F-E222-128A-72EB-540EE53C263E}"/>
              </a:ext>
            </a:extLst>
          </p:cNvPr>
          <p:cNvPicPr>
            <a:picLocks noChangeAspect="1"/>
          </p:cNvPicPr>
          <p:nvPr/>
        </p:nvPicPr>
        <p:blipFill>
          <a:blip r:embed="rId2"/>
          <a:stretch>
            <a:fillRect/>
          </a:stretch>
        </p:blipFill>
        <p:spPr>
          <a:xfrm>
            <a:off x="2210865" y="3578605"/>
            <a:ext cx="72000" cy="72000"/>
          </a:xfrm>
          <a:prstGeom prst="rect">
            <a:avLst/>
          </a:prstGeom>
        </p:spPr>
      </p:pic>
      <p:pic>
        <p:nvPicPr>
          <p:cNvPr id="100" name="Image 99">
            <a:extLst>
              <a:ext uri="{FF2B5EF4-FFF2-40B4-BE49-F238E27FC236}">
                <a16:creationId xmlns:a16="http://schemas.microsoft.com/office/drawing/2014/main" id="{B8E739A9-0337-795F-EFB3-ED96576EDF57}"/>
              </a:ext>
            </a:extLst>
          </p:cNvPr>
          <p:cNvPicPr>
            <a:picLocks noChangeAspect="1"/>
          </p:cNvPicPr>
          <p:nvPr/>
        </p:nvPicPr>
        <p:blipFill>
          <a:blip r:embed="rId2"/>
          <a:stretch>
            <a:fillRect/>
          </a:stretch>
        </p:blipFill>
        <p:spPr>
          <a:xfrm>
            <a:off x="1361908" y="3622995"/>
            <a:ext cx="72000" cy="72000"/>
          </a:xfrm>
          <a:prstGeom prst="rect">
            <a:avLst/>
          </a:prstGeom>
        </p:spPr>
      </p:pic>
      <p:pic>
        <p:nvPicPr>
          <p:cNvPr id="101" name="Image 100">
            <a:extLst>
              <a:ext uri="{FF2B5EF4-FFF2-40B4-BE49-F238E27FC236}">
                <a16:creationId xmlns:a16="http://schemas.microsoft.com/office/drawing/2014/main" id="{2A35B67F-4773-0F36-5BF7-DA2F9CF4A18D}"/>
              </a:ext>
            </a:extLst>
          </p:cNvPr>
          <p:cNvPicPr>
            <a:picLocks noChangeAspect="1"/>
          </p:cNvPicPr>
          <p:nvPr/>
        </p:nvPicPr>
        <p:blipFill>
          <a:blip r:embed="rId2"/>
          <a:stretch>
            <a:fillRect/>
          </a:stretch>
        </p:blipFill>
        <p:spPr>
          <a:xfrm>
            <a:off x="1107315" y="3513293"/>
            <a:ext cx="72000" cy="72000"/>
          </a:xfrm>
          <a:prstGeom prst="rect">
            <a:avLst/>
          </a:prstGeom>
        </p:spPr>
      </p:pic>
      <p:pic>
        <p:nvPicPr>
          <p:cNvPr id="102" name="Image 101">
            <a:extLst>
              <a:ext uri="{FF2B5EF4-FFF2-40B4-BE49-F238E27FC236}">
                <a16:creationId xmlns:a16="http://schemas.microsoft.com/office/drawing/2014/main" id="{78C9A6D4-BF61-CCA4-FC2B-1014DF03677E}"/>
              </a:ext>
            </a:extLst>
          </p:cNvPr>
          <p:cNvPicPr>
            <a:picLocks noChangeAspect="1"/>
          </p:cNvPicPr>
          <p:nvPr/>
        </p:nvPicPr>
        <p:blipFill>
          <a:blip r:embed="rId2"/>
          <a:stretch>
            <a:fillRect/>
          </a:stretch>
        </p:blipFill>
        <p:spPr>
          <a:xfrm>
            <a:off x="922540" y="3373427"/>
            <a:ext cx="72000" cy="72000"/>
          </a:xfrm>
          <a:prstGeom prst="rect">
            <a:avLst/>
          </a:prstGeom>
        </p:spPr>
      </p:pic>
      <p:pic>
        <p:nvPicPr>
          <p:cNvPr id="103" name="Image 102">
            <a:extLst>
              <a:ext uri="{FF2B5EF4-FFF2-40B4-BE49-F238E27FC236}">
                <a16:creationId xmlns:a16="http://schemas.microsoft.com/office/drawing/2014/main" id="{91CED971-1727-5F6B-4637-E160D5E2612B}"/>
              </a:ext>
            </a:extLst>
          </p:cNvPr>
          <p:cNvPicPr>
            <a:picLocks noChangeAspect="1"/>
          </p:cNvPicPr>
          <p:nvPr/>
        </p:nvPicPr>
        <p:blipFill>
          <a:blip r:embed="rId2"/>
          <a:stretch>
            <a:fillRect/>
          </a:stretch>
        </p:blipFill>
        <p:spPr>
          <a:xfrm>
            <a:off x="734098" y="3160523"/>
            <a:ext cx="72000" cy="72000"/>
          </a:xfrm>
          <a:prstGeom prst="rect">
            <a:avLst/>
          </a:prstGeom>
        </p:spPr>
      </p:pic>
      <p:pic>
        <p:nvPicPr>
          <p:cNvPr id="104" name="Image 103">
            <a:extLst>
              <a:ext uri="{FF2B5EF4-FFF2-40B4-BE49-F238E27FC236}">
                <a16:creationId xmlns:a16="http://schemas.microsoft.com/office/drawing/2014/main" id="{758292BA-DCD5-2AD5-EDBA-F0ED1E048F61}"/>
              </a:ext>
            </a:extLst>
          </p:cNvPr>
          <p:cNvPicPr>
            <a:picLocks noChangeAspect="1"/>
          </p:cNvPicPr>
          <p:nvPr/>
        </p:nvPicPr>
        <p:blipFill>
          <a:blip r:embed="rId2"/>
          <a:stretch>
            <a:fillRect/>
          </a:stretch>
        </p:blipFill>
        <p:spPr>
          <a:xfrm>
            <a:off x="593451" y="2897356"/>
            <a:ext cx="72000" cy="72000"/>
          </a:xfrm>
          <a:prstGeom prst="rect">
            <a:avLst/>
          </a:prstGeom>
        </p:spPr>
      </p:pic>
      <p:pic>
        <p:nvPicPr>
          <p:cNvPr id="105" name="Image 104">
            <a:extLst>
              <a:ext uri="{FF2B5EF4-FFF2-40B4-BE49-F238E27FC236}">
                <a16:creationId xmlns:a16="http://schemas.microsoft.com/office/drawing/2014/main" id="{EF12FCF6-123E-5BCE-028D-D82800A297E7}"/>
              </a:ext>
            </a:extLst>
          </p:cNvPr>
          <p:cNvPicPr>
            <a:picLocks noChangeAspect="1"/>
          </p:cNvPicPr>
          <p:nvPr/>
        </p:nvPicPr>
        <p:blipFill>
          <a:blip r:embed="rId2"/>
          <a:stretch>
            <a:fillRect/>
          </a:stretch>
        </p:blipFill>
        <p:spPr>
          <a:xfrm>
            <a:off x="1703289" y="3856606"/>
            <a:ext cx="72000" cy="72000"/>
          </a:xfrm>
          <a:prstGeom prst="rect">
            <a:avLst/>
          </a:prstGeom>
        </p:spPr>
      </p:pic>
      <p:pic>
        <p:nvPicPr>
          <p:cNvPr id="106" name="Image 105">
            <a:extLst>
              <a:ext uri="{FF2B5EF4-FFF2-40B4-BE49-F238E27FC236}">
                <a16:creationId xmlns:a16="http://schemas.microsoft.com/office/drawing/2014/main" id="{CBFA2EF1-3162-C9A7-05C0-9ED13C490EB7}"/>
              </a:ext>
            </a:extLst>
          </p:cNvPr>
          <p:cNvPicPr>
            <a:picLocks noChangeAspect="1"/>
          </p:cNvPicPr>
          <p:nvPr/>
        </p:nvPicPr>
        <p:blipFill>
          <a:blip r:embed="rId2"/>
          <a:stretch>
            <a:fillRect/>
          </a:stretch>
        </p:blipFill>
        <p:spPr>
          <a:xfrm>
            <a:off x="1656237" y="3762175"/>
            <a:ext cx="72000" cy="72000"/>
          </a:xfrm>
          <a:prstGeom prst="rect">
            <a:avLst/>
          </a:prstGeom>
        </p:spPr>
      </p:pic>
      <p:pic>
        <p:nvPicPr>
          <p:cNvPr id="107" name="Image 106">
            <a:extLst>
              <a:ext uri="{FF2B5EF4-FFF2-40B4-BE49-F238E27FC236}">
                <a16:creationId xmlns:a16="http://schemas.microsoft.com/office/drawing/2014/main" id="{C4E61EC7-A9ED-8D09-843C-F493F0B40C13}"/>
              </a:ext>
            </a:extLst>
          </p:cNvPr>
          <p:cNvPicPr>
            <a:picLocks noChangeAspect="1"/>
          </p:cNvPicPr>
          <p:nvPr/>
        </p:nvPicPr>
        <p:blipFill>
          <a:blip r:embed="rId2"/>
          <a:stretch>
            <a:fillRect/>
          </a:stretch>
        </p:blipFill>
        <p:spPr>
          <a:xfrm>
            <a:off x="1814840" y="3762175"/>
            <a:ext cx="72000" cy="72000"/>
          </a:xfrm>
          <a:prstGeom prst="rect">
            <a:avLst/>
          </a:prstGeom>
        </p:spPr>
      </p:pic>
      <p:pic>
        <p:nvPicPr>
          <p:cNvPr id="108" name="Image 107">
            <a:extLst>
              <a:ext uri="{FF2B5EF4-FFF2-40B4-BE49-F238E27FC236}">
                <a16:creationId xmlns:a16="http://schemas.microsoft.com/office/drawing/2014/main" id="{B365FD07-B8E2-C2CD-A1FB-B57526480C24}"/>
              </a:ext>
            </a:extLst>
          </p:cNvPr>
          <p:cNvPicPr>
            <a:picLocks noChangeAspect="1"/>
          </p:cNvPicPr>
          <p:nvPr/>
        </p:nvPicPr>
        <p:blipFill>
          <a:blip r:embed="rId2"/>
          <a:stretch>
            <a:fillRect/>
          </a:stretch>
        </p:blipFill>
        <p:spPr>
          <a:xfrm>
            <a:off x="1813762" y="3916229"/>
            <a:ext cx="72000" cy="72000"/>
          </a:xfrm>
          <a:prstGeom prst="rect">
            <a:avLst/>
          </a:prstGeom>
        </p:spPr>
      </p:pic>
      <p:pic>
        <p:nvPicPr>
          <p:cNvPr id="109" name="Image 108">
            <a:extLst>
              <a:ext uri="{FF2B5EF4-FFF2-40B4-BE49-F238E27FC236}">
                <a16:creationId xmlns:a16="http://schemas.microsoft.com/office/drawing/2014/main" id="{16D69E37-FBB2-D7C3-9674-B4D3F482F3FE}"/>
              </a:ext>
            </a:extLst>
          </p:cNvPr>
          <p:cNvPicPr>
            <a:picLocks noChangeAspect="1"/>
          </p:cNvPicPr>
          <p:nvPr/>
        </p:nvPicPr>
        <p:blipFill>
          <a:blip r:embed="rId2"/>
          <a:stretch>
            <a:fillRect/>
          </a:stretch>
        </p:blipFill>
        <p:spPr>
          <a:xfrm>
            <a:off x="1666708" y="3927795"/>
            <a:ext cx="72000" cy="72000"/>
          </a:xfrm>
          <a:prstGeom prst="rect">
            <a:avLst/>
          </a:prstGeom>
        </p:spPr>
      </p:pic>
      <p:sp>
        <p:nvSpPr>
          <p:cNvPr id="110" name="Rectangle 109">
            <a:extLst>
              <a:ext uri="{FF2B5EF4-FFF2-40B4-BE49-F238E27FC236}">
                <a16:creationId xmlns:a16="http://schemas.microsoft.com/office/drawing/2014/main" id="{7AAD5123-16C6-E961-9368-842488CD22C0}"/>
              </a:ext>
            </a:extLst>
          </p:cNvPr>
          <p:cNvSpPr/>
          <p:nvPr/>
        </p:nvSpPr>
        <p:spPr>
          <a:xfrm>
            <a:off x="399335" y="2542995"/>
            <a:ext cx="92004" cy="22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1" name="Rectangle 110">
            <a:extLst>
              <a:ext uri="{FF2B5EF4-FFF2-40B4-BE49-F238E27FC236}">
                <a16:creationId xmlns:a16="http://schemas.microsoft.com/office/drawing/2014/main" id="{8F1365B5-5B3B-BD82-E539-00DBACDABD48}"/>
              </a:ext>
            </a:extLst>
          </p:cNvPr>
          <p:cNvSpPr/>
          <p:nvPr/>
        </p:nvSpPr>
        <p:spPr>
          <a:xfrm>
            <a:off x="3027818" y="2551304"/>
            <a:ext cx="92004" cy="22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2" name="Rectangle 111">
            <a:extLst>
              <a:ext uri="{FF2B5EF4-FFF2-40B4-BE49-F238E27FC236}">
                <a16:creationId xmlns:a16="http://schemas.microsoft.com/office/drawing/2014/main" id="{186E5FCC-00AF-941F-90C0-E1875C3CFC0D}"/>
              </a:ext>
            </a:extLst>
          </p:cNvPr>
          <p:cNvSpPr/>
          <p:nvPr/>
        </p:nvSpPr>
        <p:spPr>
          <a:xfrm rot="5400000">
            <a:off x="248180" y="4620195"/>
            <a:ext cx="93600"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3" name="Rectangle 112">
            <a:extLst>
              <a:ext uri="{FF2B5EF4-FFF2-40B4-BE49-F238E27FC236}">
                <a16:creationId xmlns:a16="http://schemas.microsoft.com/office/drawing/2014/main" id="{9EAAB7D0-27F9-7F74-777C-62C5F62307B2}"/>
              </a:ext>
            </a:extLst>
          </p:cNvPr>
          <p:cNvSpPr/>
          <p:nvPr/>
        </p:nvSpPr>
        <p:spPr>
          <a:xfrm rot="5400000">
            <a:off x="3181022" y="4628553"/>
            <a:ext cx="93600"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nvGrpSpPr>
          <p:cNvPr id="114" name="Groupe 113">
            <a:extLst>
              <a:ext uri="{FF2B5EF4-FFF2-40B4-BE49-F238E27FC236}">
                <a16:creationId xmlns:a16="http://schemas.microsoft.com/office/drawing/2014/main" id="{2CFF0466-3C2A-E2F3-EBEC-8061C5356BAA}"/>
              </a:ext>
            </a:extLst>
          </p:cNvPr>
          <p:cNvGrpSpPr/>
          <p:nvPr/>
        </p:nvGrpSpPr>
        <p:grpSpPr>
          <a:xfrm>
            <a:off x="1494350" y="4124006"/>
            <a:ext cx="547127" cy="610914"/>
            <a:chOff x="3564000" y="2389018"/>
            <a:chExt cx="1963122" cy="235378"/>
          </a:xfrm>
        </p:grpSpPr>
        <p:sp>
          <p:nvSpPr>
            <p:cNvPr id="115" name="Rectangle 114">
              <a:extLst>
                <a:ext uri="{FF2B5EF4-FFF2-40B4-BE49-F238E27FC236}">
                  <a16:creationId xmlns:a16="http://schemas.microsoft.com/office/drawing/2014/main" id="{DECF72D6-5ED1-C560-664A-3B439208E2F3}"/>
                </a:ext>
              </a:extLst>
            </p:cNvPr>
            <p:cNvSpPr/>
            <p:nvPr/>
          </p:nvSpPr>
          <p:spPr>
            <a:xfrm>
              <a:off x="3564000" y="2610526"/>
              <a:ext cx="1963122" cy="13870"/>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6" name="Rectangle 115">
              <a:extLst>
                <a:ext uri="{FF2B5EF4-FFF2-40B4-BE49-F238E27FC236}">
                  <a16:creationId xmlns:a16="http://schemas.microsoft.com/office/drawing/2014/main" id="{419B0F47-6F97-B684-6377-C199600E476F}"/>
                </a:ext>
              </a:extLst>
            </p:cNvPr>
            <p:cNvSpPr/>
            <p:nvPr/>
          </p:nvSpPr>
          <p:spPr>
            <a:xfrm rot="16200000">
              <a:off x="3478860" y="2474158"/>
              <a:ext cx="216000" cy="45719"/>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7" name="Rectangle 116">
              <a:extLst>
                <a:ext uri="{FF2B5EF4-FFF2-40B4-BE49-F238E27FC236}">
                  <a16:creationId xmlns:a16="http://schemas.microsoft.com/office/drawing/2014/main" id="{137A53E7-7DD6-7AA6-7D54-F04A8BB4F4C4}"/>
                </a:ext>
              </a:extLst>
            </p:cNvPr>
            <p:cNvSpPr/>
            <p:nvPr/>
          </p:nvSpPr>
          <p:spPr>
            <a:xfrm rot="16200000">
              <a:off x="5395992" y="2475666"/>
              <a:ext cx="216000" cy="45719"/>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118" name="Rectangle 117">
            <a:extLst>
              <a:ext uri="{FF2B5EF4-FFF2-40B4-BE49-F238E27FC236}">
                <a16:creationId xmlns:a16="http://schemas.microsoft.com/office/drawing/2014/main" id="{9B129F95-8C3E-A80B-E62F-2BF549D54685}"/>
              </a:ext>
            </a:extLst>
          </p:cNvPr>
          <p:cNvSpPr/>
          <p:nvPr/>
        </p:nvSpPr>
        <p:spPr>
          <a:xfrm>
            <a:off x="1514886" y="4413082"/>
            <a:ext cx="515889" cy="2806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119" name="Image 118">
            <a:extLst>
              <a:ext uri="{FF2B5EF4-FFF2-40B4-BE49-F238E27FC236}">
                <a16:creationId xmlns:a16="http://schemas.microsoft.com/office/drawing/2014/main" id="{A2577E17-00C7-57F5-526B-D54033FD4864}"/>
              </a:ext>
            </a:extLst>
          </p:cNvPr>
          <p:cNvPicPr>
            <a:picLocks noChangeAspect="1"/>
          </p:cNvPicPr>
          <p:nvPr/>
        </p:nvPicPr>
        <p:blipFill>
          <a:blip r:embed="rId3"/>
          <a:stretch>
            <a:fillRect/>
          </a:stretch>
        </p:blipFill>
        <p:spPr>
          <a:xfrm>
            <a:off x="-273487" y="-357939"/>
            <a:ext cx="1099359" cy="1099359"/>
          </a:xfrm>
          <a:prstGeom prst="rect">
            <a:avLst/>
          </a:prstGeom>
        </p:spPr>
      </p:pic>
      <p:sp>
        <p:nvSpPr>
          <p:cNvPr id="120" name="Forme libre : forme 75">
            <a:extLst>
              <a:ext uri="{FF2B5EF4-FFF2-40B4-BE49-F238E27FC236}">
                <a16:creationId xmlns:a16="http://schemas.microsoft.com/office/drawing/2014/main" id="{B4820ACE-3414-3FBD-62AC-3BE4ECEDCC95}"/>
              </a:ext>
            </a:extLst>
          </p:cNvPr>
          <p:cNvSpPr/>
          <p:nvPr/>
        </p:nvSpPr>
        <p:spPr>
          <a:xfrm rot="1970518">
            <a:off x="210602" y="827484"/>
            <a:ext cx="980717" cy="278272"/>
          </a:xfrm>
          <a:custGeom>
            <a:avLst/>
            <a:gdLst>
              <a:gd name="connsiteX0" fmla="*/ 0 w 1396093"/>
              <a:gd name="connsiteY0" fmla="*/ 0 h 440872"/>
              <a:gd name="connsiteX1" fmla="*/ 473529 w 1396093"/>
              <a:gd name="connsiteY1" fmla="*/ 57150 h 440872"/>
              <a:gd name="connsiteX2" fmla="*/ 653143 w 1396093"/>
              <a:gd name="connsiteY2" fmla="*/ 302079 h 440872"/>
              <a:gd name="connsiteX3" fmla="*/ 1143000 w 1396093"/>
              <a:gd name="connsiteY3" fmla="*/ 261257 h 440872"/>
              <a:gd name="connsiteX4" fmla="*/ 1396093 w 1396093"/>
              <a:gd name="connsiteY4" fmla="*/ 440872 h 44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093" h="440872">
                <a:moveTo>
                  <a:pt x="0" y="0"/>
                </a:moveTo>
                <a:cubicBezTo>
                  <a:pt x="182336" y="3402"/>
                  <a:pt x="364672" y="6804"/>
                  <a:pt x="473529" y="57150"/>
                </a:cubicBezTo>
                <a:cubicBezTo>
                  <a:pt x="582386" y="107496"/>
                  <a:pt x="541564" y="268061"/>
                  <a:pt x="653143" y="302079"/>
                </a:cubicBezTo>
                <a:cubicBezTo>
                  <a:pt x="764722" y="336097"/>
                  <a:pt x="1019175" y="238125"/>
                  <a:pt x="1143000" y="261257"/>
                </a:cubicBezTo>
                <a:cubicBezTo>
                  <a:pt x="1266825" y="284389"/>
                  <a:pt x="1360715" y="395968"/>
                  <a:pt x="1396093" y="440872"/>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1" name="Forme libre : forme 76">
            <a:extLst>
              <a:ext uri="{FF2B5EF4-FFF2-40B4-BE49-F238E27FC236}">
                <a16:creationId xmlns:a16="http://schemas.microsoft.com/office/drawing/2014/main" id="{9C8D592B-7BFB-6171-9680-3ED2B022510A}"/>
              </a:ext>
            </a:extLst>
          </p:cNvPr>
          <p:cNvSpPr/>
          <p:nvPr/>
        </p:nvSpPr>
        <p:spPr>
          <a:xfrm rot="1784521">
            <a:off x="391700" y="679033"/>
            <a:ext cx="1042205" cy="258283"/>
          </a:xfrm>
          <a:custGeom>
            <a:avLst/>
            <a:gdLst>
              <a:gd name="connsiteX0" fmla="*/ 0 w 1396093"/>
              <a:gd name="connsiteY0" fmla="*/ 0 h 440872"/>
              <a:gd name="connsiteX1" fmla="*/ 473529 w 1396093"/>
              <a:gd name="connsiteY1" fmla="*/ 57150 h 440872"/>
              <a:gd name="connsiteX2" fmla="*/ 653143 w 1396093"/>
              <a:gd name="connsiteY2" fmla="*/ 302079 h 440872"/>
              <a:gd name="connsiteX3" fmla="*/ 1143000 w 1396093"/>
              <a:gd name="connsiteY3" fmla="*/ 261257 h 440872"/>
              <a:gd name="connsiteX4" fmla="*/ 1396093 w 1396093"/>
              <a:gd name="connsiteY4" fmla="*/ 440872 h 44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093" h="440872">
                <a:moveTo>
                  <a:pt x="0" y="0"/>
                </a:moveTo>
                <a:cubicBezTo>
                  <a:pt x="182336" y="3402"/>
                  <a:pt x="364672" y="6804"/>
                  <a:pt x="473529" y="57150"/>
                </a:cubicBezTo>
                <a:cubicBezTo>
                  <a:pt x="582386" y="107496"/>
                  <a:pt x="541564" y="268061"/>
                  <a:pt x="653143" y="302079"/>
                </a:cubicBezTo>
                <a:cubicBezTo>
                  <a:pt x="764722" y="336097"/>
                  <a:pt x="1019175" y="238125"/>
                  <a:pt x="1143000" y="261257"/>
                </a:cubicBezTo>
                <a:cubicBezTo>
                  <a:pt x="1266825" y="284389"/>
                  <a:pt x="1360715" y="395968"/>
                  <a:pt x="1396093" y="440872"/>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2" name="Forme libre : forme 77">
            <a:extLst>
              <a:ext uri="{FF2B5EF4-FFF2-40B4-BE49-F238E27FC236}">
                <a16:creationId xmlns:a16="http://schemas.microsoft.com/office/drawing/2014/main" id="{7A51305A-F2A2-4280-D795-585B0ACD8AFF}"/>
              </a:ext>
            </a:extLst>
          </p:cNvPr>
          <p:cNvSpPr/>
          <p:nvPr/>
        </p:nvSpPr>
        <p:spPr>
          <a:xfrm rot="1733393">
            <a:off x="647361" y="544736"/>
            <a:ext cx="1046777" cy="308068"/>
          </a:xfrm>
          <a:custGeom>
            <a:avLst/>
            <a:gdLst>
              <a:gd name="connsiteX0" fmla="*/ 0 w 1396093"/>
              <a:gd name="connsiteY0" fmla="*/ 0 h 440872"/>
              <a:gd name="connsiteX1" fmla="*/ 473529 w 1396093"/>
              <a:gd name="connsiteY1" fmla="*/ 57150 h 440872"/>
              <a:gd name="connsiteX2" fmla="*/ 653143 w 1396093"/>
              <a:gd name="connsiteY2" fmla="*/ 302079 h 440872"/>
              <a:gd name="connsiteX3" fmla="*/ 1143000 w 1396093"/>
              <a:gd name="connsiteY3" fmla="*/ 261257 h 440872"/>
              <a:gd name="connsiteX4" fmla="*/ 1396093 w 1396093"/>
              <a:gd name="connsiteY4" fmla="*/ 440872 h 440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093" h="440872">
                <a:moveTo>
                  <a:pt x="0" y="0"/>
                </a:moveTo>
                <a:cubicBezTo>
                  <a:pt x="182336" y="3402"/>
                  <a:pt x="364672" y="6804"/>
                  <a:pt x="473529" y="57150"/>
                </a:cubicBezTo>
                <a:cubicBezTo>
                  <a:pt x="582386" y="107496"/>
                  <a:pt x="541564" y="268061"/>
                  <a:pt x="653143" y="302079"/>
                </a:cubicBezTo>
                <a:cubicBezTo>
                  <a:pt x="764722" y="336097"/>
                  <a:pt x="1019175" y="238125"/>
                  <a:pt x="1143000" y="261257"/>
                </a:cubicBezTo>
                <a:cubicBezTo>
                  <a:pt x="1266825" y="284389"/>
                  <a:pt x="1360715" y="395968"/>
                  <a:pt x="1396093" y="440872"/>
                </a:cubicBezTo>
              </a:path>
            </a:pathLst>
          </a:custGeom>
          <a:noFill/>
          <a:ln>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1" name="Arc 130">
            <a:extLst>
              <a:ext uri="{FF2B5EF4-FFF2-40B4-BE49-F238E27FC236}">
                <a16:creationId xmlns:a16="http://schemas.microsoft.com/office/drawing/2014/main" id="{E11AF9DD-202A-CFFB-0707-86136C52493B}"/>
              </a:ext>
            </a:extLst>
          </p:cNvPr>
          <p:cNvSpPr/>
          <p:nvPr/>
        </p:nvSpPr>
        <p:spPr>
          <a:xfrm rot="10338003">
            <a:off x="774270" y="2431384"/>
            <a:ext cx="802961" cy="976250"/>
          </a:xfrm>
          <a:prstGeom prst="arc">
            <a:avLst>
              <a:gd name="adj1" fmla="val 17578020"/>
              <a:gd name="adj2" fmla="val 21039500"/>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sp>
        <p:nvSpPr>
          <p:cNvPr id="132" name="Arc 131">
            <a:extLst>
              <a:ext uri="{FF2B5EF4-FFF2-40B4-BE49-F238E27FC236}">
                <a16:creationId xmlns:a16="http://schemas.microsoft.com/office/drawing/2014/main" id="{A7E2E306-47A6-93DB-98A7-84EB1EBA0E19}"/>
              </a:ext>
            </a:extLst>
          </p:cNvPr>
          <p:cNvSpPr/>
          <p:nvPr/>
        </p:nvSpPr>
        <p:spPr>
          <a:xfrm rot="11261997" flipH="1">
            <a:off x="1604517" y="2357722"/>
            <a:ext cx="1075523" cy="1064173"/>
          </a:xfrm>
          <a:prstGeom prst="arc">
            <a:avLst>
              <a:gd name="adj1" fmla="val 17578020"/>
              <a:gd name="adj2" fmla="val 21039500"/>
            </a:avLst>
          </a:prstGeom>
          <a:ln>
            <a:solidFill>
              <a:srgbClr val="00B0F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cxnSp>
        <p:nvCxnSpPr>
          <p:cNvPr id="133" name="Connecteur droit 132">
            <a:extLst>
              <a:ext uri="{FF2B5EF4-FFF2-40B4-BE49-F238E27FC236}">
                <a16:creationId xmlns:a16="http://schemas.microsoft.com/office/drawing/2014/main" id="{0E88EEB0-6122-CF46-610D-FDFDF878B872}"/>
              </a:ext>
            </a:extLst>
          </p:cNvPr>
          <p:cNvCxnSpPr>
            <a:cxnSpLocks/>
          </p:cNvCxnSpPr>
          <p:nvPr/>
        </p:nvCxnSpPr>
        <p:spPr>
          <a:xfrm>
            <a:off x="656931" y="2417675"/>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31C9151A-2814-CA10-DE81-A4CFB89FEE18}"/>
              </a:ext>
            </a:extLst>
          </p:cNvPr>
          <p:cNvCxnSpPr>
            <a:cxnSpLocks/>
          </p:cNvCxnSpPr>
          <p:nvPr/>
        </p:nvCxnSpPr>
        <p:spPr>
          <a:xfrm flipV="1">
            <a:off x="840591" y="2729614"/>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7892FB91-4FF4-4B5B-82EA-12AC637C4254}"/>
              </a:ext>
            </a:extLst>
          </p:cNvPr>
          <p:cNvCxnSpPr>
            <a:cxnSpLocks/>
          </p:cNvCxnSpPr>
          <p:nvPr/>
        </p:nvCxnSpPr>
        <p:spPr>
          <a:xfrm>
            <a:off x="2823384" y="2698920"/>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Connecteur droit 135">
            <a:extLst>
              <a:ext uri="{FF2B5EF4-FFF2-40B4-BE49-F238E27FC236}">
                <a16:creationId xmlns:a16="http://schemas.microsoft.com/office/drawing/2014/main" id="{4945B686-7BDE-2561-5B97-6E96E4FDC13B}"/>
              </a:ext>
            </a:extLst>
          </p:cNvPr>
          <p:cNvCxnSpPr>
            <a:cxnSpLocks/>
          </p:cNvCxnSpPr>
          <p:nvPr/>
        </p:nvCxnSpPr>
        <p:spPr>
          <a:xfrm>
            <a:off x="2829573" y="2612798"/>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Connecteur droit 136">
            <a:extLst>
              <a:ext uri="{FF2B5EF4-FFF2-40B4-BE49-F238E27FC236}">
                <a16:creationId xmlns:a16="http://schemas.microsoft.com/office/drawing/2014/main" id="{1FFB2EB4-8640-D897-AA44-582F7EFAF9DB}"/>
              </a:ext>
            </a:extLst>
          </p:cNvPr>
          <p:cNvCxnSpPr>
            <a:cxnSpLocks/>
          </p:cNvCxnSpPr>
          <p:nvPr/>
        </p:nvCxnSpPr>
        <p:spPr>
          <a:xfrm flipV="1">
            <a:off x="2835767" y="2514758"/>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5353D1BA-4F18-6209-103B-0293089D0456}"/>
              </a:ext>
            </a:extLst>
          </p:cNvPr>
          <p:cNvCxnSpPr>
            <a:cxnSpLocks/>
          </p:cNvCxnSpPr>
          <p:nvPr/>
        </p:nvCxnSpPr>
        <p:spPr>
          <a:xfrm>
            <a:off x="652912" y="2529309"/>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Connecteur droit 138">
            <a:extLst>
              <a:ext uri="{FF2B5EF4-FFF2-40B4-BE49-F238E27FC236}">
                <a16:creationId xmlns:a16="http://schemas.microsoft.com/office/drawing/2014/main" id="{7FA428FD-2E6A-A3C1-58C4-0B14C2D92523}"/>
              </a:ext>
            </a:extLst>
          </p:cNvPr>
          <p:cNvCxnSpPr>
            <a:cxnSpLocks/>
          </p:cNvCxnSpPr>
          <p:nvPr/>
        </p:nvCxnSpPr>
        <p:spPr>
          <a:xfrm flipV="1">
            <a:off x="661588" y="2638999"/>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Connecteur droit 139">
            <a:extLst>
              <a:ext uri="{FF2B5EF4-FFF2-40B4-BE49-F238E27FC236}">
                <a16:creationId xmlns:a16="http://schemas.microsoft.com/office/drawing/2014/main" id="{5A9BE19E-2FC4-7356-3C7C-520DA074EB7B}"/>
              </a:ext>
            </a:extLst>
          </p:cNvPr>
          <p:cNvCxnSpPr>
            <a:cxnSpLocks/>
          </p:cNvCxnSpPr>
          <p:nvPr/>
        </p:nvCxnSpPr>
        <p:spPr>
          <a:xfrm flipV="1">
            <a:off x="678362" y="2723911"/>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Connecteur droit 140">
            <a:extLst>
              <a:ext uri="{FF2B5EF4-FFF2-40B4-BE49-F238E27FC236}">
                <a16:creationId xmlns:a16="http://schemas.microsoft.com/office/drawing/2014/main" id="{17AF41FC-58A7-A7B4-25F5-E5CF39414877}"/>
              </a:ext>
            </a:extLst>
          </p:cNvPr>
          <p:cNvCxnSpPr>
            <a:cxnSpLocks/>
          </p:cNvCxnSpPr>
          <p:nvPr/>
        </p:nvCxnSpPr>
        <p:spPr>
          <a:xfrm flipV="1">
            <a:off x="994540" y="2731812"/>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Connecteur droit 141">
            <a:extLst>
              <a:ext uri="{FF2B5EF4-FFF2-40B4-BE49-F238E27FC236}">
                <a16:creationId xmlns:a16="http://schemas.microsoft.com/office/drawing/2014/main" id="{51EB95A3-3D06-9D59-7873-CB1D908AB2E9}"/>
              </a:ext>
            </a:extLst>
          </p:cNvPr>
          <p:cNvCxnSpPr>
            <a:cxnSpLocks/>
          </p:cNvCxnSpPr>
          <p:nvPr/>
        </p:nvCxnSpPr>
        <p:spPr>
          <a:xfrm flipV="1">
            <a:off x="1143315" y="2729614"/>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Connecteur droit 142">
            <a:extLst>
              <a:ext uri="{FF2B5EF4-FFF2-40B4-BE49-F238E27FC236}">
                <a16:creationId xmlns:a16="http://schemas.microsoft.com/office/drawing/2014/main" id="{15C4E9B3-E8D5-261F-0D5E-E1CAD4C0DE9D}"/>
              </a:ext>
            </a:extLst>
          </p:cNvPr>
          <p:cNvCxnSpPr>
            <a:cxnSpLocks/>
          </p:cNvCxnSpPr>
          <p:nvPr/>
        </p:nvCxnSpPr>
        <p:spPr>
          <a:xfrm flipV="1">
            <a:off x="1307346" y="2729614"/>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Connecteur droit 143">
            <a:extLst>
              <a:ext uri="{FF2B5EF4-FFF2-40B4-BE49-F238E27FC236}">
                <a16:creationId xmlns:a16="http://schemas.microsoft.com/office/drawing/2014/main" id="{EFED0E14-85F5-4A19-BF05-CFDA4D120C32}"/>
              </a:ext>
            </a:extLst>
          </p:cNvPr>
          <p:cNvCxnSpPr>
            <a:cxnSpLocks/>
          </p:cNvCxnSpPr>
          <p:nvPr/>
        </p:nvCxnSpPr>
        <p:spPr>
          <a:xfrm flipV="1">
            <a:off x="1454983" y="2738162"/>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Connecteur droit 144">
            <a:extLst>
              <a:ext uri="{FF2B5EF4-FFF2-40B4-BE49-F238E27FC236}">
                <a16:creationId xmlns:a16="http://schemas.microsoft.com/office/drawing/2014/main" id="{F7B304DE-A489-26FE-C579-E9BB9CD0ED62}"/>
              </a:ext>
            </a:extLst>
          </p:cNvPr>
          <p:cNvCxnSpPr>
            <a:cxnSpLocks/>
          </p:cNvCxnSpPr>
          <p:nvPr/>
        </p:nvCxnSpPr>
        <p:spPr>
          <a:xfrm flipV="1">
            <a:off x="1594101" y="2738162"/>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Connecteur droit 145">
            <a:extLst>
              <a:ext uri="{FF2B5EF4-FFF2-40B4-BE49-F238E27FC236}">
                <a16:creationId xmlns:a16="http://schemas.microsoft.com/office/drawing/2014/main" id="{85E09425-C256-32F9-132F-6B19F23CD561}"/>
              </a:ext>
            </a:extLst>
          </p:cNvPr>
          <p:cNvCxnSpPr>
            <a:cxnSpLocks/>
          </p:cNvCxnSpPr>
          <p:nvPr/>
        </p:nvCxnSpPr>
        <p:spPr>
          <a:xfrm flipV="1">
            <a:off x="1742745" y="2738162"/>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Connecteur droit 146">
            <a:extLst>
              <a:ext uri="{FF2B5EF4-FFF2-40B4-BE49-F238E27FC236}">
                <a16:creationId xmlns:a16="http://schemas.microsoft.com/office/drawing/2014/main" id="{C1B99E09-5969-3DED-B675-C34B29E395A7}"/>
              </a:ext>
            </a:extLst>
          </p:cNvPr>
          <p:cNvCxnSpPr>
            <a:cxnSpLocks/>
          </p:cNvCxnSpPr>
          <p:nvPr/>
        </p:nvCxnSpPr>
        <p:spPr>
          <a:xfrm flipV="1">
            <a:off x="1885762" y="2736491"/>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9B32C99A-DA1A-198C-0370-E3B36AE3B933}"/>
              </a:ext>
            </a:extLst>
          </p:cNvPr>
          <p:cNvCxnSpPr>
            <a:cxnSpLocks/>
          </p:cNvCxnSpPr>
          <p:nvPr/>
        </p:nvCxnSpPr>
        <p:spPr>
          <a:xfrm flipV="1">
            <a:off x="2028659" y="2736491"/>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Connecteur droit 148">
            <a:extLst>
              <a:ext uri="{FF2B5EF4-FFF2-40B4-BE49-F238E27FC236}">
                <a16:creationId xmlns:a16="http://schemas.microsoft.com/office/drawing/2014/main" id="{F0D7598B-9874-69EF-3702-B4B8A0080ADE}"/>
              </a:ext>
            </a:extLst>
          </p:cNvPr>
          <p:cNvCxnSpPr>
            <a:cxnSpLocks/>
          </p:cNvCxnSpPr>
          <p:nvPr/>
        </p:nvCxnSpPr>
        <p:spPr>
          <a:xfrm flipV="1">
            <a:off x="2181418" y="2736491"/>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Connecteur droit 149">
            <a:extLst>
              <a:ext uri="{FF2B5EF4-FFF2-40B4-BE49-F238E27FC236}">
                <a16:creationId xmlns:a16="http://schemas.microsoft.com/office/drawing/2014/main" id="{B55F0311-95A6-6726-6E4C-A5ECB3642F17}"/>
              </a:ext>
            </a:extLst>
          </p:cNvPr>
          <p:cNvCxnSpPr>
            <a:cxnSpLocks/>
          </p:cNvCxnSpPr>
          <p:nvPr/>
        </p:nvCxnSpPr>
        <p:spPr>
          <a:xfrm flipV="1">
            <a:off x="2329860" y="2736491"/>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Connecteur droit 150">
            <a:extLst>
              <a:ext uri="{FF2B5EF4-FFF2-40B4-BE49-F238E27FC236}">
                <a16:creationId xmlns:a16="http://schemas.microsoft.com/office/drawing/2014/main" id="{F8A1F408-3363-F668-1781-7099B13B6921}"/>
              </a:ext>
            </a:extLst>
          </p:cNvPr>
          <p:cNvCxnSpPr>
            <a:cxnSpLocks/>
          </p:cNvCxnSpPr>
          <p:nvPr/>
        </p:nvCxnSpPr>
        <p:spPr>
          <a:xfrm flipV="1">
            <a:off x="2470937" y="2736491"/>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Connecteur droit 151">
            <a:extLst>
              <a:ext uri="{FF2B5EF4-FFF2-40B4-BE49-F238E27FC236}">
                <a16:creationId xmlns:a16="http://schemas.microsoft.com/office/drawing/2014/main" id="{E11F2C03-6727-C4D1-E9E2-15FDED54A2FC}"/>
              </a:ext>
            </a:extLst>
          </p:cNvPr>
          <p:cNvCxnSpPr>
            <a:cxnSpLocks/>
          </p:cNvCxnSpPr>
          <p:nvPr/>
        </p:nvCxnSpPr>
        <p:spPr>
          <a:xfrm flipV="1">
            <a:off x="2622971" y="2736491"/>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Connecteur droit 152">
            <a:extLst>
              <a:ext uri="{FF2B5EF4-FFF2-40B4-BE49-F238E27FC236}">
                <a16:creationId xmlns:a16="http://schemas.microsoft.com/office/drawing/2014/main" id="{8C5BA718-B5B9-9A14-E875-862C148E301C}"/>
              </a:ext>
            </a:extLst>
          </p:cNvPr>
          <p:cNvCxnSpPr>
            <a:cxnSpLocks/>
          </p:cNvCxnSpPr>
          <p:nvPr/>
        </p:nvCxnSpPr>
        <p:spPr>
          <a:xfrm flipV="1">
            <a:off x="2763220" y="2737370"/>
            <a:ext cx="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Connecteur droit 153">
            <a:extLst>
              <a:ext uri="{FF2B5EF4-FFF2-40B4-BE49-F238E27FC236}">
                <a16:creationId xmlns:a16="http://schemas.microsoft.com/office/drawing/2014/main" id="{608E7AD9-7CAA-6B14-2549-ACEAD1B387CC}"/>
              </a:ext>
            </a:extLst>
          </p:cNvPr>
          <p:cNvCxnSpPr>
            <a:cxnSpLocks/>
          </p:cNvCxnSpPr>
          <p:nvPr/>
        </p:nvCxnSpPr>
        <p:spPr>
          <a:xfrm flipV="1">
            <a:off x="2819419" y="2417675"/>
            <a:ext cx="36000" cy="36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5" name="Groupe 154">
            <a:extLst>
              <a:ext uri="{FF2B5EF4-FFF2-40B4-BE49-F238E27FC236}">
                <a16:creationId xmlns:a16="http://schemas.microsoft.com/office/drawing/2014/main" id="{745EB4DF-304C-46B2-6406-705F1FCF5E76}"/>
              </a:ext>
            </a:extLst>
          </p:cNvPr>
          <p:cNvGrpSpPr/>
          <p:nvPr/>
        </p:nvGrpSpPr>
        <p:grpSpPr>
          <a:xfrm>
            <a:off x="755520" y="2415955"/>
            <a:ext cx="2016004" cy="272245"/>
            <a:chOff x="6032615" y="1626626"/>
            <a:chExt cx="2016004" cy="272245"/>
          </a:xfrm>
        </p:grpSpPr>
        <p:sp>
          <p:nvSpPr>
            <p:cNvPr id="156" name="Rectangle 155">
              <a:extLst>
                <a:ext uri="{FF2B5EF4-FFF2-40B4-BE49-F238E27FC236}">
                  <a16:creationId xmlns:a16="http://schemas.microsoft.com/office/drawing/2014/main" id="{6C91652A-3A9A-F179-2C8D-33944A6C1995}"/>
                </a:ext>
              </a:extLst>
            </p:cNvPr>
            <p:cNvSpPr/>
            <p:nvPr/>
          </p:nvSpPr>
          <p:spPr>
            <a:xfrm>
              <a:off x="6032615" y="1853152"/>
              <a:ext cx="20160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57" name="Rectangle 156">
              <a:extLst>
                <a:ext uri="{FF2B5EF4-FFF2-40B4-BE49-F238E27FC236}">
                  <a16:creationId xmlns:a16="http://schemas.microsoft.com/office/drawing/2014/main" id="{B203945B-EF81-F31D-B0F9-41C310D17FCE}"/>
                </a:ext>
              </a:extLst>
            </p:cNvPr>
            <p:cNvSpPr/>
            <p:nvPr/>
          </p:nvSpPr>
          <p:spPr>
            <a:xfrm rot="16200000">
              <a:off x="5947475" y="1716784"/>
              <a:ext cx="2160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58" name="Rectangle 157">
              <a:extLst>
                <a:ext uri="{FF2B5EF4-FFF2-40B4-BE49-F238E27FC236}">
                  <a16:creationId xmlns:a16="http://schemas.microsoft.com/office/drawing/2014/main" id="{C15359D4-7770-D8B6-5D86-280FF646EC9B}"/>
                </a:ext>
              </a:extLst>
            </p:cNvPr>
            <p:cNvSpPr/>
            <p:nvPr/>
          </p:nvSpPr>
          <p:spPr>
            <a:xfrm rot="16200000">
              <a:off x="7917760" y="1711766"/>
              <a:ext cx="2160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159" name="Forme libre : forme 140">
            <a:extLst>
              <a:ext uri="{FF2B5EF4-FFF2-40B4-BE49-F238E27FC236}">
                <a16:creationId xmlns:a16="http://schemas.microsoft.com/office/drawing/2014/main" id="{A73D24A5-4499-D12D-7835-47C91A367CB3}"/>
              </a:ext>
            </a:extLst>
          </p:cNvPr>
          <p:cNvSpPr/>
          <p:nvPr/>
        </p:nvSpPr>
        <p:spPr>
          <a:xfrm flipV="1">
            <a:off x="1253604" y="2825505"/>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161" name="Forme libre : forme 145">
            <a:extLst>
              <a:ext uri="{FF2B5EF4-FFF2-40B4-BE49-F238E27FC236}">
                <a16:creationId xmlns:a16="http://schemas.microsoft.com/office/drawing/2014/main" id="{F4A6CE33-38B7-5CA8-DA32-FD4D7A226515}"/>
              </a:ext>
            </a:extLst>
          </p:cNvPr>
          <p:cNvSpPr/>
          <p:nvPr/>
        </p:nvSpPr>
        <p:spPr>
          <a:xfrm flipV="1">
            <a:off x="2102993" y="2825124"/>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162" name="Forme libre : forme 146">
            <a:extLst>
              <a:ext uri="{FF2B5EF4-FFF2-40B4-BE49-F238E27FC236}">
                <a16:creationId xmlns:a16="http://schemas.microsoft.com/office/drawing/2014/main" id="{EE3E709E-DEDD-8A51-7FBF-C22B95245691}"/>
              </a:ext>
            </a:extLst>
          </p:cNvPr>
          <p:cNvSpPr/>
          <p:nvPr/>
        </p:nvSpPr>
        <p:spPr>
          <a:xfrm>
            <a:off x="736456" y="2166476"/>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163" name="Forme libre : forme 147">
            <a:extLst>
              <a:ext uri="{FF2B5EF4-FFF2-40B4-BE49-F238E27FC236}">
                <a16:creationId xmlns:a16="http://schemas.microsoft.com/office/drawing/2014/main" id="{6CA05DEA-431C-5AE2-5FFC-7889407F0733}"/>
              </a:ext>
            </a:extLst>
          </p:cNvPr>
          <p:cNvSpPr/>
          <p:nvPr/>
        </p:nvSpPr>
        <p:spPr>
          <a:xfrm>
            <a:off x="2712144" y="2164422"/>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177" name="ZoneTexte 176">
            <a:extLst>
              <a:ext uri="{FF2B5EF4-FFF2-40B4-BE49-F238E27FC236}">
                <a16:creationId xmlns:a16="http://schemas.microsoft.com/office/drawing/2014/main" id="{7F6B6700-31D4-089E-DB46-BDC1B56865FC}"/>
              </a:ext>
            </a:extLst>
          </p:cNvPr>
          <p:cNvSpPr txBox="1"/>
          <p:nvPr/>
        </p:nvSpPr>
        <p:spPr>
          <a:xfrm>
            <a:off x="2988937" y="1382225"/>
            <a:ext cx="1092913" cy="461665"/>
          </a:xfrm>
          <a:prstGeom prst="rect">
            <a:avLst/>
          </a:prstGeom>
          <a:noFill/>
        </p:spPr>
        <p:txBody>
          <a:bodyPr wrap="square" lIns="91440" tIns="45720" rIns="91440" bIns="45720" rtlCol="0" anchor="t">
            <a:spAutoFit/>
          </a:bodyPr>
          <a:lstStyle/>
          <a:p>
            <a:r>
              <a:rPr lang="fr-FR" sz="1200" b="1" dirty="0">
                <a:solidFill>
                  <a:srgbClr val="C00000"/>
                </a:solidFill>
                <a:latin typeface="Open Sans"/>
              </a:rPr>
              <a:t>L’absorbeur</a:t>
            </a:r>
            <a:r>
              <a:rPr lang="fr-FR" sz="1200" b="1" dirty="0">
                <a:solidFill>
                  <a:srgbClr val="C00000"/>
                </a:solidFill>
              </a:rPr>
              <a:t> </a:t>
            </a:r>
          </a:p>
        </p:txBody>
      </p:sp>
      <p:sp>
        <p:nvSpPr>
          <p:cNvPr id="181" name="ZoneTexte 180">
            <a:extLst>
              <a:ext uri="{FF2B5EF4-FFF2-40B4-BE49-F238E27FC236}">
                <a16:creationId xmlns:a16="http://schemas.microsoft.com/office/drawing/2014/main" id="{78470DCF-502C-E4DF-429E-38AFDD011CB7}"/>
              </a:ext>
            </a:extLst>
          </p:cNvPr>
          <p:cNvSpPr txBox="1"/>
          <p:nvPr/>
        </p:nvSpPr>
        <p:spPr>
          <a:xfrm>
            <a:off x="1362060" y="3057375"/>
            <a:ext cx="859531" cy="261610"/>
          </a:xfrm>
          <a:prstGeom prst="rect">
            <a:avLst/>
          </a:prstGeom>
          <a:noFill/>
        </p:spPr>
        <p:txBody>
          <a:bodyPr wrap="none" rtlCol="0">
            <a:spAutoFit/>
          </a:bodyPr>
          <a:lstStyle/>
          <a:p>
            <a:r>
              <a:rPr lang="fr-FR" sz="1050"/>
              <a:t>convection</a:t>
            </a:r>
          </a:p>
        </p:txBody>
      </p:sp>
      <p:sp>
        <p:nvSpPr>
          <p:cNvPr id="324" name="ZoneTexte 323">
            <a:extLst>
              <a:ext uri="{FF2B5EF4-FFF2-40B4-BE49-F238E27FC236}">
                <a16:creationId xmlns:a16="http://schemas.microsoft.com/office/drawing/2014/main" id="{B0D6045E-6F95-D604-0244-2826D1BF6BDA}"/>
              </a:ext>
            </a:extLst>
          </p:cNvPr>
          <p:cNvSpPr txBox="1"/>
          <p:nvPr/>
        </p:nvSpPr>
        <p:spPr>
          <a:xfrm rot="10800000" flipV="1">
            <a:off x="4081982" y="2709629"/>
            <a:ext cx="1514803" cy="307777"/>
          </a:xfrm>
          <a:prstGeom prst="rect">
            <a:avLst/>
          </a:prstGeom>
          <a:noFill/>
        </p:spPr>
        <p:txBody>
          <a:bodyPr wrap="square" lIns="91440" tIns="45720" rIns="91440" bIns="45720" rtlCol="0" anchor="t">
            <a:spAutoFit/>
          </a:bodyPr>
          <a:lstStyle/>
          <a:p>
            <a:r>
              <a:rPr lang="fr-FR" b="1" dirty="0">
                <a:latin typeface="Open Sans"/>
              </a:rPr>
              <a:t>Laine de verre</a:t>
            </a:r>
          </a:p>
        </p:txBody>
      </p:sp>
      <p:pic>
        <p:nvPicPr>
          <p:cNvPr id="2" name="Image 3" descr="Une image contenant farine, sombre&#10;&#10;Description générée automatiquement">
            <a:extLst>
              <a:ext uri="{FF2B5EF4-FFF2-40B4-BE49-F238E27FC236}">
                <a16:creationId xmlns:a16="http://schemas.microsoft.com/office/drawing/2014/main" id="{3F68EA4B-0CB8-04C8-B64C-6A5A38037C3A}"/>
              </a:ext>
            </a:extLst>
          </p:cNvPr>
          <p:cNvPicPr>
            <a:picLocks noChangeAspect="1"/>
          </p:cNvPicPr>
          <p:nvPr/>
        </p:nvPicPr>
        <p:blipFill>
          <a:blip r:embed="rId4"/>
          <a:stretch>
            <a:fillRect/>
          </a:stretch>
        </p:blipFill>
        <p:spPr>
          <a:xfrm>
            <a:off x="3490546" y="2898142"/>
            <a:ext cx="2514600" cy="1659595"/>
          </a:xfrm>
          <a:prstGeom prst="rect">
            <a:avLst/>
          </a:prstGeom>
        </p:spPr>
      </p:pic>
      <p:sp>
        <p:nvSpPr>
          <p:cNvPr id="4" name="Flèche : droite 3">
            <a:extLst>
              <a:ext uri="{FF2B5EF4-FFF2-40B4-BE49-F238E27FC236}">
                <a16:creationId xmlns:a16="http://schemas.microsoft.com/office/drawing/2014/main" id="{9E5D1B37-B8D3-8D55-64E3-ED77463FAE71}"/>
              </a:ext>
            </a:extLst>
          </p:cNvPr>
          <p:cNvSpPr/>
          <p:nvPr/>
        </p:nvSpPr>
        <p:spPr>
          <a:xfrm>
            <a:off x="4077432" y="1378195"/>
            <a:ext cx="633045" cy="30773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5" name="ZoneTexte 4">
            <a:extLst>
              <a:ext uri="{FF2B5EF4-FFF2-40B4-BE49-F238E27FC236}">
                <a16:creationId xmlns:a16="http://schemas.microsoft.com/office/drawing/2014/main" id="{E8807CA2-78F5-9638-5F57-87F602B947A8}"/>
              </a:ext>
            </a:extLst>
          </p:cNvPr>
          <p:cNvSpPr txBox="1"/>
          <p:nvPr/>
        </p:nvSpPr>
        <p:spPr>
          <a:xfrm>
            <a:off x="4747397" y="1391017"/>
            <a:ext cx="1374265" cy="276999"/>
          </a:xfrm>
          <a:prstGeom prst="rect">
            <a:avLst/>
          </a:prstGeom>
          <a:noFill/>
        </p:spPr>
        <p:txBody>
          <a:bodyPr wrap="square" lIns="91440" tIns="45720" rIns="91440" bIns="45720" rtlCol="0" anchor="t">
            <a:spAutoFit/>
          </a:bodyPr>
          <a:lstStyle/>
          <a:p>
            <a:r>
              <a:rPr lang="fr-FR" sz="1200" b="1" dirty="0">
                <a:solidFill>
                  <a:srgbClr val="1C8AEE"/>
                </a:solidFill>
                <a:latin typeface="Open Sans"/>
              </a:rPr>
              <a:t>Air au dessous</a:t>
            </a:r>
          </a:p>
        </p:txBody>
      </p:sp>
      <p:sp>
        <p:nvSpPr>
          <p:cNvPr id="6" name="ZoneTexte 5">
            <a:extLst>
              <a:ext uri="{FF2B5EF4-FFF2-40B4-BE49-F238E27FC236}">
                <a16:creationId xmlns:a16="http://schemas.microsoft.com/office/drawing/2014/main" id="{A1B4ACC8-BA21-26ED-D841-48796C52FA92}"/>
              </a:ext>
            </a:extLst>
          </p:cNvPr>
          <p:cNvSpPr txBox="1"/>
          <p:nvPr/>
        </p:nvSpPr>
        <p:spPr>
          <a:xfrm>
            <a:off x="3991258" y="1118455"/>
            <a:ext cx="917067" cy="276999"/>
          </a:xfrm>
          <a:prstGeom prst="rect">
            <a:avLst/>
          </a:prstGeom>
          <a:noFill/>
        </p:spPr>
        <p:txBody>
          <a:bodyPr wrap="square" lIns="91440" tIns="45720" rIns="91440" bIns="45720" rtlCol="0" anchor="t">
            <a:spAutoFit/>
          </a:bodyPr>
          <a:lstStyle/>
          <a:p>
            <a:r>
              <a:rPr lang="fr-FR" sz="1200" b="1" dirty="0">
                <a:solidFill>
                  <a:srgbClr val="BF753F"/>
                </a:solidFill>
                <a:latin typeface="Open Sans"/>
              </a:rPr>
              <a:t>Chaleur</a:t>
            </a:r>
            <a:endParaRPr lang="fr-FR" b="1">
              <a:solidFill>
                <a:srgbClr val="BF753F"/>
              </a:solidFill>
              <a:latin typeface="Open Sans"/>
            </a:endParaRPr>
          </a:p>
        </p:txBody>
      </p:sp>
      <p:sp>
        <p:nvSpPr>
          <p:cNvPr id="12" name="Forme libre : forme 140">
            <a:extLst>
              <a:ext uri="{FF2B5EF4-FFF2-40B4-BE49-F238E27FC236}">
                <a16:creationId xmlns:a16="http://schemas.microsoft.com/office/drawing/2014/main" id="{9CAC42E4-7C3C-6352-C5DA-F871BEBFCD39}"/>
              </a:ext>
            </a:extLst>
          </p:cNvPr>
          <p:cNvSpPr/>
          <p:nvPr/>
        </p:nvSpPr>
        <p:spPr>
          <a:xfrm flipV="1">
            <a:off x="2502111" y="2825504"/>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13" name="Forme libre : forme 140">
            <a:extLst>
              <a:ext uri="{FF2B5EF4-FFF2-40B4-BE49-F238E27FC236}">
                <a16:creationId xmlns:a16="http://schemas.microsoft.com/office/drawing/2014/main" id="{F53B1245-C4ED-EF04-E242-FD3C72FF336A}"/>
              </a:ext>
            </a:extLst>
          </p:cNvPr>
          <p:cNvSpPr/>
          <p:nvPr/>
        </p:nvSpPr>
        <p:spPr>
          <a:xfrm flipV="1">
            <a:off x="866741" y="2825503"/>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sp>
        <p:nvSpPr>
          <p:cNvPr id="14" name="Forme libre : forme 145">
            <a:extLst>
              <a:ext uri="{FF2B5EF4-FFF2-40B4-BE49-F238E27FC236}">
                <a16:creationId xmlns:a16="http://schemas.microsoft.com/office/drawing/2014/main" id="{3D965E27-F012-586E-4E7A-E4075186DEFA}"/>
              </a:ext>
            </a:extLst>
          </p:cNvPr>
          <p:cNvSpPr/>
          <p:nvPr/>
        </p:nvSpPr>
        <p:spPr>
          <a:xfrm flipV="1">
            <a:off x="1716132" y="2825124"/>
            <a:ext cx="59376" cy="180000"/>
          </a:xfrm>
          <a:custGeom>
            <a:avLst/>
            <a:gdLst>
              <a:gd name="connsiteX0" fmla="*/ 59327 w 59376"/>
              <a:gd name="connsiteY0" fmla="*/ 375557 h 375557"/>
              <a:gd name="connsiteX1" fmla="*/ 10341 w 59376"/>
              <a:gd name="connsiteY1" fmla="*/ 293914 h 375557"/>
              <a:gd name="connsiteX2" fmla="*/ 59327 w 59376"/>
              <a:gd name="connsiteY2" fmla="*/ 114300 h 375557"/>
              <a:gd name="connsiteX3" fmla="*/ 26670 w 59376"/>
              <a:gd name="connsiteY3" fmla="*/ 0 h 375557"/>
            </a:gdLst>
            <a:ahLst/>
            <a:cxnLst>
              <a:cxn ang="0">
                <a:pos x="connsiteX0" y="connsiteY0"/>
              </a:cxn>
              <a:cxn ang="0">
                <a:pos x="connsiteX1" y="connsiteY1"/>
              </a:cxn>
              <a:cxn ang="0">
                <a:pos x="connsiteX2" y="connsiteY2"/>
              </a:cxn>
              <a:cxn ang="0">
                <a:pos x="connsiteX3" y="connsiteY3"/>
              </a:cxn>
            </a:cxnLst>
            <a:rect l="l" t="t" r="r" b="b"/>
            <a:pathLst>
              <a:path w="59376" h="375557">
                <a:moveTo>
                  <a:pt x="59327" y="375557"/>
                </a:moveTo>
                <a:cubicBezTo>
                  <a:pt x="34834" y="356507"/>
                  <a:pt x="10341" y="337457"/>
                  <a:pt x="10341" y="293914"/>
                </a:cubicBezTo>
                <a:cubicBezTo>
                  <a:pt x="10341" y="250371"/>
                  <a:pt x="56605" y="163286"/>
                  <a:pt x="59327" y="114300"/>
                </a:cubicBezTo>
                <a:cubicBezTo>
                  <a:pt x="62049" y="65314"/>
                  <a:pt x="-49530" y="6803"/>
                  <a:pt x="26670" y="0"/>
                </a:cubicBezTo>
              </a:path>
            </a:pathLst>
          </a:custGeom>
          <a:ln>
            <a:solidFill>
              <a:srgbClr val="FF0000"/>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fr-MA"/>
          </a:p>
        </p:txBody>
      </p:sp>
      <p:pic>
        <p:nvPicPr>
          <p:cNvPr id="19" name="Google Shape;2145;p40" descr="Une image contenant texte&#10;&#10;Description générée automatiquement">
            <a:extLst>
              <a:ext uri="{FF2B5EF4-FFF2-40B4-BE49-F238E27FC236}">
                <a16:creationId xmlns:a16="http://schemas.microsoft.com/office/drawing/2014/main" id="{90D60C39-9254-52DF-A1F2-BDAF15150C38}"/>
              </a:ext>
            </a:extLst>
          </p:cNvPr>
          <p:cNvPicPr preferRelativeResize="0"/>
          <p:nvPr/>
        </p:nvPicPr>
        <p:blipFill>
          <a:blip r:embed="rId5">
            <a:alphaModFix amt="64000"/>
          </a:blip>
          <a:stretch>
            <a:fillRect/>
          </a:stretch>
        </p:blipFill>
        <p:spPr>
          <a:xfrm>
            <a:off x="6036012" y="3826033"/>
            <a:ext cx="820923" cy="690532"/>
          </a:xfrm>
          <a:prstGeom prst="rect">
            <a:avLst/>
          </a:prstGeom>
          <a:noFill/>
          <a:ln>
            <a:noFill/>
          </a:ln>
        </p:spPr>
      </p:pic>
      <p:pic>
        <p:nvPicPr>
          <p:cNvPr id="21" name="Google Shape;2145;p40">
            <a:extLst>
              <a:ext uri="{FF2B5EF4-FFF2-40B4-BE49-F238E27FC236}">
                <a16:creationId xmlns:a16="http://schemas.microsoft.com/office/drawing/2014/main" id="{6D8D112E-51BC-C1FF-B2E3-14A3393ADEB8}"/>
              </a:ext>
            </a:extLst>
          </p:cNvPr>
          <p:cNvPicPr preferRelativeResize="0"/>
          <p:nvPr/>
        </p:nvPicPr>
        <p:blipFill>
          <a:blip r:embed="rId5">
            <a:alphaModFix amt="64000"/>
          </a:blip>
          <a:stretch>
            <a:fillRect/>
          </a:stretch>
        </p:blipFill>
        <p:spPr>
          <a:xfrm>
            <a:off x="6036012" y="2085156"/>
            <a:ext cx="820923" cy="690532"/>
          </a:xfrm>
          <a:prstGeom prst="rect">
            <a:avLst/>
          </a:prstGeom>
          <a:noFill/>
          <a:ln>
            <a:noFill/>
          </a:ln>
        </p:spPr>
      </p:pic>
      <p:pic>
        <p:nvPicPr>
          <p:cNvPr id="23" name="Google Shape;2145;p40">
            <a:extLst>
              <a:ext uri="{FF2B5EF4-FFF2-40B4-BE49-F238E27FC236}">
                <a16:creationId xmlns:a16="http://schemas.microsoft.com/office/drawing/2014/main" id="{6498E564-8C3C-493F-BE7A-8E4E0BA13913}"/>
              </a:ext>
            </a:extLst>
          </p:cNvPr>
          <p:cNvPicPr preferRelativeResize="0"/>
          <p:nvPr/>
        </p:nvPicPr>
        <p:blipFill>
          <a:blip r:embed="rId5">
            <a:alphaModFix amt="64000"/>
          </a:blip>
          <a:stretch>
            <a:fillRect/>
          </a:stretch>
        </p:blipFill>
        <p:spPr>
          <a:xfrm>
            <a:off x="6036011" y="2955595"/>
            <a:ext cx="820923" cy="690532"/>
          </a:xfrm>
          <a:prstGeom prst="rect">
            <a:avLst/>
          </a:prstGeom>
          <a:noFill/>
          <a:ln>
            <a:noFill/>
          </a:ln>
        </p:spPr>
      </p:pic>
      <p:pic>
        <p:nvPicPr>
          <p:cNvPr id="25" name="Image 24">
            <a:extLst>
              <a:ext uri="{FF2B5EF4-FFF2-40B4-BE49-F238E27FC236}">
                <a16:creationId xmlns:a16="http://schemas.microsoft.com/office/drawing/2014/main" id="{112612A9-EF98-E0CE-E856-B8C5D80F8D9B}"/>
              </a:ext>
            </a:extLst>
          </p:cNvPr>
          <p:cNvPicPr>
            <a:picLocks noChangeAspect="1"/>
          </p:cNvPicPr>
          <p:nvPr/>
        </p:nvPicPr>
        <p:blipFill>
          <a:blip r:embed="rId6"/>
          <a:stretch>
            <a:fillRect/>
          </a:stretch>
        </p:blipFill>
        <p:spPr>
          <a:xfrm>
            <a:off x="6170692" y="3019052"/>
            <a:ext cx="550333" cy="550333"/>
          </a:xfrm>
          <a:prstGeom prst="rect">
            <a:avLst/>
          </a:prstGeom>
        </p:spPr>
      </p:pic>
      <p:pic>
        <p:nvPicPr>
          <p:cNvPr id="7" name="Image 7">
            <a:extLst>
              <a:ext uri="{FF2B5EF4-FFF2-40B4-BE49-F238E27FC236}">
                <a16:creationId xmlns:a16="http://schemas.microsoft.com/office/drawing/2014/main" id="{579DB096-3183-9728-50D3-BFB1AE9819C0}"/>
              </a:ext>
            </a:extLst>
          </p:cNvPr>
          <p:cNvPicPr>
            <a:picLocks noChangeAspect="1"/>
          </p:cNvPicPr>
          <p:nvPr/>
        </p:nvPicPr>
        <p:blipFill>
          <a:blip r:embed="rId7"/>
          <a:stretch>
            <a:fillRect/>
          </a:stretch>
        </p:blipFill>
        <p:spPr>
          <a:xfrm>
            <a:off x="6172200" y="2158512"/>
            <a:ext cx="545124" cy="545124"/>
          </a:xfrm>
          <a:prstGeom prst="rect">
            <a:avLst/>
          </a:prstGeom>
        </p:spPr>
      </p:pic>
      <p:pic>
        <p:nvPicPr>
          <p:cNvPr id="8" name="Image 8">
            <a:extLst>
              <a:ext uri="{FF2B5EF4-FFF2-40B4-BE49-F238E27FC236}">
                <a16:creationId xmlns:a16="http://schemas.microsoft.com/office/drawing/2014/main" id="{297712DC-C03C-07E0-597C-1FDE570DA87F}"/>
              </a:ext>
            </a:extLst>
          </p:cNvPr>
          <p:cNvPicPr>
            <a:picLocks noChangeAspect="1"/>
          </p:cNvPicPr>
          <p:nvPr/>
        </p:nvPicPr>
        <p:blipFill>
          <a:blip r:embed="rId8"/>
          <a:stretch>
            <a:fillRect/>
          </a:stretch>
        </p:blipFill>
        <p:spPr>
          <a:xfrm>
            <a:off x="6172200" y="3908181"/>
            <a:ext cx="545124" cy="545124"/>
          </a:xfrm>
          <a:prstGeom prst="rect">
            <a:avLst/>
          </a:prstGeom>
        </p:spPr>
      </p:pic>
      <p:sp>
        <p:nvSpPr>
          <p:cNvPr id="9" name="ZoneTexte 8">
            <a:extLst>
              <a:ext uri="{FF2B5EF4-FFF2-40B4-BE49-F238E27FC236}">
                <a16:creationId xmlns:a16="http://schemas.microsoft.com/office/drawing/2014/main" id="{02D6ADDE-A585-266E-8BE1-B04BE664BB3C}"/>
              </a:ext>
            </a:extLst>
          </p:cNvPr>
          <p:cNvSpPr txBox="1"/>
          <p:nvPr/>
        </p:nvSpPr>
        <p:spPr>
          <a:xfrm>
            <a:off x="6853603" y="2281604"/>
            <a:ext cx="11979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latin typeface="Open Sans"/>
              </a:rPr>
              <a:t>15 </a:t>
            </a:r>
            <a:r>
              <a:rPr lang="fr-FR" b="1" dirty="0" err="1">
                <a:latin typeface="Open Sans"/>
              </a:rPr>
              <a:t>Dh</a:t>
            </a:r>
            <a:r>
              <a:rPr lang="fr-FR" b="1" dirty="0">
                <a:latin typeface="Open Sans"/>
              </a:rPr>
              <a:t>/m2</a:t>
            </a:r>
          </a:p>
        </p:txBody>
      </p:sp>
      <p:sp>
        <p:nvSpPr>
          <p:cNvPr id="10" name="ZoneTexte 9">
            <a:extLst>
              <a:ext uri="{FF2B5EF4-FFF2-40B4-BE49-F238E27FC236}">
                <a16:creationId xmlns:a16="http://schemas.microsoft.com/office/drawing/2014/main" id="{256E10EA-1393-CB6D-D321-86CBDF5891D0}"/>
              </a:ext>
            </a:extLst>
          </p:cNvPr>
          <p:cNvSpPr txBox="1"/>
          <p:nvPr/>
        </p:nvSpPr>
        <p:spPr>
          <a:xfrm>
            <a:off x="6855802" y="3182815"/>
            <a:ext cx="15540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latin typeface="Open Sans"/>
              </a:rPr>
              <a:t>0.04 W.m-1.K-1</a:t>
            </a:r>
          </a:p>
        </p:txBody>
      </p:sp>
      <p:sp>
        <p:nvSpPr>
          <p:cNvPr id="11" name="ZoneTexte 10">
            <a:extLst>
              <a:ext uri="{FF2B5EF4-FFF2-40B4-BE49-F238E27FC236}">
                <a16:creationId xmlns:a16="http://schemas.microsoft.com/office/drawing/2014/main" id="{D5C10CF8-DEA1-EAC3-670B-9E61EFE0E2BB}"/>
              </a:ext>
            </a:extLst>
          </p:cNvPr>
          <p:cNvSpPr txBox="1"/>
          <p:nvPr/>
        </p:nvSpPr>
        <p:spPr>
          <a:xfrm>
            <a:off x="6853603" y="4004896"/>
            <a:ext cx="14727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latin typeface="Open Sans"/>
              </a:rPr>
              <a:t>5 cm</a:t>
            </a:r>
          </a:p>
        </p:txBody>
      </p:sp>
      <p:sp>
        <p:nvSpPr>
          <p:cNvPr id="15" name="ZoneTexte 14">
            <a:extLst>
              <a:ext uri="{FF2B5EF4-FFF2-40B4-BE49-F238E27FC236}">
                <a16:creationId xmlns:a16="http://schemas.microsoft.com/office/drawing/2014/main" id="{DA5B8954-60A9-0AB2-A8B3-880DA922673C}"/>
              </a:ext>
            </a:extLst>
          </p:cNvPr>
          <p:cNvSpPr txBox="1"/>
          <p:nvPr/>
        </p:nvSpPr>
        <p:spPr>
          <a:xfrm>
            <a:off x="8471501" y="4825727"/>
            <a:ext cx="455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36</a:t>
            </a:r>
            <a:endParaRPr lang="fr-FR" b="1" dirty="0">
              <a:latin typeface="Times New Roman"/>
            </a:endParaRPr>
          </a:p>
        </p:txBody>
      </p:sp>
    </p:spTree>
    <p:extLst>
      <p:ext uri="{BB962C8B-B14F-4D97-AF65-F5344CB8AC3E}">
        <p14:creationId xmlns:p14="http://schemas.microsoft.com/office/powerpoint/2010/main" val="15983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4"/>
                                        </p:tgtEl>
                                        <p:attrNameLst>
                                          <p:attrName>style.visibility</p:attrName>
                                        </p:attrNameLst>
                                      </p:cBhvr>
                                      <p:to>
                                        <p:strVal val="visible"/>
                                      </p:to>
                                    </p:set>
                                    <p:animEffect transition="in" filter="fade">
                                      <p:cBhvr>
                                        <p:cTn id="34" dur="1500"/>
                                        <p:tgtEl>
                                          <p:spTgt spid="324"/>
                                        </p:tgtEl>
                                      </p:cBhvr>
                                    </p:animEffect>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4C568D9-5C25-3FA2-7174-48B12861BABC}"/>
              </a:ext>
            </a:extLst>
          </p:cNvPr>
          <p:cNvSpPr>
            <a:spLocks noGrp="1"/>
          </p:cNvSpPr>
          <p:nvPr>
            <p:ph type="ctrTitle"/>
          </p:nvPr>
        </p:nvSpPr>
        <p:spPr/>
        <p:txBody>
          <a:bodyPr/>
          <a:lstStyle/>
          <a:p>
            <a:r>
              <a:rPr lang="fr-FR" dirty="0" err="1"/>
              <a:t>WaterUp</a:t>
            </a:r>
            <a:r>
              <a:rPr lang="fr-FR" dirty="0"/>
              <a:t> 2.0</a:t>
            </a:r>
            <a:br>
              <a:rPr lang="fr-FR" dirty="0"/>
            </a:br>
            <a:r>
              <a:rPr lang="fr-FR" sz="1400" dirty="0"/>
              <a:t>3</a:t>
            </a:r>
            <a:r>
              <a:rPr lang="fr-FR" sz="1400" baseline="30000" dirty="0"/>
              <a:t>ème</a:t>
            </a:r>
            <a:r>
              <a:rPr lang="fr-FR" sz="1400" dirty="0"/>
              <a:t>  modification : Minimisation du coût.</a:t>
            </a:r>
            <a:endParaRPr lang="fr-FR" dirty="0"/>
          </a:p>
        </p:txBody>
      </p:sp>
      <p:sp>
        <p:nvSpPr>
          <p:cNvPr id="67" name="Flèche vers la droite 66">
            <a:extLst>
              <a:ext uri="{FF2B5EF4-FFF2-40B4-BE49-F238E27FC236}">
                <a16:creationId xmlns:a16="http://schemas.microsoft.com/office/drawing/2014/main" id="{443D2C99-E3B1-A3FC-BD59-232B4926C55F}"/>
              </a:ext>
            </a:extLst>
          </p:cNvPr>
          <p:cNvSpPr/>
          <p:nvPr/>
        </p:nvSpPr>
        <p:spPr>
          <a:xfrm>
            <a:off x="4028756" y="1717740"/>
            <a:ext cx="921759" cy="119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A86660B0-31C7-2940-7170-E2587283B5A2}"/>
              </a:ext>
            </a:extLst>
          </p:cNvPr>
          <p:cNvSpPr/>
          <p:nvPr/>
        </p:nvSpPr>
        <p:spPr>
          <a:xfrm>
            <a:off x="6377474" y="1725884"/>
            <a:ext cx="54966" cy="9750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4" name="Rectangle 13">
            <a:extLst>
              <a:ext uri="{FF2B5EF4-FFF2-40B4-BE49-F238E27FC236}">
                <a16:creationId xmlns:a16="http://schemas.microsoft.com/office/drawing/2014/main" id="{2650982A-09A8-AC8F-C520-896FFB0F0AAE}"/>
              </a:ext>
            </a:extLst>
          </p:cNvPr>
          <p:cNvSpPr/>
          <p:nvPr/>
        </p:nvSpPr>
        <p:spPr>
          <a:xfrm>
            <a:off x="5230379" y="1752976"/>
            <a:ext cx="49187" cy="9111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2" name="Délai  61">
            <a:extLst>
              <a:ext uri="{FF2B5EF4-FFF2-40B4-BE49-F238E27FC236}">
                <a16:creationId xmlns:a16="http://schemas.microsoft.com/office/drawing/2014/main" id="{C2667F74-CDFC-D93B-E6B5-599D4CD714B2}"/>
              </a:ext>
            </a:extLst>
          </p:cNvPr>
          <p:cNvSpPr/>
          <p:nvPr/>
        </p:nvSpPr>
        <p:spPr>
          <a:xfrm rot="16200000">
            <a:off x="5474985" y="847256"/>
            <a:ext cx="721967" cy="1186688"/>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a:extLst>
              <a:ext uri="{FF2B5EF4-FFF2-40B4-BE49-F238E27FC236}">
                <a16:creationId xmlns:a16="http://schemas.microsoft.com/office/drawing/2014/main" id="{85858EFF-ED57-1D33-B997-02F4A0CB0611}"/>
              </a:ext>
            </a:extLst>
          </p:cNvPr>
          <p:cNvSpPr/>
          <p:nvPr/>
        </p:nvSpPr>
        <p:spPr>
          <a:xfrm>
            <a:off x="5237525" y="1615129"/>
            <a:ext cx="1189319" cy="186457"/>
          </a:xfrm>
          <a:prstGeom prst="rect">
            <a:avLst/>
          </a:prstGeom>
          <a:solidFill>
            <a:srgbClr val="BF75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Triangle 63">
            <a:extLst>
              <a:ext uri="{FF2B5EF4-FFF2-40B4-BE49-F238E27FC236}">
                <a16:creationId xmlns:a16="http://schemas.microsoft.com/office/drawing/2014/main" id="{F7AE161F-E771-0043-344C-1C2F62485C0C}"/>
              </a:ext>
            </a:extLst>
          </p:cNvPr>
          <p:cNvSpPr/>
          <p:nvPr/>
        </p:nvSpPr>
        <p:spPr>
          <a:xfrm rot="10800000">
            <a:off x="5237523" y="1815589"/>
            <a:ext cx="1186684" cy="165868"/>
          </a:xfrm>
          <a:prstGeom prst="triangle">
            <a:avLst>
              <a:gd name="adj" fmla="val 5073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ZoneTexte 65">
            <a:extLst>
              <a:ext uri="{FF2B5EF4-FFF2-40B4-BE49-F238E27FC236}">
                <a16:creationId xmlns:a16="http://schemas.microsoft.com/office/drawing/2014/main" id="{EDB26B25-E982-186E-B8C8-ACC2C5B81D28}"/>
              </a:ext>
            </a:extLst>
          </p:cNvPr>
          <p:cNvSpPr txBox="1"/>
          <p:nvPr/>
        </p:nvSpPr>
        <p:spPr>
          <a:xfrm>
            <a:off x="3878330" y="1222387"/>
            <a:ext cx="1401236" cy="461665"/>
          </a:xfrm>
          <a:prstGeom prst="rect">
            <a:avLst/>
          </a:prstGeom>
          <a:noFill/>
        </p:spPr>
        <p:txBody>
          <a:bodyPr wrap="square" rtlCol="0">
            <a:spAutoFit/>
          </a:bodyPr>
          <a:lstStyle/>
          <a:p>
            <a:r>
              <a:rPr lang="fr-FR" sz="1200" dirty="0"/>
              <a:t>Elimination de l’hémisphère bas</a:t>
            </a:r>
          </a:p>
        </p:txBody>
      </p:sp>
      <p:pic>
        <p:nvPicPr>
          <p:cNvPr id="73" name="Image 72" descr="Une image contenant plancher, intérieur&#10;&#10;Description générée automatiquement">
            <a:extLst>
              <a:ext uri="{FF2B5EF4-FFF2-40B4-BE49-F238E27FC236}">
                <a16:creationId xmlns:a16="http://schemas.microsoft.com/office/drawing/2014/main" id="{92C97322-CC4C-2935-14B8-042177ACC3DE}"/>
              </a:ext>
            </a:extLst>
          </p:cNvPr>
          <p:cNvPicPr>
            <a:picLocks noChangeAspect="1"/>
          </p:cNvPicPr>
          <p:nvPr/>
        </p:nvPicPr>
        <p:blipFill>
          <a:blip r:embed="rId3"/>
          <a:stretch>
            <a:fillRect/>
          </a:stretch>
        </p:blipFill>
        <p:spPr>
          <a:xfrm>
            <a:off x="2284171" y="3025925"/>
            <a:ext cx="1900456" cy="1266970"/>
          </a:xfrm>
          <a:prstGeom prst="ellipse">
            <a:avLst/>
          </a:prstGeom>
          <a:ln>
            <a:noFill/>
          </a:ln>
          <a:effectLst>
            <a:softEdge rad="50800"/>
          </a:effectLst>
        </p:spPr>
      </p:pic>
      <p:pic>
        <p:nvPicPr>
          <p:cNvPr id="75" name="Google Shape;2145;p40">
            <a:extLst>
              <a:ext uri="{FF2B5EF4-FFF2-40B4-BE49-F238E27FC236}">
                <a16:creationId xmlns:a16="http://schemas.microsoft.com/office/drawing/2014/main" id="{B9AAB1F7-CFA1-DC07-9F04-3C1BA1388221}"/>
              </a:ext>
            </a:extLst>
          </p:cNvPr>
          <p:cNvPicPr preferRelativeResize="0"/>
          <p:nvPr/>
        </p:nvPicPr>
        <p:blipFill>
          <a:blip r:embed="rId4">
            <a:alphaModFix amt="64000"/>
          </a:blip>
          <a:stretch>
            <a:fillRect/>
          </a:stretch>
        </p:blipFill>
        <p:spPr>
          <a:xfrm>
            <a:off x="4249171" y="4274253"/>
            <a:ext cx="820923" cy="690532"/>
          </a:xfrm>
          <a:prstGeom prst="rect">
            <a:avLst/>
          </a:prstGeom>
          <a:noFill/>
          <a:ln>
            <a:noFill/>
          </a:ln>
        </p:spPr>
      </p:pic>
      <p:pic>
        <p:nvPicPr>
          <p:cNvPr id="76" name="Image 7">
            <a:extLst>
              <a:ext uri="{FF2B5EF4-FFF2-40B4-BE49-F238E27FC236}">
                <a16:creationId xmlns:a16="http://schemas.microsoft.com/office/drawing/2014/main" id="{5CC6EE53-36D0-F1BD-5E67-8F9059B92A57}"/>
              </a:ext>
            </a:extLst>
          </p:cNvPr>
          <p:cNvPicPr>
            <a:picLocks noChangeAspect="1"/>
          </p:cNvPicPr>
          <p:nvPr/>
        </p:nvPicPr>
        <p:blipFill>
          <a:blip r:embed="rId5"/>
          <a:stretch>
            <a:fillRect/>
          </a:stretch>
        </p:blipFill>
        <p:spPr>
          <a:xfrm>
            <a:off x="4385359" y="4347609"/>
            <a:ext cx="545124" cy="545124"/>
          </a:xfrm>
          <a:prstGeom prst="rect">
            <a:avLst/>
          </a:prstGeom>
        </p:spPr>
      </p:pic>
      <p:sp>
        <p:nvSpPr>
          <p:cNvPr id="79" name="ZoneTexte 78">
            <a:extLst>
              <a:ext uri="{FF2B5EF4-FFF2-40B4-BE49-F238E27FC236}">
                <a16:creationId xmlns:a16="http://schemas.microsoft.com/office/drawing/2014/main" id="{C30C171E-4FB6-A5E5-514B-018D29168C3A}"/>
              </a:ext>
            </a:extLst>
          </p:cNvPr>
          <p:cNvSpPr txBox="1"/>
          <p:nvPr/>
        </p:nvSpPr>
        <p:spPr>
          <a:xfrm>
            <a:off x="5685152" y="4526498"/>
            <a:ext cx="875383" cy="307777"/>
          </a:xfrm>
          <a:prstGeom prst="rect">
            <a:avLst/>
          </a:prstGeom>
          <a:noFill/>
        </p:spPr>
        <p:txBody>
          <a:bodyPr wrap="square" lIns="91440" tIns="45720" rIns="91440" bIns="45720" anchor="t">
            <a:spAutoFit/>
          </a:bodyPr>
          <a:lstStyle/>
          <a:p>
            <a:r>
              <a:rPr lang="fr-MA" b="1" dirty="0">
                <a:solidFill>
                  <a:schemeClr val="tx1">
                    <a:lumMod val="50000"/>
                  </a:schemeClr>
                </a:solidFill>
                <a:latin typeface="+mn-lt"/>
                <a:ea typeface="+mn-ea"/>
                <a:cs typeface="+mn-cs"/>
              </a:rPr>
              <a:t>380 </a:t>
            </a:r>
            <a:r>
              <a:rPr lang="fr-MA" b="1" dirty="0" err="1">
                <a:solidFill>
                  <a:schemeClr val="tx1">
                    <a:lumMod val="50000"/>
                  </a:schemeClr>
                </a:solidFill>
                <a:latin typeface="+mn-lt"/>
                <a:ea typeface="+mn-ea"/>
                <a:cs typeface="+mn-cs"/>
              </a:rPr>
              <a:t>dh</a:t>
            </a:r>
            <a:r>
              <a:rPr lang="fr-MA" b="1" dirty="0">
                <a:solidFill>
                  <a:schemeClr val="tx1">
                    <a:lumMod val="50000"/>
                  </a:schemeClr>
                </a:solidFill>
                <a:latin typeface="+mn-lt"/>
                <a:ea typeface="+mn-ea"/>
                <a:cs typeface="+mn-cs"/>
              </a:rPr>
              <a:t> </a:t>
            </a:r>
            <a:endParaRPr lang="fr-FR" b="1" dirty="0">
              <a:solidFill>
                <a:schemeClr val="tx1">
                  <a:lumMod val="50000"/>
                </a:schemeClr>
              </a:solidFill>
            </a:endParaRPr>
          </a:p>
        </p:txBody>
      </p:sp>
      <p:sp>
        <p:nvSpPr>
          <p:cNvPr id="80" name="ZoneTexte 79">
            <a:extLst>
              <a:ext uri="{FF2B5EF4-FFF2-40B4-BE49-F238E27FC236}">
                <a16:creationId xmlns:a16="http://schemas.microsoft.com/office/drawing/2014/main" id="{35B71038-4FCB-EBC8-83CB-24B6A777F0DE}"/>
              </a:ext>
            </a:extLst>
          </p:cNvPr>
          <p:cNvSpPr txBox="1"/>
          <p:nvPr/>
        </p:nvSpPr>
        <p:spPr>
          <a:xfrm>
            <a:off x="2805141" y="4474352"/>
            <a:ext cx="849913" cy="307777"/>
          </a:xfrm>
          <a:prstGeom prst="rect">
            <a:avLst/>
          </a:prstGeom>
          <a:noFill/>
        </p:spPr>
        <p:txBody>
          <a:bodyPr wrap="none" lIns="91440" tIns="45720" rIns="91440" bIns="45720" rtlCol="0" anchor="t">
            <a:spAutoFit/>
          </a:bodyPr>
          <a:lstStyle/>
          <a:p>
            <a:r>
              <a:rPr lang="fr-FR" b="1" dirty="0"/>
              <a:t>2060 </a:t>
            </a:r>
            <a:r>
              <a:rPr lang="fr-FR" b="1" dirty="0" err="1"/>
              <a:t>dh</a:t>
            </a:r>
            <a:endParaRPr lang="fr-FR" b="1" dirty="0"/>
          </a:p>
        </p:txBody>
      </p:sp>
      <p:sp>
        <p:nvSpPr>
          <p:cNvPr id="81" name="ZoneTexte 80">
            <a:extLst>
              <a:ext uri="{FF2B5EF4-FFF2-40B4-BE49-F238E27FC236}">
                <a16:creationId xmlns:a16="http://schemas.microsoft.com/office/drawing/2014/main" id="{8FC6904D-0581-ED3B-E99D-630EE1AAD66F}"/>
              </a:ext>
            </a:extLst>
          </p:cNvPr>
          <p:cNvSpPr txBox="1"/>
          <p:nvPr/>
        </p:nvSpPr>
        <p:spPr>
          <a:xfrm>
            <a:off x="5476851" y="4820733"/>
            <a:ext cx="1290738" cy="261610"/>
          </a:xfrm>
          <a:prstGeom prst="rect">
            <a:avLst/>
          </a:prstGeom>
          <a:noFill/>
        </p:spPr>
        <p:txBody>
          <a:bodyPr wrap="none" rtlCol="0">
            <a:spAutoFit/>
          </a:bodyPr>
          <a:lstStyle/>
          <a:p>
            <a:r>
              <a:rPr lang="fr-FR" sz="1050" i="1" dirty="0"/>
              <a:t>Prix de Cdiscount</a:t>
            </a:r>
          </a:p>
        </p:txBody>
      </p:sp>
      <p:pic>
        <p:nvPicPr>
          <p:cNvPr id="5" name="Image 4">
            <a:extLst>
              <a:ext uri="{FF2B5EF4-FFF2-40B4-BE49-F238E27FC236}">
                <a16:creationId xmlns:a16="http://schemas.microsoft.com/office/drawing/2014/main" id="{893EC716-2D79-6400-39EF-C5DF301877CD}"/>
              </a:ext>
            </a:extLst>
          </p:cNvPr>
          <p:cNvPicPr>
            <a:picLocks noChangeAspect="1"/>
          </p:cNvPicPr>
          <p:nvPr/>
        </p:nvPicPr>
        <p:blipFill>
          <a:blip r:embed="rId6"/>
          <a:stretch>
            <a:fillRect/>
          </a:stretch>
        </p:blipFill>
        <p:spPr>
          <a:xfrm>
            <a:off x="4541966" y="2700968"/>
            <a:ext cx="3054833" cy="2291125"/>
          </a:xfrm>
          <a:prstGeom prst="rect">
            <a:avLst/>
          </a:prstGeom>
        </p:spPr>
      </p:pic>
      <p:sp>
        <p:nvSpPr>
          <p:cNvPr id="2" name="Ellipse 1">
            <a:extLst>
              <a:ext uri="{FF2B5EF4-FFF2-40B4-BE49-F238E27FC236}">
                <a16:creationId xmlns:a16="http://schemas.microsoft.com/office/drawing/2014/main" id="{58A03E67-1AAA-D954-9F55-25D1FD552ABC}"/>
              </a:ext>
            </a:extLst>
          </p:cNvPr>
          <p:cNvSpPr/>
          <p:nvPr/>
        </p:nvSpPr>
        <p:spPr>
          <a:xfrm>
            <a:off x="2013095" y="1058998"/>
            <a:ext cx="1735797" cy="1605085"/>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6" name="Flèche vers la droite 5">
            <a:extLst>
              <a:ext uri="{FF2B5EF4-FFF2-40B4-BE49-F238E27FC236}">
                <a16:creationId xmlns:a16="http://schemas.microsoft.com/office/drawing/2014/main" id="{0B934B97-9D43-8378-D7B5-29C813F62E49}"/>
              </a:ext>
            </a:extLst>
          </p:cNvPr>
          <p:cNvSpPr/>
          <p:nvPr/>
        </p:nvSpPr>
        <p:spPr>
          <a:xfrm rot="19716218">
            <a:off x="1670831" y="2175442"/>
            <a:ext cx="778052" cy="11855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3869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3" grpId="0" animBg="1"/>
      <p:bldP spid="14" grpId="0" animBg="1"/>
      <p:bldP spid="62" grpId="0" animBg="1"/>
      <p:bldP spid="63" grpId="0" animBg="1"/>
      <p:bldP spid="64" grpId="0" animBg="1"/>
      <p:bldP spid="66" grpId="0"/>
      <p:bldP spid="79" grpId="0"/>
      <p:bldP spid="80" grpId="0"/>
      <p:bldP spid="81" grpId="0"/>
      <p:bldP spid="2"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C55A041-D8DA-3BD9-845C-3B72F3F3884A}"/>
              </a:ext>
            </a:extLst>
          </p:cNvPr>
          <p:cNvPicPr>
            <a:picLocks noChangeAspect="1"/>
          </p:cNvPicPr>
          <p:nvPr/>
        </p:nvPicPr>
        <p:blipFill>
          <a:blip r:embed="rId2"/>
          <a:stretch>
            <a:fillRect/>
          </a:stretch>
        </p:blipFill>
        <p:spPr>
          <a:xfrm>
            <a:off x="405779" y="1763976"/>
            <a:ext cx="2294972" cy="1285184"/>
          </a:xfrm>
          <a:prstGeom prst="rect">
            <a:avLst/>
          </a:prstGeom>
        </p:spPr>
      </p:pic>
      <p:sp>
        <p:nvSpPr>
          <p:cNvPr id="21" name="ZoneTexte 20">
            <a:extLst>
              <a:ext uri="{FF2B5EF4-FFF2-40B4-BE49-F238E27FC236}">
                <a16:creationId xmlns:a16="http://schemas.microsoft.com/office/drawing/2014/main" id="{52C19185-1E27-32A4-1977-39230AEB1B5F}"/>
              </a:ext>
            </a:extLst>
          </p:cNvPr>
          <p:cNvSpPr txBox="1"/>
          <p:nvPr/>
        </p:nvSpPr>
        <p:spPr>
          <a:xfrm>
            <a:off x="4905276" y="2304666"/>
            <a:ext cx="383438" cy="307777"/>
          </a:xfrm>
          <a:prstGeom prst="rect">
            <a:avLst/>
          </a:prstGeom>
          <a:noFill/>
        </p:spPr>
        <p:txBody>
          <a:bodyPr wrap="none" rtlCol="0">
            <a:spAutoFit/>
          </a:bodyPr>
          <a:lstStyle/>
          <a:p>
            <a:r>
              <a:rPr lang="fr-FR" dirty="0"/>
              <a:t>80</a:t>
            </a:r>
          </a:p>
        </p:txBody>
      </p:sp>
      <p:sp>
        <p:nvSpPr>
          <p:cNvPr id="23" name="ZoneTexte 22">
            <a:extLst>
              <a:ext uri="{FF2B5EF4-FFF2-40B4-BE49-F238E27FC236}">
                <a16:creationId xmlns:a16="http://schemas.microsoft.com/office/drawing/2014/main" id="{781CA42E-E98E-D65B-F25E-275A9B9CACFF}"/>
              </a:ext>
            </a:extLst>
          </p:cNvPr>
          <p:cNvSpPr txBox="1"/>
          <p:nvPr/>
        </p:nvSpPr>
        <p:spPr>
          <a:xfrm>
            <a:off x="4880097" y="3511798"/>
            <a:ext cx="482824" cy="307777"/>
          </a:xfrm>
          <a:prstGeom prst="rect">
            <a:avLst/>
          </a:prstGeom>
          <a:noFill/>
        </p:spPr>
        <p:txBody>
          <a:bodyPr wrap="none" rtlCol="0">
            <a:spAutoFit/>
          </a:bodyPr>
          <a:lstStyle/>
          <a:p>
            <a:r>
              <a:rPr lang="fr-FR" dirty="0"/>
              <a:t>380</a:t>
            </a:r>
          </a:p>
        </p:txBody>
      </p:sp>
      <p:sp>
        <p:nvSpPr>
          <p:cNvPr id="24" name="ZoneTexte 23">
            <a:extLst>
              <a:ext uri="{FF2B5EF4-FFF2-40B4-BE49-F238E27FC236}">
                <a16:creationId xmlns:a16="http://schemas.microsoft.com/office/drawing/2014/main" id="{FB3E24EF-8548-4688-8D7F-499B77100C6C}"/>
              </a:ext>
            </a:extLst>
          </p:cNvPr>
          <p:cNvSpPr txBox="1"/>
          <p:nvPr/>
        </p:nvSpPr>
        <p:spPr>
          <a:xfrm>
            <a:off x="4871485" y="2908234"/>
            <a:ext cx="482824" cy="307777"/>
          </a:xfrm>
          <a:prstGeom prst="rect">
            <a:avLst/>
          </a:prstGeom>
          <a:noFill/>
        </p:spPr>
        <p:txBody>
          <a:bodyPr wrap="none" rtlCol="0">
            <a:spAutoFit/>
          </a:bodyPr>
          <a:lstStyle/>
          <a:p>
            <a:r>
              <a:rPr lang="fr-FR" dirty="0"/>
              <a:t>110</a:t>
            </a:r>
          </a:p>
        </p:txBody>
      </p:sp>
      <p:pic>
        <p:nvPicPr>
          <p:cNvPr id="40" name="Google Shape;2600;p56">
            <a:extLst>
              <a:ext uri="{FF2B5EF4-FFF2-40B4-BE49-F238E27FC236}">
                <a16:creationId xmlns:a16="http://schemas.microsoft.com/office/drawing/2014/main" id="{11C6547E-6208-853D-6781-D6EED9C5B8A6}"/>
              </a:ext>
            </a:extLst>
          </p:cNvPr>
          <p:cNvPicPr preferRelativeResize="0"/>
          <p:nvPr/>
        </p:nvPicPr>
        <p:blipFill>
          <a:blip r:embed="rId3">
            <a:alphaModFix amt="52000"/>
          </a:blip>
          <a:stretch>
            <a:fillRect/>
          </a:stretch>
        </p:blipFill>
        <p:spPr>
          <a:xfrm rot="-629525" flipH="1">
            <a:off x="4322459" y="1313407"/>
            <a:ext cx="2085449" cy="781538"/>
          </a:xfrm>
          <a:prstGeom prst="rect">
            <a:avLst/>
          </a:prstGeom>
          <a:noFill/>
          <a:ln>
            <a:noFill/>
          </a:ln>
        </p:spPr>
      </p:pic>
      <p:pic>
        <p:nvPicPr>
          <p:cNvPr id="41" name="Google Shape;2601;p56">
            <a:extLst>
              <a:ext uri="{FF2B5EF4-FFF2-40B4-BE49-F238E27FC236}">
                <a16:creationId xmlns:a16="http://schemas.microsoft.com/office/drawing/2014/main" id="{37F521C5-7AED-FA3E-9058-3820A39BEECB}"/>
              </a:ext>
            </a:extLst>
          </p:cNvPr>
          <p:cNvPicPr preferRelativeResize="0"/>
          <p:nvPr/>
        </p:nvPicPr>
        <p:blipFill>
          <a:blip r:embed="rId4">
            <a:alphaModFix amt="52000"/>
          </a:blip>
          <a:stretch>
            <a:fillRect/>
          </a:stretch>
        </p:blipFill>
        <p:spPr>
          <a:xfrm rot="-629525" flipH="1">
            <a:off x="6786602" y="1256805"/>
            <a:ext cx="2246236" cy="850451"/>
          </a:xfrm>
          <a:prstGeom prst="rect">
            <a:avLst/>
          </a:prstGeom>
          <a:noFill/>
          <a:ln>
            <a:noFill/>
          </a:ln>
        </p:spPr>
      </p:pic>
      <p:pic>
        <p:nvPicPr>
          <p:cNvPr id="42" name="Google Shape;2602;p56">
            <a:extLst>
              <a:ext uri="{FF2B5EF4-FFF2-40B4-BE49-F238E27FC236}">
                <a16:creationId xmlns:a16="http://schemas.microsoft.com/office/drawing/2014/main" id="{8BD41F0D-2236-2B9F-D0CE-86B618341925}"/>
              </a:ext>
            </a:extLst>
          </p:cNvPr>
          <p:cNvPicPr preferRelativeResize="0"/>
          <p:nvPr/>
        </p:nvPicPr>
        <p:blipFill>
          <a:blip r:embed="rId5">
            <a:alphaModFix amt="52000"/>
          </a:blip>
          <a:stretch>
            <a:fillRect/>
          </a:stretch>
        </p:blipFill>
        <p:spPr>
          <a:xfrm rot="-1128988" flipH="1">
            <a:off x="3087160" y="2139267"/>
            <a:ext cx="1194855" cy="496720"/>
          </a:xfrm>
          <a:prstGeom prst="rect">
            <a:avLst/>
          </a:prstGeom>
          <a:noFill/>
          <a:ln>
            <a:noFill/>
          </a:ln>
        </p:spPr>
      </p:pic>
      <p:pic>
        <p:nvPicPr>
          <p:cNvPr id="43" name="Google Shape;2603;p56">
            <a:extLst>
              <a:ext uri="{FF2B5EF4-FFF2-40B4-BE49-F238E27FC236}">
                <a16:creationId xmlns:a16="http://schemas.microsoft.com/office/drawing/2014/main" id="{3B2B3FB9-C11D-719A-D33C-6AB5DA1F36DD}"/>
              </a:ext>
            </a:extLst>
          </p:cNvPr>
          <p:cNvPicPr preferRelativeResize="0"/>
          <p:nvPr/>
        </p:nvPicPr>
        <p:blipFill>
          <a:blip r:embed="rId5">
            <a:alphaModFix amt="52000"/>
          </a:blip>
          <a:stretch>
            <a:fillRect/>
          </a:stretch>
        </p:blipFill>
        <p:spPr>
          <a:xfrm rot="-1128988" flipH="1">
            <a:off x="3104224" y="2830067"/>
            <a:ext cx="1182104" cy="459337"/>
          </a:xfrm>
          <a:prstGeom prst="rect">
            <a:avLst/>
          </a:prstGeom>
          <a:noFill/>
          <a:ln>
            <a:noFill/>
          </a:ln>
        </p:spPr>
      </p:pic>
      <p:pic>
        <p:nvPicPr>
          <p:cNvPr id="44" name="Google Shape;2604;p56">
            <a:extLst>
              <a:ext uri="{FF2B5EF4-FFF2-40B4-BE49-F238E27FC236}">
                <a16:creationId xmlns:a16="http://schemas.microsoft.com/office/drawing/2014/main" id="{92C7DA90-DE7E-C4ED-A5C3-2905C4C722CD}"/>
              </a:ext>
            </a:extLst>
          </p:cNvPr>
          <p:cNvPicPr preferRelativeResize="0"/>
          <p:nvPr/>
        </p:nvPicPr>
        <p:blipFill>
          <a:blip r:embed="rId5">
            <a:alphaModFix amt="52000"/>
          </a:blip>
          <a:stretch>
            <a:fillRect/>
          </a:stretch>
        </p:blipFill>
        <p:spPr>
          <a:xfrm rot="-1128988" flipH="1">
            <a:off x="3072531" y="3409693"/>
            <a:ext cx="1299979" cy="461038"/>
          </a:xfrm>
          <a:prstGeom prst="rect">
            <a:avLst/>
          </a:prstGeom>
          <a:noFill/>
          <a:ln>
            <a:noFill/>
          </a:ln>
        </p:spPr>
      </p:pic>
      <p:graphicFrame>
        <p:nvGraphicFramePr>
          <p:cNvPr id="45" name="Google Shape;2605;p56">
            <a:extLst>
              <a:ext uri="{FF2B5EF4-FFF2-40B4-BE49-F238E27FC236}">
                <a16:creationId xmlns:a16="http://schemas.microsoft.com/office/drawing/2014/main" id="{6A062050-57FD-DF84-CCB1-1C6949840711}"/>
              </a:ext>
            </a:extLst>
          </p:cNvPr>
          <p:cNvGraphicFramePr/>
          <p:nvPr>
            <p:extLst>
              <p:ext uri="{D42A27DB-BD31-4B8C-83A1-F6EECF244321}">
                <p14:modId xmlns:p14="http://schemas.microsoft.com/office/powerpoint/2010/main" val="2787888789"/>
              </p:ext>
            </p:extLst>
          </p:nvPr>
        </p:nvGraphicFramePr>
        <p:xfrm>
          <a:off x="3263806" y="1293155"/>
          <a:ext cx="5682397" cy="2617679"/>
        </p:xfrm>
        <a:graphic>
          <a:graphicData uri="http://schemas.openxmlformats.org/drawingml/2006/table">
            <a:tbl>
              <a:tblPr>
                <a:noFill/>
              </a:tblPr>
              <a:tblGrid>
                <a:gridCol w="980788">
                  <a:extLst>
                    <a:ext uri="{9D8B030D-6E8A-4147-A177-3AD203B41FA5}">
                      <a16:colId xmlns:a16="http://schemas.microsoft.com/office/drawing/2014/main" val="20000"/>
                    </a:ext>
                  </a:extLst>
                </a:gridCol>
                <a:gridCol w="2129808">
                  <a:extLst>
                    <a:ext uri="{9D8B030D-6E8A-4147-A177-3AD203B41FA5}">
                      <a16:colId xmlns:a16="http://schemas.microsoft.com/office/drawing/2014/main" val="20001"/>
                    </a:ext>
                  </a:extLst>
                </a:gridCol>
                <a:gridCol w="2326693">
                  <a:extLst>
                    <a:ext uri="{9D8B030D-6E8A-4147-A177-3AD203B41FA5}">
                      <a16:colId xmlns:a16="http://schemas.microsoft.com/office/drawing/2014/main" val="20002"/>
                    </a:ext>
                  </a:extLst>
                </a:gridCol>
                <a:gridCol w="245108">
                  <a:extLst>
                    <a:ext uri="{9D8B030D-6E8A-4147-A177-3AD203B41FA5}">
                      <a16:colId xmlns:a16="http://schemas.microsoft.com/office/drawing/2014/main" val="20003"/>
                    </a:ext>
                  </a:extLst>
                </a:gridCol>
              </a:tblGrid>
              <a:tr h="637942">
                <a:tc>
                  <a:txBody>
                    <a:bodyPr/>
                    <a:lstStyle/>
                    <a:p>
                      <a:pPr marL="0" lvl="0" indent="0" algn="l" rtl="0">
                        <a:spcBef>
                          <a:spcPts val="0"/>
                        </a:spcBef>
                        <a:spcAft>
                          <a:spcPts val="0"/>
                        </a:spcAft>
                        <a:buNone/>
                      </a:pPr>
                      <a:endParaRPr dirty="0">
                        <a:solidFill>
                          <a:schemeClr val="dk2"/>
                        </a:solidFill>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DD7E6B">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dirty="0" err="1">
                          <a:solidFill>
                            <a:schemeClr val="dk2"/>
                          </a:solidFill>
                          <a:latin typeface="Overpass Black"/>
                          <a:ea typeface="Overpass Black"/>
                          <a:cs typeface="Overpass Black"/>
                          <a:sym typeface="Overpass Black"/>
                        </a:rPr>
                        <a:t>Conductivié</a:t>
                      </a:r>
                      <a:r>
                        <a:rPr lang="en" dirty="0">
                          <a:solidFill>
                            <a:schemeClr val="dk2"/>
                          </a:solidFill>
                          <a:latin typeface="Overpass Black"/>
                          <a:ea typeface="Overpass Black"/>
                          <a:cs typeface="Overpass Black"/>
                          <a:sym typeface="Overpass Black"/>
                        </a:rPr>
                        <a:t> </a:t>
                      </a:r>
                      <a:r>
                        <a:rPr lang="en" dirty="0" err="1">
                          <a:solidFill>
                            <a:schemeClr val="dk2"/>
                          </a:solidFill>
                          <a:latin typeface="Overpass Black"/>
                          <a:ea typeface="Overpass Black"/>
                          <a:cs typeface="Overpass Black"/>
                          <a:sym typeface="Overpass Black"/>
                        </a:rPr>
                        <a:t>thermique</a:t>
                      </a:r>
                      <a:r>
                        <a:rPr lang="en" dirty="0">
                          <a:solidFill>
                            <a:schemeClr val="dk2"/>
                          </a:solidFill>
                          <a:latin typeface="Overpass Black"/>
                          <a:ea typeface="Overpass Black"/>
                          <a:cs typeface="Overpass Black"/>
                          <a:sym typeface="Overpass Black"/>
                        </a:rPr>
                        <a:t> </a:t>
                      </a:r>
                      <a:r>
                        <a:rPr lang="en" dirty="0" err="1">
                          <a:solidFill>
                            <a:schemeClr val="dk2"/>
                          </a:solidFill>
                          <a:latin typeface="Overpass Black"/>
                          <a:ea typeface="Overpass Black"/>
                          <a:cs typeface="Overpass Black"/>
                          <a:sym typeface="Overpass Black"/>
                        </a:rPr>
                        <a:t>en</a:t>
                      </a:r>
                      <a:r>
                        <a:rPr lang="en" dirty="0">
                          <a:solidFill>
                            <a:schemeClr val="dk2"/>
                          </a:solidFill>
                          <a:latin typeface="Overpass Black"/>
                          <a:ea typeface="Overpass Black"/>
                          <a:cs typeface="Overpass Black"/>
                          <a:sym typeface="Overpass Black"/>
                        </a:rPr>
                        <a:t> W/</a:t>
                      </a:r>
                      <a:r>
                        <a:rPr lang="en" dirty="0" err="1">
                          <a:solidFill>
                            <a:schemeClr val="dk2"/>
                          </a:solidFill>
                          <a:latin typeface="Overpass Black"/>
                          <a:ea typeface="Overpass Black"/>
                          <a:cs typeface="Overpass Black"/>
                          <a:sym typeface="Overpass Black"/>
                        </a:rPr>
                        <a:t>m.K</a:t>
                      </a:r>
                      <a:endParaRPr dirty="0">
                        <a:solidFill>
                          <a:schemeClr val="dk2"/>
                        </a:solidFill>
                        <a:latin typeface="Overpass Black"/>
                        <a:ea typeface="Overpass Black"/>
                        <a:cs typeface="Overpass Black"/>
                        <a:sym typeface="Overpass Black"/>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MA" dirty="0">
                          <a:solidFill>
                            <a:schemeClr val="dk2"/>
                          </a:solidFill>
                          <a:latin typeface="Overpass Black"/>
                          <a:ea typeface="Overpass Black"/>
                          <a:cs typeface="Overpass Black"/>
                          <a:sym typeface="Overpass Black"/>
                        </a:rPr>
                        <a:t>           </a:t>
                      </a:r>
                    </a:p>
                    <a:p>
                      <a:pPr marL="0" lvl="0" indent="0" algn="ctr" rtl="0">
                        <a:spcBef>
                          <a:spcPts val="0"/>
                        </a:spcBef>
                        <a:spcAft>
                          <a:spcPts val="0"/>
                        </a:spcAft>
                        <a:buNone/>
                      </a:pPr>
                      <a:r>
                        <a:rPr lang="fr-MA" dirty="0">
                          <a:solidFill>
                            <a:schemeClr val="dk2"/>
                          </a:solidFill>
                          <a:latin typeface="Overpass Black"/>
                          <a:ea typeface="Overpass Black"/>
                          <a:cs typeface="Overpass Black"/>
                          <a:sym typeface="Overpass Black"/>
                        </a:rPr>
                        <a:t>              Prix en </a:t>
                      </a:r>
                      <a:r>
                        <a:rPr lang="fr-MA" sz="1400" b="1" i="0" u="none" strike="noStrike" cap="none" dirty="0">
                          <a:solidFill>
                            <a:srgbClr val="002060"/>
                          </a:solidFill>
                          <a:effectLst/>
                          <a:latin typeface="+mn-lt"/>
                          <a:ea typeface="+mn-ea"/>
                          <a:cs typeface="+mn-cs"/>
                          <a:sym typeface="Arial"/>
                        </a:rPr>
                        <a:t>€/kg</a:t>
                      </a:r>
                      <a:endParaRPr lang="fr-MA" b="1" dirty="0">
                        <a:solidFill>
                          <a:srgbClr val="002060"/>
                        </a:solidFill>
                        <a:latin typeface="Overpass Black"/>
                        <a:ea typeface="Overpass Black"/>
                        <a:cs typeface="Overpass Black"/>
                        <a:sym typeface="Overpass Black"/>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latin typeface="Overpass Black"/>
                        <a:ea typeface="Overpass Black"/>
                        <a:cs typeface="Overpass Black"/>
                        <a:sym typeface="Overpass Black"/>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860767">
                <a:tc>
                  <a:txBody>
                    <a:bodyPr/>
                    <a:lstStyle/>
                    <a:p>
                      <a:pPr marL="0" lvl="0" indent="0" algn="ctr" rtl="0">
                        <a:spcBef>
                          <a:spcPts val="0"/>
                        </a:spcBef>
                        <a:spcAft>
                          <a:spcPts val="0"/>
                        </a:spcAft>
                        <a:buNone/>
                      </a:pPr>
                      <a:r>
                        <a:rPr lang="en-US" b="1">
                          <a:solidFill>
                            <a:schemeClr val="dk2"/>
                          </a:solidFill>
                          <a:latin typeface="Open Sans"/>
                          <a:ea typeface="Open Sans"/>
                          <a:cs typeface="Open Sans"/>
                          <a:sym typeface="Open Sans"/>
                        </a:rPr>
                        <a:t>Acier</a:t>
                      </a:r>
                      <a:endParaRPr lang="en-US" b="1" dirty="0">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rgbClr val="DD7E6B">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59485">
                <a:tc>
                  <a:txBody>
                    <a:bodyPr/>
                    <a:lstStyle/>
                    <a:p>
                      <a:pPr marL="0" lvl="0" indent="0" algn="ctr" rtl="0">
                        <a:spcBef>
                          <a:spcPts val="0"/>
                        </a:spcBef>
                        <a:spcAft>
                          <a:spcPts val="0"/>
                        </a:spcAft>
                        <a:buNone/>
                      </a:pPr>
                      <a:r>
                        <a:rPr lang="en-US" b="1" dirty="0">
                          <a:solidFill>
                            <a:schemeClr val="dk2"/>
                          </a:solidFill>
                          <a:latin typeface="Open Sans"/>
                          <a:ea typeface="Open Sans"/>
                          <a:cs typeface="Open Sans"/>
                          <a:sym typeface="Open Sans"/>
                        </a:rPr>
                        <a:t>Zinc</a:t>
                      </a:r>
                      <a:endParaRPr b="1" dirty="0">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59485">
                <a:tc>
                  <a:txBody>
                    <a:bodyPr/>
                    <a:lstStyle/>
                    <a:p>
                      <a:pPr marL="0" marR="0" lvl="0" indent="0" algn="ctr" rtl="0">
                        <a:lnSpc>
                          <a:spcPct val="100000"/>
                        </a:lnSpc>
                        <a:spcBef>
                          <a:spcPts val="0"/>
                        </a:spcBef>
                        <a:spcAft>
                          <a:spcPts val="0"/>
                        </a:spcAft>
                        <a:buClr>
                          <a:srgbClr val="000000"/>
                        </a:buClr>
                        <a:buFont typeface="Arial"/>
                        <a:buNone/>
                      </a:pPr>
                      <a:r>
                        <a:rPr lang="fr-MA" sz="1400" b="1" i="0" u="none" strike="noStrike" cap="none" dirty="0">
                          <a:solidFill>
                            <a:schemeClr val="dk2"/>
                          </a:solidFill>
                          <a:latin typeface="Open Sans"/>
                          <a:ea typeface="Open Sans"/>
                          <a:cs typeface="Open Sans"/>
                          <a:sym typeface="Arial"/>
                        </a:rPr>
                        <a:t>Cuivre</a:t>
                      </a:r>
                      <a:endParaRPr sz="1400" b="1" i="0" u="none" strike="noStrike" cap="none" dirty="0">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55" name="Image 54">
            <a:extLst>
              <a:ext uri="{FF2B5EF4-FFF2-40B4-BE49-F238E27FC236}">
                <a16:creationId xmlns:a16="http://schemas.microsoft.com/office/drawing/2014/main" id="{775EC5B6-062C-AA63-E732-401D700D9299}"/>
              </a:ext>
            </a:extLst>
          </p:cNvPr>
          <p:cNvPicPr>
            <a:picLocks noChangeAspect="1"/>
          </p:cNvPicPr>
          <p:nvPr/>
        </p:nvPicPr>
        <p:blipFill>
          <a:blip r:embed="rId6"/>
          <a:stretch>
            <a:fillRect/>
          </a:stretch>
        </p:blipFill>
        <p:spPr>
          <a:xfrm>
            <a:off x="6271580" y="1374253"/>
            <a:ext cx="520636" cy="520636"/>
          </a:xfrm>
          <a:prstGeom prst="rect">
            <a:avLst/>
          </a:prstGeom>
        </p:spPr>
      </p:pic>
      <p:pic>
        <p:nvPicPr>
          <p:cNvPr id="56" name="Image 7">
            <a:extLst>
              <a:ext uri="{FF2B5EF4-FFF2-40B4-BE49-F238E27FC236}">
                <a16:creationId xmlns:a16="http://schemas.microsoft.com/office/drawing/2014/main" id="{852BFD53-2D2F-2769-0A9C-773C72924C87}"/>
              </a:ext>
            </a:extLst>
          </p:cNvPr>
          <p:cNvPicPr>
            <a:picLocks noChangeAspect="1"/>
          </p:cNvPicPr>
          <p:nvPr/>
        </p:nvPicPr>
        <p:blipFill>
          <a:blip r:embed="rId7"/>
          <a:stretch>
            <a:fillRect/>
          </a:stretch>
        </p:blipFill>
        <p:spPr>
          <a:xfrm>
            <a:off x="8379629" y="1446322"/>
            <a:ext cx="515708" cy="515708"/>
          </a:xfrm>
          <a:prstGeom prst="rect">
            <a:avLst/>
          </a:prstGeom>
        </p:spPr>
      </p:pic>
      <p:sp>
        <p:nvSpPr>
          <p:cNvPr id="57" name="ZoneTexte 56">
            <a:extLst>
              <a:ext uri="{FF2B5EF4-FFF2-40B4-BE49-F238E27FC236}">
                <a16:creationId xmlns:a16="http://schemas.microsoft.com/office/drawing/2014/main" id="{05902552-3786-C174-C73B-B64E5ABF68F0}"/>
              </a:ext>
            </a:extLst>
          </p:cNvPr>
          <p:cNvSpPr txBox="1"/>
          <p:nvPr/>
        </p:nvSpPr>
        <p:spPr>
          <a:xfrm>
            <a:off x="7279375" y="2294218"/>
            <a:ext cx="532518" cy="307777"/>
          </a:xfrm>
          <a:prstGeom prst="rect">
            <a:avLst/>
          </a:prstGeom>
          <a:noFill/>
        </p:spPr>
        <p:txBody>
          <a:bodyPr wrap="none" rtlCol="0">
            <a:spAutoFit/>
          </a:bodyPr>
          <a:lstStyle/>
          <a:p>
            <a:r>
              <a:rPr lang="fr-FR" dirty="0"/>
              <a:t>0,72</a:t>
            </a:r>
          </a:p>
        </p:txBody>
      </p:sp>
      <p:sp>
        <p:nvSpPr>
          <p:cNvPr id="58" name="ZoneTexte 57">
            <a:extLst>
              <a:ext uri="{FF2B5EF4-FFF2-40B4-BE49-F238E27FC236}">
                <a16:creationId xmlns:a16="http://schemas.microsoft.com/office/drawing/2014/main" id="{9F792AE5-C221-360F-1D27-07AFAB382E71}"/>
              </a:ext>
            </a:extLst>
          </p:cNvPr>
          <p:cNvSpPr txBox="1"/>
          <p:nvPr/>
        </p:nvSpPr>
        <p:spPr>
          <a:xfrm>
            <a:off x="7303009" y="2908234"/>
            <a:ext cx="532518" cy="307777"/>
          </a:xfrm>
          <a:prstGeom prst="rect">
            <a:avLst/>
          </a:prstGeom>
          <a:noFill/>
        </p:spPr>
        <p:txBody>
          <a:bodyPr wrap="none" rtlCol="0">
            <a:spAutoFit/>
          </a:bodyPr>
          <a:lstStyle/>
          <a:p>
            <a:r>
              <a:rPr lang="fr-FR" dirty="0"/>
              <a:t>2,86</a:t>
            </a:r>
          </a:p>
        </p:txBody>
      </p:sp>
      <p:sp>
        <p:nvSpPr>
          <p:cNvPr id="59" name="ZoneTexte 58">
            <a:extLst>
              <a:ext uri="{FF2B5EF4-FFF2-40B4-BE49-F238E27FC236}">
                <a16:creationId xmlns:a16="http://schemas.microsoft.com/office/drawing/2014/main" id="{929A670C-C47C-FAA7-847B-29F62F8374A5}"/>
              </a:ext>
            </a:extLst>
          </p:cNvPr>
          <p:cNvSpPr txBox="1"/>
          <p:nvPr/>
        </p:nvSpPr>
        <p:spPr>
          <a:xfrm>
            <a:off x="7303009" y="3465775"/>
            <a:ext cx="532518" cy="307777"/>
          </a:xfrm>
          <a:prstGeom prst="rect">
            <a:avLst/>
          </a:prstGeom>
          <a:noFill/>
        </p:spPr>
        <p:txBody>
          <a:bodyPr wrap="none" rtlCol="0">
            <a:spAutoFit/>
          </a:bodyPr>
          <a:lstStyle/>
          <a:p>
            <a:r>
              <a:rPr lang="fr-FR" dirty="0"/>
              <a:t>7,66</a:t>
            </a:r>
          </a:p>
        </p:txBody>
      </p:sp>
      <p:sp>
        <p:nvSpPr>
          <p:cNvPr id="60" name="ZoneTexte 59">
            <a:extLst>
              <a:ext uri="{FF2B5EF4-FFF2-40B4-BE49-F238E27FC236}">
                <a16:creationId xmlns:a16="http://schemas.microsoft.com/office/drawing/2014/main" id="{A35BA3DC-6DB7-B38F-3F4A-1213737C2687}"/>
              </a:ext>
            </a:extLst>
          </p:cNvPr>
          <p:cNvSpPr txBox="1"/>
          <p:nvPr/>
        </p:nvSpPr>
        <p:spPr>
          <a:xfrm>
            <a:off x="3140517" y="3977404"/>
            <a:ext cx="2329484" cy="338554"/>
          </a:xfrm>
          <a:prstGeom prst="rect">
            <a:avLst/>
          </a:prstGeom>
          <a:noFill/>
        </p:spPr>
        <p:txBody>
          <a:bodyPr wrap="none" rtlCol="0">
            <a:spAutoFit/>
          </a:bodyPr>
          <a:lstStyle/>
          <a:p>
            <a:r>
              <a:rPr lang="fr-MA" sz="800" i="1" u="none" strike="noStrike" dirty="0">
                <a:solidFill>
                  <a:schemeClr val="tx1">
                    <a:lumMod val="60000"/>
                    <a:lumOff val="40000"/>
                  </a:schemeClr>
                </a:solidFill>
                <a:effectLst/>
                <a:latin typeface="Calibri" panose="020F0502020204030204" pitchFamily="34" charset="0"/>
                <a:cs typeface="Calibri" panose="020F0502020204030204" pitchFamily="34" charset="0"/>
              </a:rPr>
              <a:t>JDN, Prix des métaux : tous les tarifs en février 2023</a:t>
            </a:r>
          </a:p>
          <a:p>
            <a:endParaRPr lang="fr-FR" sz="800" i="1" dirty="0">
              <a:solidFill>
                <a:schemeClr val="tx1">
                  <a:lumMod val="60000"/>
                  <a:lumOff val="40000"/>
                </a:schemeClr>
              </a:solidFill>
              <a:latin typeface="Calibri" panose="020F0502020204030204" pitchFamily="34" charset="0"/>
              <a:cs typeface="Calibri" panose="020F0502020204030204" pitchFamily="34" charset="0"/>
            </a:endParaRPr>
          </a:p>
        </p:txBody>
      </p:sp>
      <p:pic>
        <p:nvPicPr>
          <p:cNvPr id="61" name="Google Shape;2602;p56">
            <a:extLst>
              <a:ext uri="{FF2B5EF4-FFF2-40B4-BE49-F238E27FC236}">
                <a16:creationId xmlns:a16="http://schemas.microsoft.com/office/drawing/2014/main" id="{3367E5DB-324E-5764-8CAD-01FE5437D242}"/>
              </a:ext>
            </a:extLst>
          </p:cNvPr>
          <p:cNvPicPr preferRelativeResize="0"/>
          <p:nvPr/>
        </p:nvPicPr>
        <p:blipFill>
          <a:blip r:embed="rId5">
            <a:alphaModFix amt="52000"/>
          </a:blip>
          <a:stretch>
            <a:fillRect/>
          </a:stretch>
        </p:blipFill>
        <p:spPr>
          <a:xfrm rot="21282498" flipH="1">
            <a:off x="463859" y="1552673"/>
            <a:ext cx="2250411" cy="623174"/>
          </a:xfrm>
          <a:prstGeom prst="rect">
            <a:avLst/>
          </a:prstGeom>
          <a:noFill/>
          <a:ln>
            <a:noFill/>
          </a:ln>
        </p:spPr>
      </p:pic>
      <p:sp>
        <p:nvSpPr>
          <p:cNvPr id="62" name="Titre 2">
            <a:extLst>
              <a:ext uri="{FF2B5EF4-FFF2-40B4-BE49-F238E27FC236}">
                <a16:creationId xmlns:a16="http://schemas.microsoft.com/office/drawing/2014/main" id="{7FD866DE-DBAA-7919-0F90-5785484E6AA3}"/>
              </a:ext>
            </a:extLst>
          </p:cNvPr>
          <p:cNvSpPr>
            <a:spLocks noGrp="1"/>
          </p:cNvSpPr>
          <p:nvPr>
            <p:ph type="ctrTitle"/>
          </p:nvPr>
        </p:nvSpPr>
        <p:spPr>
          <a:xfrm>
            <a:off x="735806" y="154884"/>
            <a:ext cx="7672387" cy="577850"/>
          </a:xfrm>
        </p:spPr>
        <p:txBody>
          <a:bodyPr/>
          <a:lstStyle/>
          <a:p>
            <a:r>
              <a:rPr lang="fr-FR" dirty="0" err="1"/>
              <a:t>WaterUp</a:t>
            </a:r>
            <a:r>
              <a:rPr lang="fr-FR" dirty="0"/>
              <a:t> 2.0</a:t>
            </a:r>
            <a:br>
              <a:rPr lang="fr-FR" dirty="0"/>
            </a:br>
            <a:r>
              <a:rPr lang="fr-FR" sz="1400" dirty="0"/>
              <a:t>4</a:t>
            </a:r>
            <a:r>
              <a:rPr lang="fr-FR" sz="1400" baseline="30000" dirty="0"/>
              <a:t>ème</a:t>
            </a:r>
            <a:r>
              <a:rPr lang="fr-FR" sz="1400" dirty="0"/>
              <a:t> modification : Favorisation de la diffusion thermique</a:t>
            </a:r>
            <a:endParaRPr lang="fr-FR" dirty="0"/>
          </a:p>
        </p:txBody>
      </p:sp>
    </p:spTree>
    <p:extLst>
      <p:ext uri="{BB962C8B-B14F-4D97-AF65-F5344CB8AC3E}">
        <p14:creationId xmlns:p14="http://schemas.microsoft.com/office/powerpoint/2010/main" val="41470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10"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57" grpId="0"/>
      <p:bldP spid="58" grpId="0"/>
      <p:bldP spid="59" grpId="0"/>
      <p:bldP spid="6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4C568D9-5C25-3FA2-7174-48B12861BABC}"/>
              </a:ext>
            </a:extLst>
          </p:cNvPr>
          <p:cNvSpPr>
            <a:spLocks noGrp="1"/>
          </p:cNvSpPr>
          <p:nvPr>
            <p:ph type="ctrTitle"/>
          </p:nvPr>
        </p:nvSpPr>
        <p:spPr/>
        <p:txBody>
          <a:bodyPr/>
          <a:lstStyle/>
          <a:p>
            <a:r>
              <a:rPr lang="fr-FR" dirty="0" err="1"/>
              <a:t>WaterUp</a:t>
            </a:r>
            <a:r>
              <a:rPr lang="fr-FR" dirty="0"/>
              <a:t> 2.0</a:t>
            </a:r>
            <a:br>
              <a:rPr lang="fr-FR" dirty="0"/>
            </a:br>
            <a:r>
              <a:rPr lang="fr-FR" sz="1400" dirty="0"/>
              <a:t>Examen de toutes les modifications : Protoc</a:t>
            </a:r>
            <a:r>
              <a:rPr lang="es-ES" sz="1400" dirty="0"/>
              <a:t>o</a:t>
            </a:r>
            <a:r>
              <a:rPr lang="fr-FR" sz="1400" dirty="0"/>
              <a:t>le expérimental.</a:t>
            </a:r>
            <a:endParaRPr lang="fr-FR" dirty="0"/>
          </a:p>
        </p:txBody>
      </p:sp>
      <p:pic>
        <p:nvPicPr>
          <p:cNvPr id="5" name="Image 4">
            <a:extLst>
              <a:ext uri="{FF2B5EF4-FFF2-40B4-BE49-F238E27FC236}">
                <a16:creationId xmlns:a16="http://schemas.microsoft.com/office/drawing/2014/main" id="{ADFFE281-C26F-CEA5-5749-A8232502A582}"/>
              </a:ext>
            </a:extLst>
          </p:cNvPr>
          <p:cNvPicPr>
            <a:picLocks noChangeAspect="1"/>
          </p:cNvPicPr>
          <p:nvPr/>
        </p:nvPicPr>
        <p:blipFill>
          <a:blip r:embed="rId2"/>
          <a:stretch>
            <a:fillRect/>
          </a:stretch>
        </p:blipFill>
        <p:spPr>
          <a:xfrm>
            <a:off x="3631370" y="1188756"/>
            <a:ext cx="5435429" cy="2589685"/>
          </a:xfrm>
          <a:prstGeom prst="rect">
            <a:avLst/>
          </a:prstGeom>
        </p:spPr>
      </p:pic>
      <p:pic>
        <p:nvPicPr>
          <p:cNvPr id="6" name="Image 5">
            <a:extLst>
              <a:ext uri="{FF2B5EF4-FFF2-40B4-BE49-F238E27FC236}">
                <a16:creationId xmlns:a16="http://schemas.microsoft.com/office/drawing/2014/main" id="{4EC058A6-2393-BCC7-291C-550690DD2143}"/>
              </a:ext>
            </a:extLst>
          </p:cNvPr>
          <p:cNvPicPr>
            <a:picLocks noChangeAspect="1"/>
          </p:cNvPicPr>
          <p:nvPr/>
        </p:nvPicPr>
        <p:blipFill>
          <a:blip r:embed="rId3"/>
          <a:stretch>
            <a:fillRect/>
          </a:stretch>
        </p:blipFill>
        <p:spPr>
          <a:xfrm>
            <a:off x="2973817" y="1188756"/>
            <a:ext cx="2951599" cy="3236472"/>
          </a:xfrm>
          <a:prstGeom prst="rect">
            <a:avLst/>
          </a:prstGeom>
        </p:spPr>
      </p:pic>
      <p:sp>
        <p:nvSpPr>
          <p:cNvPr id="9" name="ZoneTexte 8">
            <a:extLst>
              <a:ext uri="{FF2B5EF4-FFF2-40B4-BE49-F238E27FC236}">
                <a16:creationId xmlns:a16="http://schemas.microsoft.com/office/drawing/2014/main" id="{05EA25E6-7AD4-7412-55C7-54678030F06D}"/>
              </a:ext>
            </a:extLst>
          </p:cNvPr>
          <p:cNvSpPr txBox="1"/>
          <p:nvPr/>
        </p:nvSpPr>
        <p:spPr>
          <a:xfrm>
            <a:off x="0" y="4770475"/>
            <a:ext cx="8144427" cy="215444"/>
          </a:xfrm>
          <a:prstGeom prst="rect">
            <a:avLst/>
          </a:prstGeom>
          <a:noFill/>
        </p:spPr>
        <p:txBody>
          <a:bodyPr wrap="square">
            <a:spAutoFit/>
          </a:bodyPr>
          <a:lstStyle/>
          <a:p>
            <a:r>
              <a:rPr lang="fr-MA" sz="800" i="1" dirty="0">
                <a:solidFill>
                  <a:schemeClr val="tx1">
                    <a:lumMod val="60000"/>
                    <a:lumOff val="40000"/>
                  </a:schemeClr>
                </a:solidFill>
                <a:latin typeface="Calibri" panose="020F0502020204030204" pitchFamily="34" charset="0"/>
                <a:ea typeface="Open Sans" panose="020B0606030504020204" pitchFamily="34" charset="0"/>
                <a:cs typeface="Calibri" panose="020F0502020204030204" pitchFamily="34" charset="0"/>
              </a:rPr>
              <a:t>« </a:t>
            </a:r>
            <a:r>
              <a:rPr lang="fr-MA" sz="800" i="1" dirty="0" err="1">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Optimization</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 of the </a:t>
            </a:r>
            <a:r>
              <a:rPr lang="fr-MA" sz="800" i="1" dirty="0" err="1">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hemispherical</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 </a:t>
            </a:r>
            <a:r>
              <a:rPr lang="fr-MA" sz="800" i="1" dirty="0" err="1">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solar</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 distiller performance </a:t>
            </a:r>
            <a:r>
              <a:rPr lang="fr-MA" sz="800" i="1" dirty="0" err="1">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assisted</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 by high thermal </a:t>
            </a:r>
            <a:r>
              <a:rPr lang="fr-MA" sz="800" i="1" dirty="0" err="1">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conductivity</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 </a:t>
            </a:r>
            <a:r>
              <a:rPr lang="fr-MA" sz="800" i="1" dirty="0" err="1">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metal</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 </a:t>
            </a:r>
            <a:r>
              <a:rPr lang="fr-MA" sz="800" i="1" dirty="0" err="1">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trays</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 </a:t>
            </a:r>
            <a:r>
              <a:rPr lang="fr-MA" sz="800" i="1" dirty="0" err="1">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incorporated</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 </a:t>
            </a:r>
            <a:r>
              <a:rPr lang="fr-MA" sz="800" i="1" dirty="0" err="1">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with</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 </a:t>
            </a:r>
            <a:r>
              <a:rPr lang="fr-MA" sz="800" i="1" dirty="0" err="1">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reflective</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 </a:t>
            </a:r>
            <a:r>
              <a:rPr lang="fr-MA" sz="800" i="1" dirty="0" err="1">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mirrors</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 », </a:t>
            </a:r>
            <a:r>
              <a:rPr lang="fr-MA" sz="800" i="1" dirty="0">
                <a:solidFill>
                  <a:schemeClr val="tx1">
                    <a:lumMod val="60000"/>
                    <a:lumOff val="40000"/>
                  </a:schemeClr>
                </a:solidFill>
                <a:latin typeface="Calibri" panose="020F0502020204030204" pitchFamily="34" charset="0"/>
                <a:ea typeface="Open Sans" panose="020B0606030504020204" pitchFamily="34" charset="0"/>
                <a:cs typeface="Calibri" panose="020F0502020204030204" pitchFamily="34" charset="0"/>
              </a:rPr>
              <a:t>Mohammed El Hadi Attia, et al. , </a:t>
            </a:r>
            <a:r>
              <a:rPr lang="fr-MA" sz="800" i="1" dirty="0">
                <a:solidFill>
                  <a:schemeClr val="tx1">
                    <a:lumMod val="60000"/>
                    <a:lumOff val="40000"/>
                  </a:schemeClr>
                </a:solidFill>
                <a:effectLst/>
                <a:latin typeface="Calibri" panose="020F0502020204030204" pitchFamily="34" charset="0"/>
                <a:ea typeface="Open Sans" panose="020B0606030504020204" pitchFamily="34" charset="0"/>
                <a:cs typeface="Calibri" panose="020F0502020204030204" pitchFamily="34" charset="0"/>
              </a:rPr>
              <a:t>2022 </a:t>
            </a:r>
          </a:p>
        </p:txBody>
      </p:sp>
    </p:spTree>
    <p:extLst>
      <p:ext uri="{BB962C8B-B14F-4D97-AF65-F5344CB8AC3E}">
        <p14:creationId xmlns:p14="http://schemas.microsoft.com/office/powerpoint/2010/main" val="378034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6"/>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5D21F-FD91-2B87-F898-473279BA4B0D}"/>
              </a:ext>
            </a:extLst>
          </p:cNvPr>
          <p:cNvSpPr>
            <a:spLocks noGrp="1"/>
          </p:cNvSpPr>
          <p:nvPr>
            <p:ph type="ctrTitle"/>
          </p:nvPr>
        </p:nvSpPr>
        <p:spPr/>
        <p:txBody>
          <a:bodyPr/>
          <a:lstStyle/>
          <a:p>
            <a:r>
              <a:rPr lang="fr-FR"/>
              <a:t>Les usages de l’eau</a:t>
            </a:r>
            <a:endParaRPr lang="fr-MA"/>
          </a:p>
        </p:txBody>
      </p:sp>
      <p:pic>
        <p:nvPicPr>
          <p:cNvPr id="3" name="Google Shape;132;p25">
            <a:extLst>
              <a:ext uri="{FF2B5EF4-FFF2-40B4-BE49-F238E27FC236}">
                <a16:creationId xmlns:a16="http://schemas.microsoft.com/office/drawing/2014/main" id="{680498BC-5014-1D88-DC4C-4DE277BB0808}"/>
              </a:ext>
            </a:extLst>
          </p:cNvPr>
          <p:cNvPicPr preferRelativeResize="0"/>
          <p:nvPr/>
        </p:nvPicPr>
        <p:blipFill>
          <a:blip r:embed="rId3">
            <a:alphaModFix/>
          </a:blip>
          <a:stretch>
            <a:fillRect/>
          </a:stretch>
        </p:blipFill>
        <p:spPr>
          <a:xfrm>
            <a:off x="2722771" y="1281956"/>
            <a:ext cx="3386279" cy="3379516"/>
          </a:xfrm>
          <a:prstGeom prst="rect">
            <a:avLst/>
          </a:prstGeom>
          <a:noFill/>
          <a:ln>
            <a:noFill/>
          </a:ln>
        </p:spPr>
      </p:pic>
      <p:pic>
        <p:nvPicPr>
          <p:cNvPr id="4" name="Google Shape;2724;p63">
            <a:extLst>
              <a:ext uri="{FF2B5EF4-FFF2-40B4-BE49-F238E27FC236}">
                <a16:creationId xmlns:a16="http://schemas.microsoft.com/office/drawing/2014/main" id="{B1175315-0E2E-2142-0191-92382F0B77EB}"/>
              </a:ext>
            </a:extLst>
          </p:cNvPr>
          <p:cNvPicPr preferRelativeResize="0"/>
          <p:nvPr/>
        </p:nvPicPr>
        <p:blipFill>
          <a:blip r:embed="rId4">
            <a:alphaModFix amt="52000"/>
          </a:blip>
          <a:stretch>
            <a:fillRect/>
          </a:stretch>
        </p:blipFill>
        <p:spPr>
          <a:xfrm rot="20953028" flipH="1">
            <a:off x="852399" y="1251982"/>
            <a:ext cx="2152190" cy="709853"/>
          </a:xfrm>
          <a:prstGeom prst="rect">
            <a:avLst/>
          </a:prstGeom>
          <a:noFill/>
          <a:ln>
            <a:noFill/>
          </a:ln>
        </p:spPr>
      </p:pic>
      <p:pic>
        <p:nvPicPr>
          <p:cNvPr id="5" name="Google Shape;2724;p63">
            <a:extLst>
              <a:ext uri="{FF2B5EF4-FFF2-40B4-BE49-F238E27FC236}">
                <a16:creationId xmlns:a16="http://schemas.microsoft.com/office/drawing/2014/main" id="{82C7B193-E8F8-EB1B-E156-40EF35A004E9}"/>
              </a:ext>
            </a:extLst>
          </p:cNvPr>
          <p:cNvPicPr preferRelativeResize="0"/>
          <p:nvPr/>
        </p:nvPicPr>
        <p:blipFill>
          <a:blip r:embed="rId4">
            <a:alphaModFix amt="52000"/>
          </a:blip>
          <a:stretch>
            <a:fillRect/>
          </a:stretch>
        </p:blipFill>
        <p:spPr>
          <a:xfrm rot="20953028" flipH="1">
            <a:off x="5884117" y="2991600"/>
            <a:ext cx="2152190" cy="709853"/>
          </a:xfrm>
          <a:prstGeom prst="rect">
            <a:avLst/>
          </a:prstGeom>
          <a:noFill/>
          <a:ln>
            <a:noFill/>
          </a:ln>
        </p:spPr>
      </p:pic>
      <p:pic>
        <p:nvPicPr>
          <p:cNvPr id="6" name="Google Shape;2723;p63">
            <a:extLst>
              <a:ext uri="{FF2B5EF4-FFF2-40B4-BE49-F238E27FC236}">
                <a16:creationId xmlns:a16="http://schemas.microsoft.com/office/drawing/2014/main" id="{9218E5AF-24D6-7710-20CA-F8966A05106E}"/>
              </a:ext>
            </a:extLst>
          </p:cNvPr>
          <p:cNvPicPr preferRelativeResize="0"/>
          <p:nvPr/>
        </p:nvPicPr>
        <p:blipFill>
          <a:blip r:embed="rId5">
            <a:alphaModFix amt="52000"/>
          </a:blip>
          <a:stretch>
            <a:fillRect/>
          </a:stretch>
        </p:blipFill>
        <p:spPr>
          <a:xfrm rot="20953028" flipH="1">
            <a:off x="5698981" y="1307775"/>
            <a:ext cx="2152190" cy="709853"/>
          </a:xfrm>
          <a:prstGeom prst="rect">
            <a:avLst/>
          </a:prstGeom>
          <a:noFill/>
          <a:ln>
            <a:noFill/>
          </a:ln>
        </p:spPr>
      </p:pic>
      <p:pic>
        <p:nvPicPr>
          <p:cNvPr id="7" name="Google Shape;2723;p63">
            <a:extLst>
              <a:ext uri="{FF2B5EF4-FFF2-40B4-BE49-F238E27FC236}">
                <a16:creationId xmlns:a16="http://schemas.microsoft.com/office/drawing/2014/main" id="{1F0E14AA-B96B-5569-4F9B-3A250B851A7D}"/>
              </a:ext>
            </a:extLst>
          </p:cNvPr>
          <p:cNvPicPr preferRelativeResize="0"/>
          <p:nvPr/>
        </p:nvPicPr>
        <p:blipFill>
          <a:blip r:embed="rId5">
            <a:alphaModFix amt="52000"/>
          </a:blip>
          <a:stretch>
            <a:fillRect/>
          </a:stretch>
        </p:blipFill>
        <p:spPr>
          <a:xfrm rot="20953028" flipH="1">
            <a:off x="818231" y="3083634"/>
            <a:ext cx="2152190" cy="709853"/>
          </a:xfrm>
          <a:prstGeom prst="rect">
            <a:avLst/>
          </a:prstGeom>
          <a:noFill/>
          <a:ln>
            <a:noFill/>
          </a:ln>
        </p:spPr>
      </p:pic>
      <p:sp>
        <p:nvSpPr>
          <p:cNvPr id="8" name="Google Shape;2729;p63">
            <a:extLst>
              <a:ext uri="{FF2B5EF4-FFF2-40B4-BE49-F238E27FC236}">
                <a16:creationId xmlns:a16="http://schemas.microsoft.com/office/drawing/2014/main" id="{59ADB794-7749-3AFC-598B-306906DE8D60}"/>
              </a:ext>
            </a:extLst>
          </p:cNvPr>
          <p:cNvSpPr txBox="1">
            <a:spLocks/>
          </p:cNvSpPr>
          <p:nvPr/>
        </p:nvSpPr>
        <p:spPr>
          <a:xfrm>
            <a:off x="546553" y="1393104"/>
            <a:ext cx="2336400" cy="46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2400"/>
            </a:pPr>
            <a:r>
              <a:rPr lang="fr-FR" sz="1800" dirty="0">
                <a:solidFill>
                  <a:schemeClr val="dk2"/>
                </a:solidFill>
                <a:latin typeface="Overpass Black"/>
                <a:sym typeface="Overpass Black"/>
              </a:rPr>
              <a:t>Agriculture</a:t>
            </a:r>
            <a:endParaRPr lang="fr-MA" sz="1800" dirty="0">
              <a:solidFill>
                <a:schemeClr val="dk2"/>
              </a:solidFill>
              <a:latin typeface="Overpass Black"/>
              <a:sym typeface="Overpass Black"/>
            </a:endParaRPr>
          </a:p>
        </p:txBody>
      </p:sp>
      <p:sp>
        <p:nvSpPr>
          <p:cNvPr id="9" name="Google Shape;2729;p63">
            <a:extLst>
              <a:ext uri="{FF2B5EF4-FFF2-40B4-BE49-F238E27FC236}">
                <a16:creationId xmlns:a16="http://schemas.microsoft.com/office/drawing/2014/main" id="{7136E005-3BB2-F135-B51E-05115DADE5C4}"/>
              </a:ext>
            </a:extLst>
          </p:cNvPr>
          <p:cNvSpPr txBox="1">
            <a:spLocks/>
          </p:cNvSpPr>
          <p:nvPr/>
        </p:nvSpPr>
        <p:spPr>
          <a:xfrm>
            <a:off x="704912" y="3221544"/>
            <a:ext cx="2336400" cy="46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MA" sz="1800">
                <a:solidFill>
                  <a:schemeClr val="dk2"/>
                </a:solidFill>
                <a:latin typeface="Overpass Black"/>
              </a:rPr>
              <a:t>Usage Domestique</a:t>
            </a:r>
            <a:endParaRPr lang="fr-MA" sz="1800"/>
          </a:p>
        </p:txBody>
      </p:sp>
      <p:sp>
        <p:nvSpPr>
          <p:cNvPr id="10" name="Google Shape;2729;p63">
            <a:extLst>
              <a:ext uri="{FF2B5EF4-FFF2-40B4-BE49-F238E27FC236}">
                <a16:creationId xmlns:a16="http://schemas.microsoft.com/office/drawing/2014/main" id="{975DD8D7-83CE-7C82-DC7F-E2E49F6B3F3A}"/>
              </a:ext>
            </a:extLst>
          </p:cNvPr>
          <p:cNvSpPr txBox="1">
            <a:spLocks/>
          </p:cNvSpPr>
          <p:nvPr/>
        </p:nvSpPr>
        <p:spPr>
          <a:xfrm>
            <a:off x="5296044" y="3129411"/>
            <a:ext cx="2336400" cy="46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MA" sz="1800">
                <a:solidFill>
                  <a:schemeClr val="dk2"/>
                </a:solidFill>
                <a:latin typeface="Overpass Black"/>
              </a:rPr>
              <a:t>Energie</a:t>
            </a:r>
          </a:p>
        </p:txBody>
      </p:sp>
      <p:sp>
        <p:nvSpPr>
          <p:cNvPr id="11" name="Google Shape;2729;p63">
            <a:extLst>
              <a:ext uri="{FF2B5EF4-FFF2-40B4-BE49-F238E27FC236}">
                <a16:creationId xmlns:a16="http://schemas.microsoft.com/office/drawing/2014/main" id="{BB59AE02-23FD-D075-DB26-946D5E1DAB7E}"/>
              </a:ext>
            </a:extLst>
          </p:cNvPr>
          <p:cNvSpPr txBox="1">
            <a:spLocks/>
          </p:cNvSpPr>
          <p:nvPr/>
        </p:nvSpPr>
        <p:spPr>
          <a:xfrm>
            <a:off x="5296044" y="1393104"/>
            <a:ext cx="2336400" cy="46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MA" sz="1800" dirty="0">
                <a:solidFill>
                  <a:schemeClr val="dk2"/>
                </a:solidFill>
                <a:latin typeface="Overpass Black"/>
              </a:rPr>
              <a:t>Industrie</a:t>
            </a:r>
            <a:endParaRPr lang="fr-MA" sz="1800" dirty="0"/>
          </a:p>
        </p:txBody>
      </p:sp>
      <p:sp>
        <p:nvSpPr>
          <p:cNvPr id="12" name="Google Shape;2736;p63">
            <a:extLst>
              <a:ext uri="{FF2B5EF4-FFF2-40B4-BE49-F238E27FC236}">
                <a16:creationId xmlns:a16="http://schemas.microsoft.com/office/drawing/2014/main" id="{1462A9F0-01B8-9509-50A8-FDFB8ECABF8A}"/>
              </a:ext>
            </a:extLst>
          </p:cNvPr>
          <p:cNvSpPr txBox="1">
            <a:spLocks/>
          </p:cNvSpPr>
          <p:nvPr/>
        </p:nvSpPr>
        <p:spPr>
          <a:xfrm>
            <a:off x="1112859" y="2014561"/>
            <a:ext cx="2336400" cy="87970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dk2"/>
                </a:solidFill>
                <a:latin typeface="Open Sans"/>
                <a:ea typeface="Open Sans"/>
                <a:cs typeface="Open Sans"/>
                <a:sym typeface="Open Sans"/>
              </a:rPr>
              <a:t>Irrigation</a:t>
            </a:r>
          </a:p>
          <a:p>
            <a:r>
              <a:rPr lang="en-US">
                <a:solidFill>
                  <a:schemeClr val="dk2"/>
                </a:solidFill>
                <a:latin typeface="Open Sans"/>
                <a:ea typeface="Open Sans"/>
                <a:cs typeface="Open Sans"/>
                <a:sym typeface="Open Sans"/>
              </a:rPr>
              <a:t>Alimentation du </a:t>
            </a:r>
            <a:r>
              <a:rPr lang="fr-FR">
                <a:solidFill>
                  <a:schemeClr val="dk2"/>
                </a:solidFill>
                <a:latin typeface="Open Sans"/>
                <a:ea typeface="Open Sans"/>
                <a:cs typeface="Open Sans"/>
                <a:sym typeface="Open Sans"/>
              </a:rPr>
              <a:t>bétail</a:t>
            </a:r>
          </a:p>
          <a:p>
            <a:r>
              <a:rPr lang="en-US">
                <a:solidFill>
                  <a:schemeClr val="dk2"/>
                </a:solidFill>
                <a:latin typeface="Open Sans"/>
                <a:ea typeface="Open Sans"/>
                <a:cs typeface="Open Sans"/>
                <a:sym typeface="Open Sans"/>
              </a:rPr>
              <a:t>Lavage des installations</a:t>
            </a:r>
          </a:p>
          <a:p>
            <a:r>
              <a:rPr lang="en-US">
                <a:solidFill>
                  <a:schemeClr val="dk2"/>
                </a:solidFill>
                <a:latin typeface="Open Sans"/>
                <a:ea typeface="Open Sans"/>
                <a:cs typeface="Open Sans"/>
                <a:sym typeface="Open Sans"/>
              </a:rPr>
              <a:t>Aquaculture</a:t>
            </a:r>
          </a:p>
          <a:p>
            <a:endParaRPr lang="en-US"/>
          </a:p>
        </p:txBody>
      </p:sp>
      <p:sp>
        <p:nvSpPr>
          <p:cNvPr id="13" name="Google Shape;2736;p63">
            <a:extLst>
              <a:ext uri="{FF2B5EF4-FFF2-40B4-BE49-F238E27FC236}">
                <a16:creationId xmlns:a16="http://schemas.microsoft.com/office/drawing/2014/main" id="{4BDA8E46-EA46-A0C9-882F-B2B380EBC5B4}"/>
              </a:ext>
            </a:extLst>
          </p:cNvPr>
          <p:cNvSpPr txBox="1">
            <a:spLocks/>
          </p:cNvSpPr>
          <p:nvPr/>
        </p:nvSpPr>
        <p:spPr>
          <a:xfrm>
            <a:off x="1112859" y="3772000"/>
            <a:ext cx="2336400" cy="76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a:solidFill>
                  <a:schemeClr val="dk2"/>
                </a:solidFill>
                <a:latin typeface="Open Sans"/>
                <a:ea typeface="Open Sans"/>
                <a:cs typeface="Open Sans"/>
              </a:rPr>
              <a:t>Hygiène Corporelle</a:t>
            </a:r>
          </a:p>
          <a:p>
            <a:r>
              <a:rPr lang="fr-FR">
                <a:solidFill>
                  <a:schemeClr val="dk2"/>
                </a:solidFill>
                <a:latin typeface="Open Sans"/>
                <a:ea typeface="Open Sans"/>
                <a:cs typeface="Open Sans"/>
              </a:rPr>
              <a:t>Sanitaires </a:t>
            </a:r>
          </a:p>
          <a:p>
            <a:r>
              <a:rPr lang="fr-FR">
                <a:solidFill>
                  <a:schemeClr val="dk2"/>
                </a:solidFill>
                <a:latin typeface="Open Sans"/>
                <a:ea typeface="Open Sans"/>
                <a:cs typeface="Open Sans"/>
              </a:rPr>
              <a:t>Ménage</a:t>
            </a:r>
          </a:p>
          <a:p>
            <a:r>
              <a:rPr lang="fr-FR" dirty="0">
                <a:solidFill>
                  <a:schemeClr val="dk2"/>
                </a:solidFill>
                <a:latin typeface="Open Sans"/>
                <a:ea typeface="Open Sans"/>
                <a:cs typeface="Open Sans"/>
              </a:rPr>
              <a:t>Alimentation</a:t>
            </a:r>
            <a:endParaRPr lang="fr-FR">
              <a:solidFill>
                <a:schemeClr val="dk2"/>
              </a:solidFill>
              <a:latin typeface="Open Sans"/>
              <a:ea typeface="Open Sans"/>
              <a:cs typeface="Open Sans"/>
            </a:endParaRPr>
          </a:p>
        </p:txBody>
      </p:sp>
      <p:sp>
        <p:nvSpPr>
          <p:cNvPr id="14" name="Google Shape;2736;p63">
            <a:extLst>
              <a:ext uri="{FF2B5EF4-FFF2-40B4-BE49-F238E27FC236}">
                <a16:creationId xmlns:a16="http://schemas.microsoft.com/office/drawing/2014/main" id="{6F3AD538-05EB-272A-F095-C18BB4B940FD}"/>
              </a:ext>
            </a:extLst>
          </p:cNvPr>
          <p:cNvSpPr txBox="1">
            <a:spLocks/>
          </p:cNvSpPr>
          <p:nvPr/>
        </p:nvSpPr>
        <p:spPr>
          <a:xfrm>
            <a:off x="6046734" y="3817096"/>
            <a:ext cx="2759454" cy="76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dk2"/>
                </a:solidFill>
                <a:latin typeface="Open Sans"/>
                <a:ea typeface="Open Sans"/>
                <a:cs typeface="Open Sans"/>
              </a:rPr>
              <a:t>Barrage</a:t>
            </a:r>
          </a:p>
          <a:p>
            <a:r>
              <a:rPr lang="fr-FR" dirty="0">
                <a:solidFill>
                  <a:schemeClr val="dk2"/>
                </a:solidFill>
                <a:latin typeface="Open Sans"/>
                <a:ea typeface="Open Sans"/>
                <a:cs typeface="Open Sans"/>
              </a:rPr>
              <a:t>Centrales</a:t>
            </a:r>
            <a:r>
              <a:rPr lang="en-US" dirty="0">
                <a:solidFill>
                  <a:schemeClr val="dk2"/>
                </a:solidFill>
                <a:latin typeface="Open Sans"/>
                <a:ea typeface="Open Sans"/>
                <a:cs typeface="Open Sans"/>
              </a:rPr>
              <a:t> hydro-</a:t>
            </a:r>
            <a:r>
              <a:rPr lang="en-US" dirty="0" err="1">
                <a:solidFill>
                  <a:schemeClr val="dk2"/>
                </a:solidFill>
                <a:latin typeface="Open Sans"/>
                <a:ea typeface="Open Sans"/>
                <a:cs typeface="Open Sans"/>
              </a:rPr>
              <a:t>électriques</a:t>
            </a:r>
            <a:endParaRPr lang="en-US" dirty="0">
              <a:solidFill>
                <a:schemeClr val="dk2"/>
              </a:solidFill>
              <a:latin typeface="Open Sans"/>
              <a:ea typeface="Open Sans"/>
              <a:cs typeface="Open Sans"/>
            </a:endParaRPr>
          </a:p>
          <a:p>
            <a:r>
              <a:rPr lang="fr-FR" dirty="0">
                <a:solidFill>
                  <a:schemeClr val="dk2"/>
                </a:solidFill>
                <a:latin typeface="Open Sans"/>
                <a:ea typeface="Open Sans"/>
                <a:cs typeface="Open Sans"/>
              </a:rPr>
              <a:t>Centrales</a:t>
            </a:r>
            <a:r>
              <a:rPr lang="en-US" dirty="0">
                <a:solidFill>
                  <a:schemeClr val="dk2"/>
                </a:solidFill>
                <a:latin typeface="Open Sans"/>
                <a:ea typeface="Open Sans"/>
                <a:cs typeface="Open Sans"/>
              </a:rPr>
              <a:t> </a:t>
            </a:r>
            <a:r>
              <a:rPr lang="fr-FR" dirty="0">
                <a:solidFill>
                  <a:schemeClr val="dk2"/>
                </a:solidFill>
                <a:latin typeface="Open Sans"/>
                <a:ea typeface="Open Sans"/>
                <a:cs typeface="Open Sans"/>
              </a:rPr>
              <a:t>thermiques</a:t>
            </a:r>
            <a:r>
              <a:rPr lang="en-US" dirty="0">
                <a:solidFill>
                  <a:schemeClr val="dk2"/>
                </a:solidFill>
                <a:latin typeface="Open Sans"/>
                <a:ea typeface="Open Sans"/>
                <a:cs typeface="Open Sans"/>
              </a:rPr>
              <a:t>, </a:t>
            </a:r>
            <a:r>
              <a:rPr lang="fr-FR" dirty="0">
                <a:solidFill>
                  <a:schemeClr val="dk2"/>
                </a:solidFill>
                <a:latin typeface="Open Sans"/>
                <a:ea typeface="Open Sans"/>
                <a:cs typeface="Open Sans"/>
              </a:rPr>
              <a:t>nucléaires</a:t>
            </a:r>
          </a:p>
          <a:p>
            <a:pPr algn="ctr"/>
            <a:endParaRPr lang="en-US" dirty="0"/>
          </a:p>
        </p:txBody>
      </p:sp>
      <p:sp>
        <p:nvSpPr>
          <p:cNvPr id="15" name="Google Shape;2736;p63">
            <a:extLst>
              <a:ext uri="{FF2B5EF4-FFF2-40B4-BE49-F238E27FC236}">
                <a16:creationId xmlns:a16="http://schemas.microsoft.com/office/drawing/2014/main" id="{C5C6B92E-E0FC-3A71-A5E8-FAFFCBB8A40C}"/>
              </a:ext>
            </a:extLst>
          </p:cNvPr>
          <p:cNvSpPr txBox="1">
            <a:spLocks/>
          </p:cNvSpPr>
          <p:nvPr/>
        </p:nvSpPr>
        <p:spPr>
          <a:xfrm>
            <a:off x="6046734" y="2013748"/>
            <a:ext cx="2336400" cy="76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dk2"/>
                </a:solidFill>
                <a:latin typeface="Open Sans"/>
                <a:ea typeface="Open Sans"/>
                <a:cs typeface="Open Sans"/>
              </a:rPr>
              <a:t>Fluide</a:t>
            </a:r>
            <a:r>
              <a:rPr lang="en-US">
                <a:solidFill>
                  <a:schemeClr val="dk2"/>
                </a:solidFill>
                <a:latin typeface="Open Sans"/>
                <a:ea typeface="Open Sans"/>
                <a:cs typeface="Open Sans"/>
              </a:rPr>
              <a:t> </a:t>
            </a:r>
            <a:r>
              <a:rPr lang="fr-FR">
                <a:solidFill>
                  <a:schemeClr val="dk2"/>
                </a:solidFill>
                <a:latin typeface="Open Sans"/>
                <a:ea typeface="Open Sans"/>
                <a:cs typeface="Open Sans"/>
              </a:rPr>
              <a:t>thermique</a:t>
            </a:r>
          </a:p>
          <a:p>
            <a:r>
              <a:rPr lang="en-US">
                <a:solidFill>
                  <a:schemeClr val="dk2"/>
                </a:solidFill>
                <a:latin typeface="Open Sans"/>
                <a:ea typeface="Open Sans"/>
                <a:cs typeface="Open Sans"/>
              </a:rPr>
              <a:t>Fabrication des </a:t>
            </a:r>
            <a:r>
              <a:rPr lang="en-US" dirty="0">
                <a:solidFill>
                  <a:schemeClr val="dk2"/>
                </a:solidFill>
                <a:latin typeface="Open Sans"/>
                <a:ea typeface="Open Sans"/>
                <a:cs typeface="Open Sans"/>
              </a:rPr>
              <a:t>aliments </a:t>
            </a:r>
            <a:endParaRPr lang="en-US">
              <a:solidFill>
                <a:schemeClr val="dk2"/>
              </a:solidFill>
              <a:latin typeface="Open Sans"/>
              <a:ea typeface="Open Sans"/>
              <a:cs typeface="Open Sans"/>
            </a:endParaRPr>
          </a:p>
          <a:p>
            <a:r>
              <a:rPr lang="fr-FR">
                <a:solidFill>
                  <a:schemeClr val="dk2"/>
                </a:solidFill>
                <a:latin typeface="Open Sans"/>
                <a:ea typeface="Open Sans"/>
                <a:cs typeface="Open Sans"/>
              </a:rPr>
              <a:t>Nettoyage</a:t>
            </a:r>
            <a:r>
              <a:rPr lang="en-US">
                <a:solidFill>
                  <a:schemeClr val="dk2"/>
                </a:solidFill>
                <a:latin typeface="Open Sans"/>
                <a:ea typeface="Open Sans"/>
                <a:cs typeface="Open Sans"/>
              </a:rPr>
              <a:t> </a:t>
            </a:r>
          </a:p>
          <a:p>
            <a:r>
              <a:rPr lang="en-US" dirty="0">
                <a:solidFill>
                  <a:schemeClr val="dk2"/>
                </a:solidFill>
                <a:latin typeface="Open Sans"/>
                <a:ea typeface="Open Sans"/>
                <a:cs typeface="Open Sans"/>
              </a:rPr>
              <a:t>Transport</a:t>
            </a:r>
            <a:endParaRPr lang="en-US">
              <a:solidFill>
                <a:schemeClr val="dk2"/>
              </a:solidFill>
              <a:latin typeface="Open Sans"/>
              <a:ea typeface="Open Sans"/>
              <a:cs typeface="Open Sans"/>
            </a:endParaRPr>
          </a:p>
        </p:txBody>
      </p:sp>
      <p:grpSp>
        <p:nvGrpSpPr>
          <p:cNvPr id="16" name="Google Shape;2376;p50">
            <a:extLst>
              <a:ext uri="{FF2B5EF4-FFF2-40B4-BE49-F238E27FC236}">
                <a16:creationId xmlns:a16="http://schemas.microsoft.com/office/drawing/2014/main" id="{D86B40F7-EE10-A306-7CB2-B3E279DCDE2C}"/>
              </a:ext>
            </a:extLst>
          </p:cNvPr>
          <p:cNvGrpSpPr/>
          <p:nvPr/>
        </p:nvGrpSpPr>
        <p:grpSpPr>
          <a:xfrm>
            <a:off x="380993" y="1960113"/>
            <a:ext cx="669195" cy="673765"/>
            <a:chOff x="929100" y="1155300"/>
            <a:chExt cx="1517100" cy="1517100"/>
          </a:xfrm>
        </p:grpSpPr>
        <p:sp>
          <p:nvSpPr>
            <p:cNvPr id="17" name="Google Shape;2377;p50">
              <a:extLst>
                <a:ext uri="{FF2B5EF4-FFF2-40B4-BE49-F238E27FC236}">
                  <a16:creationId xmlns:a16="http://schemas.microsoft.com/office/drawing/2014/main" id="{14FD7AA9-21F2-1C2A-EB6F-F7FE0914A622}"/>
                </a:ext>
              </a:extLst>
            </p:cNvPr>
            <p:cNvSpPr/>
            <p:nvPr/>
          </p:nvSpPr>
          <p:spPr>
            <a:xfrm>
              <a:off x="929100" y="1155300"/>
              <a:ext cx="1517100" cy="1517100"/>
            </a:xfrm>
            <a:prstGeom prst="donut">
              <a:avLst>
                <a:gd name="adj" fmla="val 12713"/>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78;p50">
              <a:extLst>
                <a:ext uri="{FF2B5EF4-FFF2-40B4-BE49-F238E27FC236}">
                  <a16:creationId xmlns:a16="http://schemas.microsoft.com/office/drawing/2014/main" id="{92202984-7A6F-54D5-BC12-910843F4A617}"/>
                </a:ext>
              </a:extLst>
            </p:cNvPr>
            <p:cNvSpPr/>
            <p:nvPr/>
          </p:nvSpPr>
          <p:spPr>
            <a:xfrm>
              <a:off x="929100" y="1155300"/>
              <a:ext cx="1517100" cy="1517100"/>
            </a:xfrm>
            <a:prstGeom prst="blockArc">
              <a:avLst>
                <a:gd name="adj1" fmla="val 10800000"/>
                <a:gd name="adj2" fmla="val 4420288"/>
                <a:gd name="adj3" fmla="val 1374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383;p50">
            <a:extLst>
              <a:ext uri="{FF2B5EF4-FFF2-40B4-BE49-F238E27FC236}">
                <a16:creationId xmlns:a16="http://schemas.microsoft.com/office/drawing/2014/main" id="{0BBC5E7F-10D6-0A71-E108-9AF93E7DC372}"/>
              </a:ext>
            </a:extLst>
          </p:cNvPr>
          <p:cNvGrpSpPr/>
          <p:nvPr/>
        </p:nvGrpSpPr>
        <p:grpSpPr>
          <a:xfrm>
            <a:off x="7932575" y="2469244"/>
            <a:ext cx="901118" cy="838663"/>
            <a:chOff x="2850300" y="1155300"/>
            <a:chExt cx="1517100" cy="1517100"/>
          </a:xfrm>
        </p:grpSpPr>
        <p:sp>
          <p:nvSpPr>
            <p:cNvPr id="21" name="Google Shape;2384;p50">
              <a:extLst>
                <a:ext uri="{FF2B5EF4-FFF2-40B4-BE49-F238E27FC236}">
                  <a16:creationId xmlns:a16="http://schemas.microsoft.com/office/drawing/2014/main" id="{7C6AA3C8-6F92-4C6C-1C95-EEFD5F7CCC07}"/>
                </a:ext>
              </a:extLst>
            </p:cNvPr>
            <p:cNvSpPr/>
            <p:nvPr/>
          </p:nvSpPr>
          <p:spPr>
            <a:xfrm>
              <a:off x="2850300" y="1155300"/>
              <a:ext cx="1517100" cy="1517100"/>
            </a:xfrm>
            <a:prstGeom prst="donut">
              <a:avLst>
                <a:gd name="adj" fmla="val 12713"/>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85;p50">
              <a:extLst>
                <a:ext uri="{FF2B5EF4-FFF2-40B4-BE49-F238E27FC236}">
                  <a16:creationId xmlns:a16="http://schemas.microsoft.com/office/drawing/2014/main" id="{62984676-BA78-E2D2-32A1-F126D2654D82}"/>
                </a:ext>
              </a:extLst>
            </p:cNvPr>
            <p:cNvSpPr/>
            <p:nvPr/>
          </p:nvSpPr>
          <p:spPr>
            <a:xfrm>
              <a:off x="2850300" y="1155300"/>
              <a:ext cx="1517100" cy="1517100"/>
            </a:xfrm>
            <a:prstGeom prst="blockArc">
              <a:avLst>
                <a:gd name="adj1" fmla="val 10800000"/>
                <a:gd name="adj2" fmla="val 15557142"/>
                <a:gd name="adj3" fmla="val 1359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86;p50">
            <a:extLst>
              <a:ext uri="{FF2B5EF4-FFF2-40B4-BE49-F238E27FC236}">
                <a16:creationId xmlns:a16="http://schemas.microsoft.com/office/drawing/2014/main" id="{4418C260-9AEA-B1E8-DC7E-2EE0E98A4508}"/>
              </a:ext>
            </a:extLst>
          </p:cNvPr>
          <p:cNvGrpSpPr/>
          <p:nvPr/>
        </p:nvGrpSpPr>
        <p:grpSpPr>
          <a:xfrm>
            <a:off x="376646" y="3704667"/>
            <a:ext cx="669600" cy="673765"/>
            <a:chOff x="4779850" y="1155300"/>
            <a:chExt cx="1517100" cy="1528402"/>
          </a:xfrm>
        </p:grpSpPr>
        <p:sp>
          <p:nvSpPr>
            <p:cNvPr id="24" name="Google Shape;2387;p50">
              <a:extLst>
                <a:ext uri="{FF2B5EF4-FFF2-40B4-BE49-F238E27FC236}">
                  <a16:creationId xmlns:a16="http://schemas.microsoft.com/office/drawing/2014/main" id="{6E539E82-1006-DE2F-5E73-0906856B90F1}"/>
                </a:ext>
              </a:extLst>
            </p:cNvPr>
            <p:cNvSpPr/>
            <p:nvPr/>
          </p:nvSpPr>
          <p:spPr>
            <a:xfrm>
              <a:off x="4779850" y="1155300"/>
              <a:ext cx="1517100" cy="1517100"/>
            </a:xfrm>
            <a:prstGeom prst="donut">
              <a:avLst>
                <a:gd name="adj" fmla="val 12713"/>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88;p50">
              <a:extLst>
                <a:ext uri="{FF2B5EF4-FFF2-40B4-BE49-F238E27FC236}">
                  <a16:creationId xmlns:a16="http://schemas.microsoft.com/office/drawing/2014/main" id="{18B39D60-269B-42F1-14B7-D608892F9E27}"/>
                </a:ext>
              </a:extLst>
            </p:cNvPr>
            <p:cNvSpPr/>
            <p:nvPr/>
          </p:nvSpPr>
          <p:spPr>
            <a:xfrm>
              <a:off x="4801643" y="1155300"/>
              <a:ext cx="1495307" cy="1528402"/>
            </a:xfrm>
            <a:prstGeom prst="blockArc">
              <a:avLst>
                <a:gd name="adj1" fmla="val 10800000"/>
                <a:gd name="adj2" fmla="val 12509476"/>
                <a:gd name="adj3" fmla="val 1073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380;p50">
            <a:extLst>
              <a:ext uri="{FF2B5EF4-FFF2-40B4-BE49-F238E27FC236}">
                <a16:creationId xmlns:a16="http://schemas.microsoft.com/office/drawing/2014/main" id="{C75FECC0-4A3B-6BE2-9EA0-2D6B8595AF81}"/>
              </a:ext>
            </a:extLst>
          </p:cNvPr>
          <p:cNvSpPr txBox="1">
            <a:spLocks/>
          </p:cNvSpPr>
          <p:nvPr/>
        </p:nvSpPr>
        <p:spPr>
          <a:xfrm>
            <a:off x="327118" y="2091724"/>
            <a:ext cx="819056" cy="43023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100">
                <a:solidFill>
                  <a:schemeClr val="dk2"/>
                </a:solidFill>
                <a:latin typeface="Overpass Black"/>
                <a:sym typeface="Overpass Black"/>
              </a:rPr>
              <a:t>70%</a:t>
            </a:r>
          </a:p>
        </p:txBody>
      </p:sp>
      <p:sp>
        <p:nvSpPr>
          <p:cNvPr id="27" name="Google Shape;2380;p50">
            <a:extLst>
              <a:ext uri="{FF2B5EF4-FFF2-40B4-BE49-F238E27FC236}">
                <a16:creationId xmlns:a16="http://schemas.microsoft.com/office/drawing/2014/main" id="{50D0A896-562C-561B-33F8-93669C19C8B9}"/>
              </a:ext>
            </a:extLst>
          </p:cNvPr>
          <p:cNvSpPr txBox="1">
            <a:spLocks/>
          </p:cNvSpPr>
          <p:nvPr/>
        </p:nvSpPr>
        <p:spPr>
          <a:xfrm>
            <a:off x="7999618" y="2662930"/>
            <a:ext cx="819056" cy="43023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solidFill>
                  <a:schemeClr val="dk2"/>
                </a:solidFill>
                <a:latin typeface="Overpass Black"/>
                <a:sym typeface="Overpass Black"/>
              </a:rPr>
              <a:t>22%</a:t>
            </a:r>
          </a:p>
        </p:txBody>
      </p:sp>
      <p:sp>
        <p:nvSpPr>
          <p:cNvPr id="28" name="Google Shape;2380;p50">
            <a:extLst>
              <a:ext uri="{FF2B5EF4-FFF2-40B4-BE49-F238E27FC236}">
                <a16:creationId xmlns:a16="http://schemas.microsoft.com/office/drawing/2014/main" id="{9637CB8A-F489-481D-9AB0-60117B14700F}"/>
              </a:ext>
            </a:extLst>
          </p:cNvPr>
          <p:cNvSpPr txBox="1">
            <a:spLocks/>
          </p:cNvSpPr>
          <p:nvPr/>
        </p:nvSpPr>
        <p:spPr>
          <a:xfrm>
            <a:off x="337812" y="3843133"/>
            <a:ext cx="819056" cy="43023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100">
                <a:solidFill>
                  <a:schemeClr val="dk2"/>
                </a:solidFill>
                <a:latin typeface="Overpass Black"/>
                <a:sym typeface="Overpass Black"/>
              </a:rPr>
              <a:t>8%</a:t>
            </a:r>
          </a:p>
        </p:txBody>
      </p:sp>
      <p:sp>
        <p:nvSpPr>
          <p:cNvPr id="29" name="ZoneTexte 28">
            <a:extLst>
              <a:ext uri="{FF2B5EF4-FFF2-40B4-BE49-F238E27FC236}">
                <a16:creationId xmlns:a16="http://schemas.microsoft.com/office/drawing/2014/main" id="{82070B60-2475-2788-EF41-B32744E14438}"/>
              </a:ext>
            </a:extLst>
          </p:cNvPr>
          <p:cNvSpPr txBox="1"/>
          <p:nvPr/>
        </p:nvSpPr>
        <p:spPr>
          <a:xfrm>
            <a:off x="8558091" y="4799750"/>
            <a:ext cx="2738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4</a:t>
            </a:r>
            <a:endParaRPr lang="fr-FR" b="1" dirty="0">
              <a:latin typeface="Times New Roman"/>
            </a:endParaRPr>
          </a:p>
        </p:txBody>
      </p:sp>
    </p:spTree>
    <p:extLst>
      <p:ext uri="{BB962C8B-B14F-4D97-AF65-F5344CB8AC3E}">
        <p14:creationId xmlns:p14="http://schemas.microsoft.com/office/powerpoint/2010/main" val="402956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26" grpId="0"/>
      <p:bldP spid="27" grpId="0"/>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4" name="Titre 2">
            <a:extLst>
              <a:ext uri="{FF2B5EF4-FFF2-40B4-BE49-F238E27FC236}">
                <a16:creationId xmlns:a16="http://schemas.microsoft.com/office/drawing/2014/main" id="{DBCAA250-AC6F-1EF8-5436-39FB5663DAC3}"/>
              </a:ext>
            </a:extLst>
          </p:cNvPr>
          <p:cNvSpPr txBox="1">
            <a:spLocks/>
          </p:cNvSpPr>
          <p:nvPr/>
        </p:nvSpPr>
        <p:spPr>
          <a:xfrm>
            <a:off x="889046" y="257070"/>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fr-FR" dirty="0" err="1"/>
              <a:t>WaterUp</a:t>
            </a:r>
            <a:r>
              <a:rPr lang="fr-FR" dirty="0"/>
              <a:t> 2.0</a:t>
            </a:r>
            <a:br>
              <a:rPr lang="fr-FR" dirty="0"/>
            </a:br>
            <a:r>
              <a:rPr lang="fr-FR" sz="1400" dirty="0"/>
              <a:t>Examen de toutes les modifications : Mise en place de l’expérience et présentation des résultats</a:t>
            </a:r>
            <a:endParaRPr lang="fr-FR" dirty="0"/>
          </a:p>
        </p:txBody>
      </p:sp>
      <p:pic>
        <p:nvPicPr>
          <p:cNvPr id="3" name="Image 2" descr="Une image contenant texte, conteneur&#10;&#10;Description générée automatiquement">
            <a:extLst>
              <a:ext uri="{FF2B5EF4-FFF2-40B4-BE49-F238E27FC236}">
                <a16:creationId xmlns:a16="http://schemas.microsoft.com/office/drawing/2014/main" id="{8E6FAD39-5E97-8AA8-B818-18AB51EEAACE}"/>
              </a:ext>
            </a:extLst>
          </p:cNvPr>
          <p:cNvPicPr>
            <a:picLocks noChangeAspect="1"/>
          </p:cNvPicPr>
          <p:nvPr/>
        </p:nvPicPr>
        <p:blipFill>
          <a:blip r:embed="rId3"/>
          <a:stretch>
            <a:fillRect/>
          </a:stretch>
        </p:blipFill>
        <p:spPr>
          <a:xfrm>
            <a:off x="3223464" y="1680862"/>
            <a:ext cx="2697073" cy="1781777"/>
          </a:xfrm>
          <a:prstGeom prst="rect">
            <a:avLst/>
          </a:prstGeom>
        </p:spPr>
      </p:pic>
      <p:pic>
        <p:nvPicPr>
          <p:cNvPr id="7" name="Image 6">
            <a:extLst>
              <a:ext uri="{FF2B5EF4-FFF2-40B4-BE49-F238E27FC236}">
                <a16:creationId xmlns:a16="http://schemas.microsoft.com/office/drawing/2014/main" id="{5DBDC75C-D307-FFDA-62D0-0025CD03ED9D}"/>
              </a:ext>
            </a:extLst>
          </p:cNvPr>
          <p:cNvPicPr>
            <a:picLocks noChangeAspect="1"/>
          </p:cNvPicPr>
          <p:nvPr/>
        </p:nvPicPr>
        <p:blipFill>
          <a:blip r:embed="rId4"/>
          <a:stretch>
            <a:fillRect/>
          </a:stretch>
        </p:blipFill>
        <p:spPr>
          <a:xfrm>
            <a:off x="317167" y="3164735"/>
            <a:ext cx="2378737" cy="1431597"/>
          </a:xfrm>
          <a:prstGeom prst="rect">
            <a:avLst/>
          </a:prstGeom>
        </p:spPr>
      </p:pic>
      <p:pic>
        <p:nvPicPr>
          <p:cNvPr id="9" name="Image 8">
            <a:extLst>
              <a:ext uri="{FF2B5EF4-FFF2-40B4-BE49-F238E27FC236}">
                <a16:creationId xmlns:a16="http://schemas.microsoft.com/office/drawing/2014/main" id="{D18ADD31-1B2E-F1E9-DC57-371DBF7660F4}"/>
              </a:ext>
            </a:extLst>
          </p:cNvPr>
          <p:cNvPicPr>
            <a:picLocks noChangeAspect="1"/>
          </p:cNvPicPr>
          <p:nvPr/>
        </p:nvPicPr>
        <p:blipFill>
          <a:blip r:embed="rId5"/>
          <a:stretch>
            <a:fillRect/>
          </a:stretch>
        </p:blipFill>
        <p:spPr>
          <a:xfrm>
            <a:off x="6051556" y="3065674"/>
            <a:ext cx="2697073" cy="1640697"/>
          </a:xfrm>
          <a:prstGeom prst="rect">
            <a:avLst/>
          </a:prstGeom>
        </p:spPr>
      </p:pic>
      <p:pic>
        <p:nvPicPr>
          <p:cNvPr id="11" name="Image 10">
            <a:extLst>
              <a:ext uri="{FF2B5EF4-FFF2-40B4-BE49-F238E27FC236}">
                <a16:creationId xmlns:a16="http://schemas.microsoft.com/office/drawing/2014/main" id="{0FD7A1A2-ED68-F5D9-DB1E-13820D60FC7F}"/>
              </a:ext>
            </a:extLst>
          </p:cNvPr>
          <p:cNvPicPr>
            <a:picLocks noChangeAspect="1"/>
          </p:cNvPicPr>
          <p:nvPr/>
        </p:nvPicPr>
        <p:blipFill>
          <a:blip r:embed="rId6"/>
          <a:stretch>
            <a:fillRect/>
          </a:stretch>
        </p:blipFill>
        <p:spPr>
          <a:xfrm>
            <a:off x="3362997" y="3164735"/>
            <a:ext cx="2378737" cy="1447046"/>
          </a:xfrm>
          <a:prstGeom prst="rect">
            <a:avLst/>
          </a:prstGeom>
        </p:spPr>
      </p:pic>
      <p:pic>
        <p:nvPicPr>
          <p:cNvPr id="18" name="Image 17">
            <a:extLst>
              <a:ext uri="{FF2B5EF4-FFF2-40B4-BE49-F238E27FC236}">
                <a16:creationId xmlns:a16="http://schemas.microsoft.com/office/drawing/2014/main" id="{CF6189F6-F071-3587-F66F-FA1036BCA8EC}"/>
              </a:ext>
            </a:extLst>
          </p:cNvPr>
          <p:cNvPicPr>
            <a:picLocks noChangeAspect="1"/>
          </p:cNvPicPr>
          <p:nvPr/>
        </p:nvPicPr>
        <p:blipFill>
          <a:blip r:embed="rId7"/>
          <a:stretch>
            <a:fillRect/>
          </a:stretch>
        </p:blipFill>
        <p:spPr>
          <a:xfrm>
            <a:off x="4528007" y="1017297"/>
            <a:ext cx="3342101" cy="1813842"/>
          </a:xfrm>
          <a:prstGeom prst="rect">
            <a:avLst/>
          </a:prstGeom>
        </p:spPr>
      </p:pic>
      <p:sp>
        <p:nvSpPr>
          <p:cNvPr id="19" name="ZoneTexte 18">
            <a:extLst>
              <a:ext uri="{FF2B5EF4-FFF2-40B4-BE49-F238E27FC236}">
                <a16:creationId xmlns:a16="http://schemas.microsoft.com/office/drawing/2014/main" id="{9B37C55A-3B44-5F53-0459-F7DC37FBEB9D}"/>
              </a:ext>
            </a:extLst>
          </p:cNvPr>
          <p:cNvSpPr txBox="1"/>
          <p:nvPr/>
        </p:nvSpPr>
        <p:spPr>
          <a:xfrm>
            <a:off x="4845710" y="2734879"/>
            <a:ext cx="2654809" cy="430887"/>
          </a:xfrm>
          <a:prstGeom prst="rect">
            <a:avLst/>
          </a:prstGeom>
          <a:noFill/>
        </p:spPr>
        <p:txBody>
          <a:bodyPr wrap="square" rtlCol="0">
            <a:spAutoFit/>
          </a:bodyPr>
          <a:lstStyle/>
          <a:p>
            <a:pPr algn="ctr"/>
            <a:r>
              <a:rPr lang="fr-MA" sz="1100" b="1" dirty="0">
                <a:solidFill>
                  <a:schemeClr val="bg2">
                    <a:lumMod val="75000"/>
                  </a:schemeClr>
                </a:solidFill>
                <a:latin typeface="Arial" panose="020B0604020202020204" pitchFamily="34" charset="0"/>
              </a:rPr>
              <a:t>Evolution horaire du flux solaire et de la température</a:t>
            </a:r>
            <a:endParaRPr lang="fr-MA" sz="1100" b="1" u="none" strike="noStrike" dirty="0">
              <a:solidFill>
                <a:schemeClr val="bg2">
                  <a:lumMod val="75000"/>
                </a:schemeClr>
              </a:solidFill>
              <a:effectLst/>
              <a:latin typeface="Arial" panose="020B0604020202020204" pitchFamily="34" charset="0"/>
            </a:endParaRPr>
          </a:p>
        </p:txBody>
      </p:sp>
      <p:sp>
        <p:nvSpPr>
          <p:cNvPr id="2" name="ZoneTexte 1">
            <a:extLst>
              <a:ext uri="{FF2B5EF4-FFF2-40B4-BE49-F238E27FC236}">
                <a16:creationId xmlns:a16="http://schemas.microsoft.com/office/drawing/2014/main" id="{C53D2417-CFB6-AD0A-CD34-0EA8C74185C6}"/>
              </a:ext>
            </a:extLst>
          </p:cNvPr>
          <p:cNvSpPr txBox="1"/>
          <p:nvPr/>
        </p:nvSpPr>
        <p:spPr>
          <a:xfrm>
            <a:off x="179130" y="4588879"/>
            <a:ext cx="2654809" cy="430887"/>
          </a:xfrm>
          <a:prstGeom prst="rect">
            <a:avLst/>
          </a:prstGeom>
          <a:noFill/>
        </p:spPr>
        <p:txBody>
          <a:bodyPr wrap="square" rtlCol="0">
            <a:spAutoFit/>
          </a:bodyPr>
          <a:lstStyle/>
          <a:p>
            <a:pPr algn="ctr"/>
            <a:r>
              <a:rPr lang="fr-MA" sz="1100" b="1" dirty="0">
                <a:solidFill>
                  <a:schemeClr val="bg2">
                    <a:lumMod val="75000"/>
                  </a:schemeClr>
                </a:solidFill>
                <a:latin typeface="Arial" panose="020B0604020202020204" pitchFamily="34" charset="0"/>
              </a:rPr>
              <a:t>Evolution horaire de la température de la saumure </a:t>
            </a:r>
            <a:endParaRPr lang="fr-MA" sz="1100" b="1" u="none" strike="noStrike" dirty="0">
              <a:solidFill>
                <a:schemeClr val="bg2">
                  <a:lumMod val="75000"/>
                </a:schemeClr>
              </a:solidFill>
              <a:effectLst/>
              <a:latin typeface="Arial" panose="020B0604020202020204" pitchFamily="34" charset="0"/>
            </a:endParaRPr>
          </a:p>
        </p:txBody>
      </p:sp>
      <p:sp>
        <p:nvSpPr>
          <p:cNvPr id="5" name="ZoneTexte 4">
            <a:extLst>
              <a:ext uri="{FF2B5EF4-FFF2-40B4-BE49-F238E27FC236}">
                <a16:creationId xmlns:a16="http://schemas.microsoft.com/office/drawing/2014/main" id="{616C8CE0-63AB-CF87-50F0-B5463A7E9B98}"/>
              </a:ext>
            </a:extLst>
          </p:cNvPr>
          <p:cNvSpPr txBox="1"/>
          <p:nvPr/>
        </p:nvSpPr>
        <p:spPr>
          <a:xfrm>
            <a:off x="3200602" y="4669670"/>
            <a:ext cx="2654809" cy="430887"/>
          </a:xfrm>
          <a:prstGeom prst="rect">
            <a:avLst/>
          </a:prstGeom>
          <a:noFill/>
        </p:spPr>
        <p:txBody>
          <a:bodyPr wrap="square" rtlCol="0">
            <a:spAutoFit/>
          </a:bodyPr>
          <a:lstStyle/>
          <a:p>
            <a:pPr algn="ctr"/>
            <a:r>
              <a:rPr lang="fr-MA" sz="1100" b="1" dirty="0">
                <a:solidFill>
                  <a:schemeClr val="bg2">
                    <a:lumMod val="75000"/>
                  </a:schemeClr>
                </a:solidFill>
                <a:latin typeface="Arial" panose="020B0604020202020204" pitchFamily="34" charset="0"/>
              </a:rPr>
              <a:t>Evolution horaire du volume du distillat </a:t>
            </a:r>
            <a:endParaRPr lang="fr-MA" sz="1100" b="1" u="none" strike="noStrike" dirty="0">
              <a:solidFill>
                <a:schemeClr val="bg2">
                  <a:lumMod val="75000"/>
                </a:schemeClr>
              </a:solidFill>
              <a:effectLst/>
              <a:latin typeface="Arial" panose="020B0604020202020204" pitchFamily="34" charset="0"/>
            </a:endParaRPr>
          </a:p>
        </p:txBody>
      </p:sp>
      <p:sp>
        <p:nvSpPr>
          <p:cNvPr id="6" name="ZoneTexte 5">
            <a:extLst>
              <a:ext uri="{FF2B5EF4-FFF2-40B4-BE49-F238E27FC236}">
                <a16:creationId xmlns:a16="http://schemas.microsoft.com/office/drawing/2014/main" id="{DB5B2722-47AF-98FE-921E-2AE406D4EB8E}"/>
              </a:ext>
            </a:extLst>
          </p:cNvPr>
          <p:cNvSpPr txBox="1"/>
          <p:nvPr/>
        </p:nvSpPr>
        <p:spPr>
          <a:xfrm>
            <a:off x="6113213" y="4674379"/>
            <a:ext cx="2654809" cy="430887"/>
          </a:xfrm>
          <a:prstGeom prst="rect">
            <a:avLst/>
          </a:prstGeom>
          <a:noFill/>
        </p:spPr>
        <p:txBody>
          <a:bodyPr wrap="square" rtlCol="0">
            <a:spAutoFit/>
          </a:bodyPr>
          <a:lstStyle/>
          <a:p>
            <a:pPr algn="ctr"/>
            <a:r>
              <a:rPr lang="fr-MA" sz="1100" b="1" dirty="0">
                <a:solidFill>
                  <a:schemeClr val="bg2">
                    <a:lumMod val="75000"/>
                  </a:schemeClr>
                </a:solidFill>
                <a:latin typeface="Arial" panose="020B0604020202020204" pitchFamily="34" charset="0"/>
              </a:rPr>
              <a:t>Evolution horaire du cumule du distillat</a:t>
            </a:r>
            <a:endParaRPr lang="fr-MA" sz="1100" b="1" u="none" strike="noStrike" dirty="0">
              <a:solidFill>
                <a:schemeClr val="bg2">
                  <a:lumMod val="75000"/>
                </a:schemeClr>
              </a:solidFill>
              <a:effectLst/>
              <a:latin typeface="Arial" panose="020B0604020202020204" pitchFamily="34" charset="0"/>
            </a:endParaRPr>
          </a:p>
        </p:txBody>
      </p:sp>
    </p:spTree>
    <p:extLst>
      <p:ext uri="{BB962C8B-B14F-4D97-AF65-F5344CB8AC3E}">
        <p14:creationId xmlns:p14="http://schemas.microsoft.com/office/powerpoint/2010/main" val="389848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0 0 L -0.26302 -0.1537 " pathEditMode="relative" rAng="0" ptsTypes="AA">
                                      <p:cBhvr>
                                        <p:cTn id="6" dur="1250" fill="hold"/>
                                        <p:tgtEl>
                                          <p:spTgt spid="3"/>
                                        </p:tgtEl>
                                        <p:attrNameLst>
                                          <p:attrName>ppt_x</p:attrName>
                                          <p:attrName>ppt_y</p:attrName>
                                        </p:attrNameLst>
                                      </p:cBhvr>
                                      <p:rCtr x="-13160" y="-7685"/>
                                    </p:animMotion>
                                  </p:childTnLst>
                                </p:cTn>
                              </p:par>
                            </p:childTnLst>
                          </p:cTn>
                        </p:par>
                        <p:par>
                          <p:cTn id="7" fill="hold">
                            <p:stCondLst>
                              <p:cond delay="1250"/>
                            </p:stCondLst>
                            <p:childTnLst>
                              <p:par>
                                <p:cTn id="8" presetID="10"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94CCA1-C5D0-5E3B-BF74-FA70458942E4}"/>
              </a:ext>
            </a:extLst>
          </p:cNvPr>
          <p:cNvSpPr>
            <a:spLocks noGrp="1"/>
          </p:cNvSpPr>
          <p:nvPr>
            <p:ph type="ctrTitle"/>
          </p:nvPr>
        </p:nvSpPr>
        <p:spPr/>
        <p:txBody>
          <a:bodyPr/>
          <a:lstStyle/>
          <a:p>
            <a:r>
              <a:rPr lang="fr-FR" dirty="0"/>
              <a:t>En résumé..</a:t>
            </a:r>
          </a:p>
        </p:txBody>
      </p:sp>
      <p:pic>
        <p:nvPicPr>
          <p:cNvPr id="3" name="Google Shape;2443;p52">
            <a:extLst>
              <a:ext uri="{FF2B5EF4-FFF2-40B4-BE49-F238E27FC236}">
                <a16:creationId xmlns:a16="http://schemas.microsoft.com/office/drawing/2014/main" id="{5E7753B4-6034-3D29-BA8B-7AF3745B8738}"/>
              </a:ext>
            </a:extLst>
          </p:cNvPr>
          <p:cNvPicPr preferRelativeResize="0"/>
          <p:nvPr/>
        </p:nvPicPr>
        <p:blipFill>
          <a:blip r:embed="rId2">
            <a:alphaModFix amt="50000"/>
          </a:blip>
          <a:stretch>
            <a:fillRect/>
          </a:stretch>
        </p:blipFill>
        <p:spPr>
          <a:xfrm>
            <a:off x="1700489" y="2020196"/>
            <a:ext cx="1106777" cy="955325"/>
          </a:xfrm>
          <a:prstGeom prst="rect">
            <a:avLst/>
          </a:prstGeom>
          <a:noFill/>
          <a:ln>
            <a:noFill/>
          </a:ln>
        </p:spPr>
      </p:pic>
      <p:pic>
        <p:nvPicPr>
          <p:cNvPr id="4" name="Google Shape;2443;p52">
            <a:extLst>
              <a:ext uri="{FF2B5EF4-FFF2-40B4-BE49-F238E27FC236}">
                <a16:creationId xmlns:a16="http://schemas.microsoft.com/office/drawing/2014/main" id="{4F784A76-ABD0-C59E-B4E4-467469D39789}"/>
              </a:ext>
            </a:extLst>
          </p:cNvPr>
          <p:cNvPicPr preferRelativeResize="0"/>
          <p:nvPr/>
        </p:nvPicPr>
        <p:blipFill>
          <a:blip r:embed="rId2">
            <a:alphaModFix amt="50000"/>
          </a:blip>
          <a:stretch>
            <a:fillRect/>
          </a:stretch>
        </p:blipFill>
        <p:spPr>
          <a:xfrm>
            <a:off x="3326633" y="2014995"/>
            <a:ext cx="1106777" cy="955325"/>
          </a:xfrm>
          <a:prstGeom prst="rect">
            <a:avLst/>
          </a:prstGeom>
          <a:noFill/>
          <a:ln>
            <a:noFill/>
          </a:ln>
        </p:spPr>
      </p:pic>
      <p:pic>
        <p:nvPicPr>
          <p:cNvPr id="5" name="Image 4">
            <a:extLst>
              <a:ext uri="{FF2B5EF4-FFF2-40B4-BE49-F238E27FC236}">
                <a16:creationId xmlns:a16="http://schemas.microsoft.com/office/drawing/2014/main" id="{76BBFA24-CF25-3E88-609A-E7C33B437FF1}"/>
              </a:ext>
            </a:extLst>
          </p:cNvPr>
          <p:cNvPicPr>
            <a:picLocks noChangeAspect="1"/>
          </p:cNvPicPr>
          <p:nvPr/>
        </p:nvPicPr>
        <p:blipFill>
          <a:blip r:embed="rId3"/>
          <a:stretch>
            <a:fillRect/>
          </a:stretch>
        </p:blipFill>
        <p:spPr>
          <a:xfrm>
            <a:off x="1825655" y="2187596"/>
            <a:ext cx="715358" cy="715358"/>
          </a:xfrm>
          <a:prstGeom prst="rect">
            <a:avLst/>
          </a:prstGeom>
        </p:spPr>
      </p:pic>
      <p:pic>
        <p:nvPicPr>
          <p:cNvPr id="6" name="Image 5">
            <a:extLst>
              <a:ext uri="{FF2B5EF4-FFF2-40B4-BE49-F238E27FC236}">
                <a16:creationId xmlns:a16="http://schemas.microsoft.com/office/drawing/2014/main" id="{312DE0D5-5452-36FC-1E62-F3DE292DF9BF}"/>
              </a:ext>
            </a:extLst>
          </p:cNvPr>
          <p:cNvPicPr>
            <a:picLocks noChangeAspect="1"/>
          </p:cNvPicPr>
          <p:nvPr/>
        </p:nvPicPr>
        <p:blipFill>
          <a:blip r:embed="rId4"/>
          <a:stretch>
            <a:fillRect/>
          </a:stretch>
        </p:blipFill>
        <p:spPr>
          <a:xfrm>
            <a:off x="3451799" y="2210227"/>
            <a:ext cx="715358" cy="715358"/>
          </a:xfrm>
          <a:prstGeom prst="rect">
            <a:avLst/>
          </a:prstGeom>
        </p:spPr>
      </p:pic>
      <p:pic>
        <p:nvPicPr>
          <p:cNvPr id="8" name="Google Shape;2443;p52">
            <a:extLst>
              <a:ext uri="{FF2B5EF4-FFF2-40B4-BE49-F238E27FC236}">
                <a16:creationId xmlns:a16="http://schemas.microsoft.com/office/drawing/2014/main" id="{356D8041-5B9E-DA5F-CAB9-F8AE86232542}"/>
              </a:ext>
            </a:extLst>
          </p:cNvPr>
          <p:cNvPicPr preferRelativeResize="0"/>
          <p:nvPr/>
        </p:nvPicPr>
        <p:blipFill>
          <a:blip r:embed="rId2">
            <a:alphaModFix amt="50000"/>
          </a:blip>
          <a:stretch>
            <a:fillRect/>
          </a:stretch>
        </p:blipFill>
        <p:spPr>
          <a:xfrm>
            <a:off x="5033271" y="2014995"/>
            <a:ext cx="1106777" cy="955325"/>
          </a:xfrm>
          <a:prstGeom prst="rect">
            <a:avLst/>
          </a:prstGeom>
          <a:noFill/>
          <a:ln>
            <a:noFill/>
          </a:ln>
        </p:spPr>
      </p:pic>
      <p:pic>
        <p:nvPicPr>
          <p:cNvPr id="9" name="Image 8">
            <a:extLst>
              <a:ext uri="{FF2B5EF4-FFF2-40B4-BE49-F238E27FC236}">
                <a16:creationId xmlns:a16="http://schemas.microsoft.com/office/drawing/2014/main" id="{E277E3B2-5C20-5CD8-502C-09C1851B55F6}"/>
              </a:ext>
            </a:extLst>
          </p:cNvPr>
          <p:cNvPicPr>
            <a:picLocks noChangeAspect="1"/>
          </p:cNvPicPr>
          <p:nvPr/>
        </p:nvPicPr>
        <p:blipFill>
          <a:blip r:embed="rId5"/>
          <a:stretch>
            <a:fillRect/>
          </a:stretch>
        </p:blipFill>
        <p:spPr>
          <a:xfrm>
            <a:off x="5190291" y="2187596"/>
            <a:ext cx="715358" cy="715358"/>
          </a:xfrm>
          <a:prstGeom prst="rect">
            <a:avLst/>
          </a:prstGeom>
        </p:spPr>
      </p:pic>
      <p:pic>
        <p:nvPicPr>
          <p:cNvPr id="10" name="Google Shape;2443;p52">
            <a:extLst>
              <a:ext uri="{FF2B5EF4-FFF2-40B4-BE49-F238E27FC236}">
                <a16:creationId xmlns:a16="http://schemas.microsoft.com/office/drawing/2014/main" id="{915E7408-11D5-D686-26EB-9A18FE2B538D}"/>
              </a:ext>
            </a:extLst>
          </p:cNvPr>
          <p:cNvPicPr preferRelativeResize="0"/>
          <p:nvPr/>
        </p:nvPicPr>
        <p:blipFill>
          <a:blip r:embed="rId2">
            <a:alphaModFix amt="50000"/>
          </a:blip>
          <a:stretch>
            <a:fillRect/>
          </a:stretch>
        </p:blipFill>
        <p:spPr>
          <a:xfrm>
            <a:off x="6736762" y="2092765"/>
            <a:ext cx="1106777" cy="955325"/>
          </a:xfrm>
          <a:prstGeom prst="rect">
            <a:avLst/>
          </a:prstGeom>
          <a:noFill/>
          <a:ln>
            <a:noFill/>
          </a:ln>
        </p:spPr>
      </p:pic>
      <p:pic>
        <p:nvPicPr>
          <p:cNvPr id="11" name="Image 10">
            <a:extLst>
              <a:ext uri="{FF2B5EF4-FFF2-40B4-BE49-F238E27FC236}">
                <a16:creationId xmlns:a16="http://schemas.microsoft.com/office/drawing/2014/main" id="{E2338A45-E3D2-1F1A-07C8-F93F160192CB}"/>
              </a:ext>
            </a:extLst>
          </p:cNvPr>
          <p:cNvPicPr>
            <a:picLocks noChangeAspect="1"/>
          </p:cNvPicPr>
          <p:nvPr/>
        </p:nvPicPr>
        <p:blipFill>
          <a:blip r:embed="rId6"/>
          <a:stretch>
            <a:fillRect/>
          </a:stretch>
        </p:blipFill>
        <p:spPr>
          <a:xfrm>
            <a:off x="6830946" y="2108200"/>
            <a:ext cx="973535" cy="973535"/>
          </a:xfrm>
          <a:prstGeom prst="rect">
            <a:avLst/>
          </a:prstGeom>
        </p:spPr>
      </p:pic>
    </p:spTree>
    <p:extLst>
      <p:ext uri="{BB962C8B-B14F-4D97-AF65-F5344CB8AC3E}">
        <p14:creationId xmlns:p14="http://schemas.microsoft.com/office/powerpoint/2010/main" val="15871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62;p47">
            <a:extLst>
              <a:ext uri="{FF2B5EF4-FFF2-40B4-BE49-F238E27FC236}">
                <a16:creationId xmlns:a16="http://schemas.microsoft.com/office/drawing/2014/main" id="{BB0E95E4-AB1D-597C-BAA4-32B5421ACB24}"/>
              </a:ext>
            </a:extLst>
          </p:cNvPr>
          <p:cNvSpPr txBox="1">
            <a:spLocks noGrp="1"/>
          </p:cNvSpPr>
          <p:nvPr>
            <p:ph type="ctrTitle"/>
          </p:nvPr>
        </p:nvSpPr>
        <p:spPr>
          <a:xfrm>
            <a:off x="921655" y="445909"/>
            <a:ext cx="7672500" cy="577800"/>
          </a:xfrm>
          <a:prstGeom prst="rect">
            <a:avLst/>
          </a:prstGeom>
        </p:spPr>
        <p:txBody>
          <a:bodyPr spcFirstLastPara="1" wrap="square" lIns="91425" tIns="91425" rIns="91425" bIns="91425" anchor="ctr" anchorCtr="0">
            <a:noAutofit/>
          </a:bodyPr>
          <a:lstStyle/>
          <a:p>
            <a:r>
              <a:rPr lang="fr-FR" dirty="0"/>
              <a:t>Estimation du coût du prototype</a:t>
            </a:r>
            <a:br>
              <a:rPr lang="fr-FR" dirty="0"/>
            </a:br>
            <a:r>
              <a:rPr lang="fr-FR" sz="1400" dirty="0"/>
              <a:t>Schéma éclaté : </a:t>
            </a:r>
            <a:r>
              <a:rPr lang="fr-FR" sz="1400" dirty="0" err="1"/>
              <a:t>WaterUp</a:t>
            </a:r>
            <a:r>
              <a:rPr lang="fr-FR" sz="1400" dirty="0"/>
              <a:t> 2.0</a:t>
            </a:r>
            <a:br>
              <a:rPr lang="fr-FR" sz="3200" dirty="0"/>
            </a:br>
            <a:endParaRPr lang="en-US" dirty="0"/>
          </a:p>
        </p:txBody>
      </p:sp>
      <p:pic>
        <p:nvPicPr>
          <p:cNvPr id="6" name="Google Shape;2599;p56">
            <a:extLst>
              <a:ext uri="{FF2B5EF4-FFF2-40B4-BE49-F238E27FC236}">
                <a16:creationId xmlns:a16="http://schemas.microsoft.com/office/drawing/2014/main" id="{3252B25D-5F39-0B3F-7BBA-FD429D45560B}"/>
              </a:ext>
            </a:extLst>
          </p:cNvPr>
          <p:cNvPicPr preferRelativeResize="0"/>
          <p:nvPr/>
        </p:nvPicPr>
        <p:blipFill>
          <a:blip r:embed="rId2">
            <a:alphaModFix amt="52000"/>
          </a:blip>
          <a:stretch>
            <a:fillRect/>
          </a:stretch>
        </p:blipFill>
        <p:spPr>
          <a:xfrm rot="20970475" flipH="1">
            <a:off x="132602" y="1433365"/>
            <a:ext cx="2211115" cy="710172"/>
          </a:xfrm>
          <a:prstGeom prst="rect">
            <a:avLst/>
          </a:prstGeom>
          <a:noFill/>
          <a:ln>
            <a:noFill/>
          </a:ln>
        </p:spPr>
      </p:pic>
      <p:sp>
        <p:nvSpPr>
          <p:cNvPr id="9" name="ZoneTexte 8">
            <a:extLst>
              <a:ext uri="{FF2B5EF4-FFF2-40B4-BE49-F238E27FC236}">
                <a16:creationId xmlns:a16="http://schemas.microsoft.com/office/drawing/2014/main" id="{D3C9D373-8A87-0EFF-10EB-E008DA125FD6}"/>
              </a:ext>
            </a:extLst>
          </p:cNvPr>
          <p:cNvSpPr txBox="1"/>
          <p:nvPr/>
        </p:nvSpPr>
        <p:spPr>
          <a:xfrm>
            <a:off x="1059844" y="1559679"/>
            <a:ext cx="1526252" cy="400110"/>
          </a:xfrm>
          <a:prstGeom prst="rect">
            <a:avLst/>
          </a:prstGeom>
          <a:noFill/>
        </p:spPr>
        <p:txBody>
          <a:bodyPr wrap="square" lIns="91440" tIns="45720" rIns="91440" bIns="45720" rtlCol="0" anchor="t">
            <a:spAutoFit/>
          </a:bodyPr>
          <a:lstStyle/>
          <a:p>
            <a:r>
              <a:rPr lang="fr-MA" sz="2000"/>
              <a:t>Plexiglas</a:t>
            </a:r>
            <a:endParaRPr lang="fr-MA" dirty="0"/>
          </a:p>
        </p:txBody>
      </p:sp>
      <p:pic>
        <p:nvPicPr>
          <p:cNvPr id="14" name="Image 13">
            <a:extLst>
              <a:ext uri="{FF2B5EF4-FFF2-40B4-BE49-F238E27FC236}">
                <a16:creationId xmlns:a16="http://schemas.microsoft.com/office/drawing/2014/main" id="{FC4037F1-00D8-BD5F-099C-46C31C398A17}"/>
              </a:ext>
            </a:extLst>
          </p:cNvPr>
          <p:cNvPicPr>
            <a:picLocks noChangeAspect="1"/>
          </p:cNvPicPr>
          <p:nvPr/>
        </p:nvPicPr>
        <p:blipFill>
          <a:blip r:embed="rId3"/>
          <a:stretch>
            <a:fillRect/>
          </a:stretch>
        </p:blipFill>
        <p:spPr>
          <a:xfrm>
            <a:off x="488451" y="1547179"/>
            <a:ext cx="442566" cy="442566"/>
          </a:xfrm>
          <a:prstGeom prst="rect">
            <a:avLst/>
          </a:prstGeom>
        </p:spPr>
      </p:pic>
      <p:pic>
        <p:nvPicPr>
          <p:cNvPr id="2052" name="Picture 4">
            <a:extLst>
              <a:ext uri="{FF2B5EF4-FFF2-40B4-BE49-F238E27FC236}">
                <a16:creationId xmlns:a16="http://schemas.microsoft.com/office/drawing/2014/main" id="{2DF4D94A-F569-BFDD-8F79-D577B425D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6999" y="1261148"/>
            <a:ext cx="5242582" cy="33481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2599;p56">
            <a:extLst>
              <a:ext uri="{FF2B5EF4-FFF2-40B4-BE49-F238E27FC236}">
                <a16:creationId xmlns:a16="http://schemas.microsoft.com/office/drawing/2014/main" id="{130F899D-3213-AC11-5342-4700F70E401E}"/>
              </a:ext>
            </a:extLst>
          </p:cNvPr>
          <p:cNvPicPr preferRelativeResize="0"/>
          <p:nvPr/>
        </p:nvPicPr>
        <p:blipFill>
          <a:blip r:embed="rId2">
            <a:alphaModFix amt="52000"/>
          </a:blip>
          <a:stretch>
            <a:fillRect/>
          </a:stretch>
        </p:blipFill>
        <p:spPr>
          <a:xfrm rot="20970475" flipH="1">
            <a:off x="216697" y="2026069"/>
            <a:ext cx="2275813" cy="871917"/>
          </a:xfrm>
          <a:prstGeom prst="rect">
            <a:avLst/>
          </a:prstGeom>
          <a:noFill/>
          <a:ln>
            <a:noFill/>
          </a:ln>
        </p:spPr>
      </p:pic>
      <p:pic>
        <p:nvPicPr>
          <p:cNvPr id="5" name="Google Shape;2599;p56">
            <a:extLst>
              <a:ext uri="{FF2B5EF4-FFF2-40B4-BE49-F238E27FC236}">
                <a16:creationId xmlns:a16="http://schemas.microsoft.com/office/drawing/2014/main" id="{A2E2706E-45ED-3939-F317-36FFD10CB2AE}"/>
              </a:ext>
            </a:extLst>
          </p:cNvPr>
          <p:cNvPicPr preferRelativeResize="0"/>
          <p:nvPr/>
        </p:nvPicPr>
        <p:blipFill>
          <a:blip r:embed="rId2">
            <a:alphaModFix amt="52000"/>
          </a:blip>
          <a:stretch>
            <a:fillRect/>
          </a:stretch>
        </p:blipFill>
        <p:spPr>
          <a:xfrm rot="20970475" flipH="1">
            <a:off x="230704" y="2822140"/>
            <a:ext cx="2211115" cy="710172"/>
          </a:xfrm>
          <a:prstGeom prst="rect">
            <a:avLst/>
          </a:prstGeom>
          <a:noFill/>
          <a:ln>
            <a:noFill/>
          </a:ln>
        </p:spPr>
      </p:pic>
      <p:pic>
        <p:nvPicPr>
          <p:cNvPr id="7" name="Google Shape;2599;p56">
            <a:extLst>
              <a:ext uri="{FF2B5EF4-FFF2-40B4-BE49-F238E27FC236}">
                <a16:creationId xmlns:a16="http://schemas.microsoft.com/office/drawing/2014/main" id="{42C201AB-C2F7-7265-8141-2E5FA134EBCD}"/>
              </a:ext>
            </a:extLst>
          </p:cNvPr>
          <p:cNvPicPr preferRelativeResize="0"/>
          <p:nvPr/>
        </p:nvPicPr>
        <p:blipFill>
          <a:blip r:embed="rId2">
            <a:alphaModFix amt="52000"/>
          </a:blip>
          <a:stretch>
            <a:fillRect/>
          </a:stretch>
        </p:blipFill>
        <p:spPr>
          <a:xfrm rot="20970475" flipH="1">
            <a:off x="296983" y="3473682"/>
            <a:ext cx="2211115" cy="710172"/>
          </a:xfrm>
          <a:prstGeom prst="rect">
            <a:avLst/>
          </a:prstGeom>
          <a:noFill/>
          <a:ln>
            <a:noFill/>
          </a:ln>
        </p:spPr>
      </p:pic>
      <p:sp>
        <p:nvSpPr>
          <p:cNvPr id="15" name="ZoneTexte 14">
            <a:extLst>
              <a:ext uri="{FF2B5EF4-FFF2-40B4-BE49-F238E27FC236}">
                <a16:creationId xmlns:a16="http://schemas.microsoft.com/office/drawing/2014/main" id="{158DBEB7-185D-58EB-7704-C7D4E185CE17}"/>
              </a:ext>
            </a:extLst>
          </p:cNvPr>
          <p:cNvSpPr txBox="1"/>
          <p:nvPr/>
        </p:nvSpPr>
        <p:spPr>
          <a:xfrm>
            <a:off x="893956" y="2102838"/>
            <a:ext cx="2097752" cy="707886"/>
          </a:xfrm>
          <a:prstGeom prst="rect">
            <a:avLst/>
          </a:prstGeom>
          <a:noFill/>
        </p:spPr>
        <p:txBody>
          <a:bodyPr wrap="square" lIns="91440" tIns="45720" rIns="91440" bIns="45720" rtlCol="0" anchor="t">
            <a:spAutoFit/>
          </a:bodyPr>
          <a:lstStyle/>
          <a:p>
            <a:r>
              <a:rPr lang="fr-MA" sz="2000" dirty="0"/>
              <a:t>Bois, feuille</a:t>
            </a:r>
            <a:r>
              <a:rPr lang="fr-MA" sz="2000"/>
              <a:t> d'aluminium</a:t>
            </a:r>
            <a:endParaRPr lang="fr-MA" dirty="0"/>
          </a:p>
        </p:txBody>
      </p:sp>
      <p:pic>
        <p:nvPicPr>
          <p:cNvPr id="23" name="Image 22">
            <a:extLst>
              <a:ext uri="{FF2B5EF4-FFF2-40B4-BE49-F238E27FC236}">
                <a16:creationId xmlns:a16="http://schemas.microsoft.com/office/drawing/2014/main" id="{9D2C351B-F864-C8DE-F251-7507B3E494F9}"/>
              </a:ext>
            </a:extLst>
          </p:cNvPr>
          <p:cNvPicPr>
            <a:picLocks noChangeAspect="1"/>
          </p:cNvPicPr>
          <p:nvPr/>
        </p:nvPicPr>
        <p:blipFill>
          <a:blip r:embed="rId5"/>
          <a:stretch>
            <a:fillRect/>
          </a:stretch>
        </p:blipFill>
        <p:spPr>
          <a:xfrm>
            <a:off x="458454" y="2200401"/>
            <a:ext cx="500178" cy="500178"/>
          </a:xfrm>
          <a:prstGeom prst="rect">
            <a:avLst/>
          </a:prstGeom>
        </p:spPr>
      </p:pic>
      <p:pic>
        <p:nvPicPr>
          <p:cNvPr id="26" name="Image 25">
            <a:extLst>
              <a:ext uri="{FF2B5EF4-FFF2-40B4-BE49-F238E27FC236}">
                <a16:creationId xmlns:a16="http://schemas.microsoft.com/office/drawing/2014/main" id="{1B788608-376A-6F09-FA94-86DBBEB3A2F4}"/>
              </a:ext>
            </a:extLst>
          </p:cNvPr>
          <p:cNvPicPr>
            <a:picLocks noChangeAspect="1"/>
          </p:cNvPicPr>
          <p:nvPr/>
        </p:nvPicPr>
        <p:blipFill>
          <a:blip r:embed="rId6"/>
          <a:stretch>
            <a:fillRect/>
          </a:stretch>
        </p:blipFill>
        <p:spPr>
          <a:xfrm>
            <a:off x="499264" y="2964459"/>
            <a:ext cx="465007" cy="465007"/>
          </a:xfrm>
          <a:prstGeom prst="rect">
            <a:avLst/>
          </a:prstGeom>
        </p:spPr>
      </p:pic>
      <p:sp>
        <p:nvSpPr>
          <p:cNvPr id="27" name="ZoneTexte 26">
            <a:extLst>
              <a:ext uri="{FF2B5EF4-FFF2-40B4-BE49-F238E27FC236}">
                <a16:creationId xmlns:a16="http://schemas.microsoft.com/office/drawing/2014/main" id="{296DD3F7-9A25-0A9A-2D21-E127760380E8}"/>
              </a:ext>
            </a:extLst>
          </p:cNvPr>
          <p:cNvSpPr txBox="1"/>
          <p:nvPr/>
        </p:nvSpPr>
        <p:spPr>
          <a:xfrm>
            <a:off x="917292" y="2971054"/>
            <a:ext cx="1526252" cy="400110"/>
          </a:xfrm>
          <a:prstGeom prst="rect">
            <a:avLst/>
          </a:prstGeom>
          <a:noFill/>
        </p:spPr>
        <p:txBody>
          <a:bodyPr wrap="square" rtlCol="0">
            <a:spAutoFit/>
          </a:bodyPr>
          <a:lstStyle/>
          <a:p>
            <a:r>
              <a:rPr lang="fr-MA" sz="2000" dirty="0"/>
              <a:t>Acier inox</a:t>
            </a:r>
          </a:p>
        </p:txBody>
      </p:sp>
      <p:sp>
        <p:nvSpPr>
          <p:cNvPr id="28" name="Forme libre : forme 27">
            <a:extLst>
              <a:ext uri="{FF2B5EF4-FFF2-40B4-BE49-F238E27FC236}">
                <a16:creationId xmlns:a16="http://schemas.microsoft.com/office/drawing/2014/main" id="{F9B284C1-062F-EF39-A30B-82DB07D6A512}"/>
              </a:ext>
            </a:extLst>
          </p:cNvPr>
          <p:cNvSpPr/>
          <p:nvPr/>
        </p:nvSpPr>
        <p:spPr>
          <a:xfrm>
            <a:off x="2267339" y="1634256"/>
            <a:ext cx="3312367" cy="309081"/>
          </a:xfrm>
          <a:custGeom>
            <a:avLst/>
            <a:gdLst>
              <a:gd name="connsiteX0" fmla="*/ 3097763 w 3097763"/>
              <a:gd name="connsiteY0" fmla="*/ 414646 h 639147"/>
              <a:gd name="connsiteX1" fmla="*/ 2211355 w 3097763"/>
              <a:gd name="connsiteY1" fmla="*/ 4099 h 639147"/>
              <a:gd name="connsiteX2" fmla="*/ 1343608 w 3097763"/>
              <a:gd name="connsiteY2" fmla="*/ 638581 h 639147"/>
              <a:gd name="connsiteX3" fmla="*/ 0 w 3097763"/>
              <a:gd name="connsiteY3" fmla="*/ 116067 h 639147"/>
            </a:gdLst>
            <a:ahLst/>
            <a:cxnLst>
              <a:cxn ang="0">
                <a:pos x="connsiteX0" y="connsiteY0"/>
              </a:cxn>
              <a:cxn ang="0">
                <a:pos x="connsiteX1" y="connsiteY1"/>
              </a:cxn>
              <a:cxn ang="0">
                <a:pos x="connsiteX2" y="connsiteY2"/>
              </a:cxn>
              <a:cxn ang="0">
                <a:pos x="connsiteX3" y="connsiteY3"/>
              </a:cxn>
            </a:cxnLst>
            <a:rect l="l" t="t" r="r" b="b"/>
            <a:pathLst>
              <a:path w="3097763" h="639147">
                <a:moveTo>
                  <a:pt x="3097763" y="414646"/>
                </a:moveTo>
                <a:cubicBezTo>
                  <a:pt x="2800738" y="190711"/>
                  <a:pt x="2503714" y="-33223"/>
                  <a:pt x="2211355" y="4099"/>
                </a:cubicBezTo>
                <a:cubicBezTo>
                  <a:pt x="1918996" y="41421"/>
                  <a:pt x="1712167" y="619920"/>
                  <a:pt x="1343608" y="638581"/>
                </a:cubicBezTo>
                <a:cubicBezTo>
                  <a:pt x="975049" y="657242"/>
                  <a:pt x="49763" y="209373"/>
                  <a:pt x="0" y="116067"/>
                </a:cubicBezTo>
              </a:path>
            </a:pathLst>
          </a:custGeom>
          <a:noFill/>
          <a:ln>
            <a:solidFill>
              <a:schemeClr val="bg2">
                <a:lumMod val="60000"/>
                <a:lumOff val="4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Forme libre : forme 29">
            <a:extLst>
              <a:ext uri="{FF2B5EF4-FFF2-40B4-BE49-F238E27FC236}">
                <a16:creationId xmlns:a16="http://schemas.microsoft.com/office/drawing/2014/main" id="{F9FD3EBC-AC07-A2BF-F806-4A8F406B4D65}"/>
              </a:ext>
            </a:extLst>
          </p:cNvPr>
          <p:cNvSpPr/>
          <p:nvPr/>
        </p:nvSpPr>
        <p:spPr>
          <a:xfrm>
            <a:off x="2332653" y="2431457"/>
            <a:ext cx="3433665" cy="979349"/>
          </a:xfrm>
          <a:custGeom>
            <a:avLst/>
            <a:gdLst>
              <a:gd name="connsiteX0" fmla="*/ 3340359 w 3340359"/>
              <a:gd name="connsiteY0" fmla="*/ 1138335 h 1224801"/>
              <a:gd name="connsiteX1" fmla="*/ 1763486 w 3340359"/>
              <a:gd name="connsiteY1" fmla="*/ 1175658 h 1224801"/>
              <a:gd name="connsiteX2" fmla="*/ 1250302 w 3340359"/>
              <a:gd name="connsiteY2" fmla="*/ 550506 h 1224801"/>
              <a:gd name="connsiteX3" fmla="*/ 942392 w 3340359"/>
              <a:gd name="connsiteY3" fmla="*/ 65315 h 1224801"/>
              <a:gd name="connsiteX4" fmla="*/ 0 w 3340359"/>
              <a:gd name="connsiteY4" fmla="*/ 0 h 122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359" h="1224801">
                <a:moveTo>
                  <a:pt x="3340359" y="1138335"/>
                </a:moveTo>
                <a:cubicBezTo>
                  <a:pt x="2726094" y="1205982"/>
                  <a:pt x="2111829" y="1273629"/>
                  <a:pt x="1763486" y="1175658"/>
                </a:cubicBezTo>
                <a:cubicBezTo>
                  <a:pt x="1415143" y="1077687"/>
                  <a:pt x="1387151" y="735563"/>
                  <a:pt x="1250302" y="550506"/>
                </a:cubicBezTo>
                <a:cubicBezTo>
                  <a:pt x="1113453" y="365449"/>
                  <a:pt x="1150776" y="157066"/>
                  <a:pt x="942392" y="65315"/>
                </a:cubicBezTo>
                <a:cubicBezTo>
                  <a:pt x="734008" y="-26436"/>
                  <a:pt x="150845" y="9331"/>
                  <a:pt x="0" y="0"/>
                </a:cubicBezTo>
              </a:path>
            </a:pathLst>
          </a:custGeom>
          <a:noFill/>
          <a:ln>
            <a:solidFill>
              <a:schemeClr val="bg2">
                <a:lumMod val="60000"/>
                <a:lumOff val="40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BBED2E14-D319-6E6D-38FD-88988D7BF277}"/>
              </a:ext>
            </a:extLst>
          </p:cNvPr>
          <p:cNvSpPr txBox="1"/>
          <p:nvPr/>
        </p:nvSpPr>
        <p:spPr>
          <a:xfrm>
            <a:off x="1132184" y="3648932"/>
            <a:ext cx="1526252" cy="400110"/>
          </a:xfrm>
          <a:prstGeom prst="rect">
            <a:avLst/>
          </a:prstGeom>
          <a:noFill/>
        </p:spPr>
        <p:txBody>
          <a:bodyPr wrap="square" rtlCol="0">
            <a:spAutoFit/>
          </a:bodyPr>
          <a:lstStyle/>
          <a:p>
            <a:r>
              <a:rPr lang="fr-MA" sz="2000" dirty="0"/>
              <a:t>Roues</a:t>
            </a:r>
            <a:endParaRPr lang="fr-MA" dirty="0"/>
          </a:p>
        </p:txBody>
      </p:sp>
      <p:pic>
        <p:nvPicPr>
          <p:cNvPr id="35" name="Image 34" descr="Une image contenant texte, roue, matériel&#10;&#10;Description générée automatiquement">
            <a:extLst>
              <a:ext uri="{FF2B5EF4-FFF2-40B4-BE49-F238E27FC236}">
                <a16:creationId xmlns:a16="http://schemas.microsoft.com/office/drawing/2014/main" id="{61D67DDC-BFC6-9D71-E2FB-7285038BD602}"/>
              </a:ext>
            </a:extLst>
          </p:cNvPr>
          <p:cNvPicPr>
            <a:picLocks noChangeAspect="1"/>
          </p:cNvPicPr>
          <p:nvPr/>
        </p:nvPicPr>
        <p:blipFill>
          <a:blip r:embed="rId7"/>
          <a:stretch>
            <a:fillRect/>
          </a:stretch>
        </p:blipFill>
        <p:spPr>
          <a:xfrm>
            <a:off x="502175" y="3648932"/>
            <a:ext cx="415117" cy="415117"/>
          </a:xfrm>
          <a:prstGeom prst="rect">
            <a:avLst/>
          </a:prstGeom>
        </p:spPr>
      </p:pic>
      <p:sp>
        <p:nvSpPr>
          <p:cNvPr id="13" name="Forme libre : forme 12">
            <a:extLst>
              <a:ext uri="{FF2B5EF4-FFF2-40B4-BE49-F238E27FC236}">
                <a16:creationId xmlns:a16="http://schemas.microsoft.com/office/drawing/2014/main" id="{AF120DB4-0193-B9BD-26A5-4FC6963C4642}"/>
              </a:ext>
            </a:extLst>
          </p:cNvPr>
          <p:cNvSpPr/>
          <p:nvPr/>
        </p:nvSpPr>
        <p:spPr>
          <a:xfrm>
            <a:off x="2351314" y="2210774"/>
            <a:ext cx="3256384" cy="469483"/>
          </a:xfrm>
          <a:custGeom>
            <a:avLst/>
            <a:gdLst>
              <a:gd name="connsiteX0" fmla="*/ 3256384 w 3256384"/>
              <a:gd name="connsiteY0" fmla="*/ 448450 h 469483"/>
              <a:gd name="connsiteX1" fmla="*/ 1408923 w 3256384"/>
              <a:gd name="connsiteY1" fmla="*/ 420459 h 469483"/>
              <a:gd name="connsiteX2" fmla="*/ 1156996 w 3256384"/>
              <a:gd name="connsiteY2" fmla="*/ 19242 h 469483"/>
              <a:gd name="connsiteX3" fmla="*/ 0 w 3256384"/>
              <a:gd name="connsiteY3" fmla="*/ 65895 h 469483"/>
            </a:gdLst>
            <a:ahLst/>
            <a:cxnLst>
              <a:cxn ang="0">
                <a:pos x="connsiteX0" y="connsiteY0"/>
              </a:cxn>
              <a:cxn ang="0">
                <a:pos x="connsiteX1" y="connsiteY1"/>
              </a:cxn>
              <a:cxn ang="0">
                <a:pos x="connsiteX2" y="connsiteY2"/>
              </a:cxn>
              <a:cxn ang="0">
                <a:pos x="connsiteX3" y="connsiteY3"/>
              </a:cxn>
            </a:cxnLst>
            <a:rect l="l" t="t" r="r" b="b"/>
            <a:pathLst>
              <a:path w="3256384" h="469483">
                <a:moveTo>
                  <a:pt x="3256384" y="448450"/>
                </a:moveTo>
                <a:cubicBezTo>
                  <a:pt x="2507602" y="470222"/>
                  <a:pt x="1758821" y="491994"/>
                  <a:pt x="1408923" y="420459"/>
                </a:cubicBezTo>
                <a:cubicBezTo>
                  <a:pt x="1059025" y="348924"/>
                  <a:pt x="1391816" y="78336"/>
                  <a:pt x="1156996" y="19242"/>
                </a:cubicBezTo>
                <a:cubicBezTo>
                  <a:pt x="922175" y="-39852"/>
                  <a:pt x="195943" y="55009"/>
                  <a:pt x="0" y="65895"/>
                </a:cubicBezTo>
              </a:path>
            </a:pathLst>
          </a:custGeom>
          <a:noFill/>
          <a:ln>
            <a:solidFill>
              <a:schemeClr val="bg2">
                <a:lumMod val="60000"/>
                <a:lumOff val="4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BA94757B-5C45-9BC8-38BA-1E118EB95EEC}"/>
              </a:ext>
            </a:extLst>
          </p:cNvPr>
          <p:cNvSpPr/>
          <p:nvPr/>
        </p:nvSpPr>
        <p:spPr>
          <a:xfrm>
            <a:off x="2345167" y="3173506"/>
            <a:ext cx="4442908" cy="1123525"/>
          </a:xfrm>
          <a:custGeom>
            <a:avLst/>
            <a:gdLst>
              <a:gd name="connsiteX0" fmla="*/ 4442908 w 4442908"/>
              <a:gd name="connsiteY0" fmla="*/ 1097280 h 1123525"/>
              <a:gd name="connsiteX1" fmla="*/ 2054711 w 4442908"/>
              <a:gd name="connsiteY1" fmla="*/ 1065007 h 1123525"/>
              <a:gd name="connsiteX2" fmla="*/ 1183341 w 4442908"/>
              <a:gd name="connsiteY2" fmla="*/ 580913 h 1123525"/>
              <a:gd name="connsiteX3" fmla="*/ 0 w 4442908"/>
              <a:gd name="connsiteY3" fmla="*/ 0 h 1123525"/>
            </a:gdLst>
            <a:ahLst/>
            <a:cxnLst>
              <a:cxn ang="0">
                <a:pos x="connsiteX0" y="connsiteY0"/>
              </a:cxn>
              <a:cxn ang="0">
                <a:pos x="connsiteX1" y="connsiteY1"/>
              </a:cxn>
              <a:cxn ang="0">
                <a:pos x="connsiteX2" y="connsiteY2"/>
              </a:cxn>
              <a:cxn ang="0">
                <a:pos x="connsiteX3" y="connsiteY3"/>
              </a:cxn>
            </a:cxnLst>
            <a:rect l="l" t="t" r="r" b="b"/>
            <a:pathLst>
              <a:path w="4442908" h="1123525">
                <a:moveTo>
                  <a:pt x="4442908" y="1097280"/>
                </a:moveTo>
                <a:cubicBezTo>
                  <a:pt x="3520440" y="1124174"/>
                  <a:pt x="2597972" y="1151068"/>
                  <a:pt x="2054711" y="1065007"/>
                </a:cubicBezTo>
                <a:cubicBezTo>
                  <a:pt x="1511450" y="978946"/>
                  <a:pt x="1525793" y="758414"/>
                  <a:pt x="1183341" y="580913"/>
                </a:cubicBezTo>
                <a:cubicBezTo>
                  <a:pt x="840889" y="403412"/>
                  <a:pt x="209774" y="84268"/>
                  <a:pt x="0" y="0"/>
                </a:cubicBezTo>
              </a:path>
            </a:pathLst>
          </a:custGeom>
          <a:noFill/>
          <a:ln>
            <a:solidFill>
              <a:schemeClr val="bg2">
                <a:lumMod val="60000"/>
                <a:lumOff val="4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 forme 20">
            <a:extLst>
              <a:ext uri="{FF2B5EF4-FFF2-40B4-BE49-F238E27FC236}">
                <a16:creationId xmlns:a16="http://schemas.microsoft.com/office/drawing/2014/main" id="{0863EE4B-0BE1-F341-BE99-D997D555B854}"/>
              </a:ext>
            </a:extLst>
          </p:cNvPr>
          <p:cNvSpPr/>
          <p:nvPr/>
        </p:nvSpPr>
        <p:spPr>
          <a:xfrm>
            <a:off x="2474259" y="3571864"/>
            <a:ext cx="3829722" cy="516042"/>
          </a:xfrm>
          <a:custGeom>
            <a:avLst/>
            <a:gdLst>
              <a:gd name="connsiteX0" fmla="*/ 3829722 w 3829722"/>
              <a:gd name="connsiteY0" fmla="*/ 516042 h 516042"/>
              <a:gd name="connsiteX1" fmla="*/ 1473797 w 3829722"/>
              <a:gd name="connsiteY1" fmla="*/ 31948 h 516042"/>
              <a:gd name="connsiteX2" fmla="*/ 0 w 3829722"/>
              <a:gd name="connsiteY2" fmla="*/ 85736 h 516042"/>
            </a:gdLst>
            <a:ahLst/>
            <a:cxnLst>
              <a:cxn ang="0">
                <a:pos x="connsiteX0" y="connsiteY0"/>
              </a:cxn>
              <a:cxn ang="0">
                <a:pos x="connsiteX1" y="connsiteY1"/>
              </a:cxn>
              <a:cxn ang="0">
                <a:pos x="connsiteX2" y="connsiteY2"/>
              </a:cxn>
            </a:cxnLst>
            <a:rect l="l" t="t" r="r" b="b"/>
            <a:pathLst>
              <a:path w="3829722" h="516042">
                <a:moveTo>
                  <a:pt x="3829722" y="516042"/>
                </a:moveTo>
                <a:cubicBezTo>
                  <a:pt x="2970903" y="309854"/>
                  <a:pt x="2112084" y="103666"/>
                  <a:pt x="1473797" y="31948"/>
                </a:cubicBezTo>
                <a:cubicBezTo>
                  <a:pt x="835510" y="-39770"/>
                  <a:pt x="417755" y="22983"/>
                  <a:pt x="0" y="85736"/>
                </a:cubicBezTo>
              </a:path>
            </a:pathLst>
          </a:custGeom>
          <a:noFill/>
          <a:ln>
            <a:solidFill>
              <a:schemeClr val="bg2">
                <a:lumMod val="60000"/>
                <a:lumOff val="4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3777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13" grpId="0" animBg="1"/>
      <p:bldP spid="20"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pic>
        <p:nvPicPr>
          <p:cNvPr id="2600" name="Google Shape;2600;p56"/>
          <p:cNvPicPr preferRelativeResize="0"/>
          <p:nvPr/>
        </p:nvPicPr>
        <p:blipFill>
          <a:blip r:embed="rId3">
            <a:alphaModFix amt="52000"/>
          </a:blip>
          <a:stretch>
            <a:fillRect/>
          </a:stretch>
        </p:blipFill>
        <p:spPr>
          <a:xfrm rot="-629525" flipH="1">
            <a:off x="2396733" y="873858"/>
            <a:ext cx="2211115" cy="710172"/>
          </a:xfrm>
          <a:prstGeom prst="rect">
            <a:avLst/>
          </a:prstGeom>
          <a:noFill/>
          <a:ln>
            <a:noFill/>
          </a:ln>
        </p:spPr>
      </p:pic>
      <p:pic>
        <p:nvPicPr>
          <p:cNvPr id="2601" name="Google Shape;2601;p56"/>
          <p:cNvPicPr preferRelativeResize="0"/>
          <p:nvPr/>
        </p:nvPicPr>
        <p:blipFill>
          <a:blip r:embed="rId4">
            <a:alphaModFix amt="52000"/>
          </a:blip>
          <a:stretch>
            <a:fillRect/>
          </a:stretch>
        </p:blipFill>
        <p:spPr>
          <a:xfrm rot="-629525" flipH="1">
            <a:off x="5082756" y="855849"/>
            <a:ext cx="2211115" cy="710172"/>
          </a:xfrm>
          <a:prstGeom prst="rect">
            <a:avLst/>
          </a:prstGeom>
          <a:noFill/>
          <a:ln>
            <a:noFill/>
          </a:ln>
        </p:spPr>
      </p:pic>
      <p:pic>
        <p:nvPicPr>
          <p:cNvPr id="2602" name="Google Shape;2602;p56"/>
          <p:cNvPicPr preferRelativeResize="0"/>
          <p:nvPr/>
        </p:nvPicPr>
        <p:blipFill>
          <a:blip r:embed="rId5">
            <a:alphaModFix amt="52000"/>
          </a:blip>
          <a:stretch>
            <a:fillRect/>
          </a:stretch>
        </p:blipFill>
        <p:spPr>
          <a:xfrm rot="-1128988" flipH="1">
            <a:off x="899264" y="1467064"/>
            <a:ext cx="1463588" cy="612771"/>
          </a:xfrm>
          <a:prstGeom prst="rect">
            <a:avLst/>
          </a:prstGeom>
          <a:noFill/>
          <a:ln>
            <a:noFill/>
          </a:ln>
        </p:spPr>
      </p:pic>
      <p:pic>
        <p:nvPicPr>
          <p:cNvPr id="2603" name="Google Shape;2603;p56"/>
          <p:cNvPicPr preferRelativeResize="0"/>
          <p:nvPr/>
        </p:nvPicPr>
        <p:blipFill>
          <a:blip r:embed="rId5">
            <a:alphaModFix amt="52000"/>
          </a:blip>
          <a:stretch>
            <a:fillRect/>
          </a:stretch>
        </p:blipFill>
        <p:spPr>
          <a:xfrm rot="-1128988" flipH="1">
            <a:off x="974824" y="2110576"/>
            <a:ext cx="1447969" cy="566653"/>
          </a:xfrm>
          <a:prstGeom prst="rect">
            <a:avLst/>
          </a:prstGeom>
          <a:noFill/>
          <a:ln>
            <a:noFill/>
          </a:ln>
        </p:spPr>
      </p:pic>
      <p:pic>
        <p:nvPicPr>
          <p:cNvPr id="2604" name="Google Shape;2604;p56"/>
          <p:cNvPicPr preferRelativeResize="0"/>
          <p:nvPr/>
        </p:nvPicPr>
        <p:blipFill>
          <a:blip r:embed="rId5">
            <a:alphaModFix amt="52000"/>
          </a:blip>
          <a:stretch>
            <a:fillRect/>
          </a:stretch>
        </p:blipFill>
        <p:spPr>
          <a:xfrm rot="-1128988" flipH="1">
            <a:off x="1024370" y="2780917"/>
            <a:ext cx="1396065" cy="619062"/>
          </a:xfrm>
          <a:prstGeom prst="rect">
            <a:avLst/>
          </a:prstGeom>
          <a:noFill/>
          <a:ln>
            <a:noFill/>
          </a:ln>
        </p:spPr>
      </p:pic>
      <p:graphicFrame>
        <p:nvGraphicFramePr>
          <p:cNvPr id="2605" name="Google Shape;2605;p56"/>
          <p:cNvGraphicFramePr/>
          <p:nvPr>
            <p:extLst>
              <p:ext uri="{D42A27DB-BD31-4B8C-83A1-F6EECF244321}">
                <p14:modId xmlns:p14="http://schemas.microsoft.com/office/powerpoint/2010/main" val="1594162176"/>
              </p:ext>
            </p:extLst>
          </p:nvPr>
        </p:nvGraphicFramePr>
        <p:xfrm>
          <a:off x="981672" y="1115822"/>
          <a:ext cx="6771677" cy="2389378"/>
        </p:xfrm>
        <a:graphic>
          <a:graphicData uri="http://schemas.openxmlformats.org/drawingml/2006/table">
            <a:tbl>
              <a:tblPr>
                <a:noFill/>
              </a:tblPr>
              <a:tblGrid>
                <a:gridCol w="1327563">
                  <a:extLst>
                    <a:ext uri="{9D8B030D-6E8A-4147-A177-3AD203B41FA5}">
                      <a16:colId xmlns:a16="http://schemas.microsoft.com/office/drawing/2014/main" val="20000"/>
                    </a:ext>
                  </a:extLst>
                </a:gridCol>
                <a:gridCol w="2499490">
                  <a:extLst>
                    <a:ext uri="{9D8B030D-6E8A-4147-A177-3AD203B41FA5}">
                      <a16:colId xmlns:a16="http://schemas.microsoft.com/office/drawing/2014/main" val="20001"/>
                    </a:ext>
                  </a:extLst>
                </a:gridCol>
                <a:gridCol w="2730549">
                  <a:extLst>
                    <a:ext uri="{9D8B030D-6E8A-4147-A177-3AD203B41FA5}">
                      <a16:colId xmlns:a16="http://schemas.microsoft.com/office/drawing/2014/main" val="20002"/>
                    </a:ext>
                  </a:extLst>
                </a:gridCol>
                <a:gridCol w="214075">
                  <a:extLst>
                    <a:ext uri="{9D8B030D-6E8A-4147-A177-3AD203B41FA5}">
                      <a16:colId xmlns:a16="http://schemas.microsoft.com/office/drawing/2014/main" val="20003"/>
                    </a:ext>
                  </a:extLst>
                </a:gridCol>
              </a:tblGrid>
              <a:tr h="402306">
                <a:tc>
                  <a:txBody>
                    <a:bodyPr/>
                    <a:lstStyle/>
                    <a:p>
                      <a:pPr marL="0" lvl="0" indent="0" algn="l" rtl="0">
                        <a:spcBef>
                          <a:spcPts val="0"/>
                        </a:spcBef>
                        <a:spcAft>
                          <a:spcPts val="0"/>
                        </a:spcAft>
                        <a:buNone/>
                      </a:pPr>
                      <a:endParaRPr dirty="0">
                        <a:solidFill>
                          <a:schemeClr val="dk2"/>
                        </a:solidFill>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DD7E6B">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2"/>
                          </a:solidFill>
                          <a:latin typeface="Overpass Black"/>
                          <a:ea typeface="Overpass Black"/>
                          <a:cs typeface="Overpass Black"/>
                          <a:sym typeface="Overpass Black"/>
                        </a:rPr>
                        <a:t>descripton</a:t>
                      </a:r>
                      <a:endParaRPr dirty="0">
                        <a:solidFill>
                          <a:schemeClr val="dk2"/>
                        </a:solidFill>
                        <a:latin typeface="Overpass Black"/>
                        <a:ea typeface="Overpass Black"/>
                        <a:cs typeface="Overpass Black"/>
                        <a:sym typeface="Overpass Black"/>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2"/>
                          </a:solidFill>
                          <a:latin typeface="Overpass Black"/>
                          <a:ea typeface="Overpass Black"/>
                          <a:cs typeface="Overpass Black"/>
                          <a:sym typeface="Overpass Black"/>
                        </a:rPr>
                        <a:t>prix</a:t>
                      </a:r>
                      <a:endParaRPr dirty="0">
                        <a:solidFill>
                          <a:schemeClr val="dk2"/>
                        </a:solidFill>
                        <a:latin typeface="Overpass Black"/>
                        <a:ea typeface="Overpass Black"/>
                        <a:cs typeface="Overpass Black"/>
                        <a:sym typeface="Overpass Black"/>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latin typeface="Overpass Black"/>
                        <a:ea typeface="Overpass Black"/>
                        <a:cs typeface="Overpass Black"/>
                        <a:sym typeface="Overpass Black"/>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553344">
                <a:tc>
                  <a:txBody>
                    <a:bodyPr/>
                    <a:lstStyle/>
                    <a:p>
                      <a:pPr marL="0" lvl="0" indent="0" algn="ctr" rtl="0">
                        <a:spcBef>
                          <a:spcPts val="0"/>
                        </a:spcBef>
                        <a:spcAft>
                          <a:spcPts val="0"/>
                        </a:spcAft>
                        <a:buNone/>
                      </a:pPr>
                      <a:r>
                        <a:rPr lang="en-US" b="1" dirty="0">
                          <a:solidFill>
                            <a:schemeClr val="dk2"/>
                          </a:solidFill>
                          <a:latin typeface="Open Sans"/>
                          <a:ea typeface="Open Sans"/>
                          <a:cs typeface="Open Sans"/>
                          <a:sym typeface="Open Sans"/>
                        </a:rPr>
                        <a:t>Plexiglas</a:t>
                      </a:r>
                      <a:endParaRPr b="1" dirty="0">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rgbClr val="DD7E6B">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16864">
                <a:tc>
                  <a:txBody>
                    <a:bodyPr/>
                    <a:lstStyle/>
                    <a:p>
                      <a:pPr marL="0" lvl="0" indent="0" algn="ctr" rtl="0">
                        <a:spcBef>
                          <a:spcPts val="0"/>
                        </a:spcBef>
                        <a:spcAft>
                          <a:spcPts val="0"/>
                        </a:spcAft>
                        <a:buNone/>
                      </a:pPr>
                      <a:r>
                        <a:rPr lang="en-US" b="1" dirty="0">
                          <a:solidFill>
                            <a:schemeClr val="dk2"/>
                          </a:solidFill>
                          <a:latin typeface="Open Sans"/>
                          <a:ea typeface="Open Sans"/>
                          <a:cs typeface="Open Sans"/>
                          <a:sym typeface="Open Sans"/>
                        </a:rPr>
                        <a:t>Bois</a:t>
                      </a:r>
                      <a:r>
                        <a:rPr lang="en-US" b="1" dirty="0">
                          <a:solidFill>
                            <a:schemeClr val="dk2"/>
                          </a:solidFill>
                          <a:latin typeface="Open Sans"/>
                          <a:ea typeface="Open Sans"/>
                          <a:cs typeface="Open Sans"/>
                        </a:rPr>
                        <a:t> + </a:t>
                      </a:r>
                      <a:r>
                        <a:rPr lang="fr-FR" b="1" noProof="0" dirty="0">
                          <a:solidFill>
                            <a:schemeClr val="dk2"/>
                          </a:solidFill>
                          <a:latin typeface="Open Sans"/>
                          <a:ea typeface="Open Sans"/>
                          <a:cs typeface="Open Sans"/>
                        </a:rPr>
                        <a:t>Aluminium</a:t>
                      </a:r>
                      <a:endParaRPr lang="fr-FR" b="1" noProof="0" dirty="0">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16864">
                <a:tc>
                  <a:txBody>
                    <a:bodyPr/>
                    <a:lstStyle/>
                    <a:p>
                      <a:pPr marL="0" marR="0" lvl="0" indent="0" algn="ctr" rtl="0">
                        <a:lnSpc>
                          <a:spcPct val="100000"/>
                        </a:lnSpc>
                        <a:spcBef>
                          <a:spcPts val="0"/>
                        </a:spcBef>
                        <a:spcAft>
                          <a:spcPts val="0"/>
                        </a:spcAft>
                        <a:buClr>
                          <a:srgbClr val="000000"/>
                        </a:buClr>
                        <a:buFont typeface="Arial"/>
                        <a:buNone/>
                      </a:pPr>
                      <a:r>
                        <a:rPr lang="fr-MA" sz="1400" b="1" i="0" u="none" strike="noStrike" cap="none" dirty="0">
                          <a:solidFill>
                            <a:schemeClr val="dk2"/>
                          </a:solidFill>
                          <a:latin typeface="Open Sans"/>
                          <a:ea typeface="Open Sans"/>
                          <a:cs typeface="Open Sans"/>
                          <a:sym typeface="Arial"/>
                        </a:rPr>
                        <a:t>Acier inox</a:t>
                      </a:r>
                      <a:endParaRPr sz="1400" b="1" i="0" u="none" strike="noStrike" cap="none" dirty="0">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606" name="Google Shape;2606;p56"/>
          <p:cNvSpPr txBox="1">
            <a:spLocks noGrp="1"/>
          </p:cNvSpPr>
          <p:nvPr>
            <p:ph type="ctrTitle"/>
          </p:nvPr>
        </p:nvSpPr>
        <p:spPr>
          <a:xfrm>
            <a:off x="981672" y="190414"/>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Estimation du coût du prototype</a:t>
            </a:r>
            <a:endParaRPr dirty="0"/>
          </a:p>
        </p:txBody>
      </p:sp>
      <p:pic>
        <p:nvPicPr>
          <p:cNvPr id="2" name="Google Shape;2604;p56">
            <a:extLst>
              <a:ext uri="{FF2B5EF4-FFF2-40B4-BE49-F238E27FC236}">
                <a16:creationId xmlns:a16="http://schemas.microsoft.com/office/drawing/2014/main" id="{2D66AD75-B43E-BD9F-4328-A0C343D86B85}"/>
              </a:ext>
            </a:extLst>
          </p:cNvPr>
          <p:cNvPicPr preferRelativeResize="0"/>
          <p:nvPr/>
        </p:nvPicPr>
        <p:blipFill>
          <a:blip r:embed="rId5">
            <a:alphaModFix amt="52000"/>
          </a:blip>
          <a:stretch>
            <a:fillRect/>
          </a:stretch>
        </p:blipFill>
        <p:spPr>
          <a:xfrm rot="20471012" flipH="1">
            <a:off x="994962" y="3533401"/>
            <a:ext cx="1486519" cy="553519"/>
          </a:xfrm>
          <a:prstGeom prst="rect">
            <a:avLst/>
          </a:prstGeom>
          <a:noFill/>
          <a:ln>
            <a:noFill/>
          </a:ln>
        </p:spPr>
      </p:pic>
      <p:sp>
        <p:nvSpPr>
          <p:cNvPr id="4" name="ZoneTexte 3">
            <a:extLst>
              <a:ext uri="{FF2B5EF4-FFF2-40B4-BE49-F238E27FC236}">
                <a16:creationId xmlns:a16="http://schemas.microsoft.com/office/drawing/2014/main" id="{654AF0EC-98C5-1A95-768E-04D4E8601553}"/>
              </a:ext>
            </a:extLst>
          </p:cNvPr>
          <p:cNvSpPr txBox="1"/>
          <p:nvPr/>
        </p:nvSpPr>
        <p:spPr>
          <a:xfrm>
            <a:off x="1199611" y="3656474"/>
            <a:ext cx="923731"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Font typeface="Arial"/>
              <a:buNone/>
            </a:pPr>
            <a:r>
              <a:rPr lang="fr-MA" b="1" dirty="0">
                <a:solidFill>
                  <a:schemeClr val="dk2"/>
                </a:solidFill>
                <a:latin typeface="Open Sans"/>
                <a:ea typeface="Open Sans"/>
                <a:cs typeface="Open Sans"/>
              </a:rPr>
              <a:t>Roues</a:t>
            </a:r>
            <a:endParaRPr lang="fr-MA" sz="1400" b="1" i="0" u="none" strike="noStrike" cap="none" dirty="0">
              <a:solidFill>
                <a:schemeClr val="dk2"/>
              </a:solidFill>
              <a:latin typeface="Open Sans"/>
              <a:ea typeface="Open Sans"/>
              <a:cs typeface="Open Sans"/>
              <a:sym typeface="Open Sans"/>
            </a:endParaRPr>
          </a:p>
        </p:txBody>
      </p:sp>
      <p:sp>
        <p:nvSpPr>
          <p:cNvPr id="6" name="ZoneTexte 5">
            <a:extLst>
              <a:ext uri="{FF2B5EF4-FFF2-40B4-BE49-F238E27FC236}">
                <a16:creationId xmlns:a16="http://schemas.microsoft.com/office/drawing/2014/main" id="{FE9AB89D-0078-5E05-304E-83D622E0964F}"/>
              </a:ext>
            </a:extLst>
          </p:cNvPr>
          <p:cNvSpPr txBox="1"/>
          <p:nvPr/>
        </p:nvSpPr>
        <p:spPr>
          <a:xfrm>
            <a:off x="2858039" y="1541337"/>
            <a:ext cx="1553353" cy="523220"/>
          </a:xfrm>
          <a:prstGeom prst="rect">
            <a:avLst/>
          </a:prstGeom>
          <a:noFill/>
        </p:spPr>
        <p:txBody>
          <a:bodyPr wrap="square" rtlCol="0">
            <a:spAutoFit/>
          </a:bodyPr>
          <a:lstStyle/>
          <a:p>
            <a:r>
              <a:rPr lang="fr-FR" dirty="0"/>
              <a:t>Demi-sphère de diamètre 1 mètre</a:t>
            </a:r>
          </a:p>
        </p:txBody>
      </p:sp>
      <p:sp>
        <p:nvSpPr>
          <p:cNvPr id="3" name="ZoneTexte 2">
            <a:extLst>
              <a:ext uri="{FF2B5EF4-FFF2-40B4-BE49-F238E27FC236}">
                <a16:creationId xmlns:a16="http://schemas.microsoft.com/office/drawing/2014/main" id="{9004F052-5CE1-743B-D84D-60F7319C4F88}"/>
              </a:ext>
            </a:extLst>
          </p:cNvPr>
          <p:cNvSpPr txBox="1"/>
          <p:nvPr/>
        </p:nvSpPr>
        <p:spPr>
          <a:xfrm>
            <a:off x="5838368" y="1626567"/>
            <a:ext cx="1139112" cy="307777"/>
          </a:xfrm>
          <a:prstGeom prst="rect">
            <a:avLst/>
          </a:prstGeom>
          <a:noFill/>
        </p:spPr>
        <p:txBody>
          <a:bodyPr wrap="square" rtlCol="0">
            <a:spAutoFit/>
          </a:bodyPr>
          <a:lstStyle/>
          <a:p>
            <a:r>
              <a:rPr lang="fr-FR" dirty="0"/>
              <a:t>2060 </a:t>
            </a:r>
            <a:r>
              <a:rPr lang="fr-FR" dirty="0" err="1"/>
              <a:t>dh</a:t>
            </a:r>
            <a:endParaRPr lang="fr-FR" dirty="0"/>
          </a:p>
        </p:txBody>
      </p:sp>
      <p:sp>
        <p:nvSpPr>
          <p:cNvPr id="5" name="ZoneTexte 4">
            <a:extLst>
              <a:ext uri="{FF2B5EF4-FFF2-40B4-BE49-F238E27FC236}">
                <a16:creationId xmlns:a16="http://schemas.microsoft.com/office/drawing/2014/main" id="{9F497053-321F-EE60-28D8-FEE99D22F13A}"/>
              </a:ext>
            </a:extLst>
          </p:cNvPr>
          <p:cNvSpPr txBox="1"/>
          <p:nvPr/>
        </p:nvSpPr>
        <p:spPr>
          <a:xfrm>
            <a:off x="2790636" y="2843670"/>
            <a:ext cx="1732316" cy="523220"/>
          </a:xfrm>
          <a:prstGeom prst="rect">
            <a:avLst/>
          </a:prstGeom>
          <a:noFill/>
        </p:spPr>
        <p:txBody>
          <a:bodyPr wrap="square" rtlCol="0">
            <a:spAutoFit/>
          </a:bodyPr>
          <a:lstStyle/>
          <a:p>
            <a:pPr algn="ctr"/>
            <a:r>
              <a:rPr lang="fr-FR" dirty="0"/>
              <a:t>Entonnoir de diamètre 1 mètre</a:t>
            </a:r>
          </a:p>
        </p:txBody>
      </p:sp>
      <p:sp>
        <p:nvSpPr>
          <p:cNvPr id="7" name="ZoneTexte 6">
            <a:extLst>
              <a:ext uri="{FF2B5EF4-FFF2-40B4-BE49-F238E27FC236}">
                <a16:creationId xmlns:a16="http://schemas.microsoft.com/office/drawing/2014/main" id="{213FDE08-BDF2-7A65-A988-BD8E2FC133DE}"/>
              </a:ext>
            </a:extLst>
          </p:cNvPr>
          <p:cNvSpPr txBox="1"/>
          <p:nvPr/>
        </p:nvSpPr>
        <p:spPr>
          <a:xfrm>
            <a:off x="5962139" y="2987338"/>
            <a:ext cx="758086" cy="307777"/>
          </a:xfrm>
          <a:prstGeom prst="rect">
            <a:avLst/>
          </a:prstGeom>
          <a:noFill/>
        </p:spPr>
        <p:txBody>
          <a:bodyPr wrap="square" rtlCol="0">
            <a:spAutoFit/>
          </a:bodyPr>
          <a:lstStyle/>
          <a:p>
            <a:r>
              <a:rPr lang="fr-FR"/>
              <a:t>380</a:t>
            </a:r>
            <a:r>
              <a:rPr lang="fr-FR" dirty="0"/>
              <a:t> </a:t>
            </a:r>
            <a:r>
              <a:rPr lang="fr-FR" dirty="0" err="1"/>
              <a:t>dh</a:t>
            </a:r>
            <a:endParaRPr lang="fr-FR" dirty="0"/>
          </a:p>
        </p:txBody>
      </p:sp>
      <p:sp>
        <p:nvSpPr>
          <p:cNvPr id="8" name="ZoneTexte 7">
            <a:extLst>
              <a:ext uri="{FF2B5EF4-FFF2-40B4-BE49-F238E27FC236}">
                <a16:creationId xmlns:a16="http://schemas.microsoft.com/office/drawing/2014/main" id="{B1D1393C-196D-1BB8-9D6B-C8A10252B652}"/>
              </a:ext>
            </a:extLst>
          </p:cNvPr>
          <p:cNvSpPr txBox="1"/>
          <p:nvPr/>
        </p:nvSpPr>
        <p:spPr>
          <a:xfrm>
            <a:off x="3030943" y="3590568"/>
            <a:ext cx="1064349" cy="307777"/>
          </a:xfrm>
          <a:prstGeom prst="rect">
            <a:avLst/>
          </a:prstGeom>
          <a:noFill/>
        </p:spPr>
        <p:txBody>
          <a:bodyPr wrap="square" rtlCol="0">
            <a:spAutoFit/>
          </a:bodyPr>
          <a:lstStyle/>
          <a:p>
            <a:r>
              <a:rPr lang="fr-FR" dirty="0"/>
              <a:t>4 roulettes</a:t>
            </a:r>
          </a:p>
        </p:txBody>
      </p:sp>
      <p:sp>
        <p:nvSpPr>
          <p:cNvPr id="9" name="ZoneTexte 8">
            <a:extLst>
              <a:ext uri="{FF2B5EF4-FFF2-40B4-BE49-F238E27FC236}">
                <a16:creationId xmlns:a16="http://schemas.microsoft.com/office/drawing/2014/main" id="{D0999D5A-5F89-039C-D4F7-75559D39A114}"/>
              </a:ext>
            </a:extLst>
          </p:cNvPr>
          <p:cNvSpPr txBox="1"/>
          <p:nvPr/>
        </p:nvSpPr>
        <p:spPr>
          <a:xfrm>
            <a:off x="5962139" y="3671355"/>
            <a:ext cx="758086" cy="307777"/>
          </a:xfrm>
          <a:prstGeom prst="rect">
            <a:avLst/>
          </a:prstGeom>
          <a:noFill/>
        </p:spPr>
        <p:txBody>
          <a:bodyPr wrap="square" rtlCol="0">
            <a:spAutoFit/>
          </a:bodyPr>
          <a:lstStyle/>
          <a:p>
            <a:r>
              <a:rPr lang="fr-FR" dirty="0"/>
              <a:t>60 </a:t>
            </a:r>
            <a:r>
              <a:rPr lang="fr-FR" dirty="0" err="1"/>
              <a:t>dh</a:t>
            </a:r>
            <a:endParaRPr lang="fr-FR" dirty="0"/>
          </a:p>
        </p:txBody>
      </p:sp>
      <p:pic>
        <p:nvPicPr>
          <p:cNvPr id="10" name="Google Shape;2604;p56">
            <a:extLst>
              <a:ext uri="{FF2B5EF4-FFF2-40B4-BE49-F238E27FC236}">
                <a16:creationId xmlns:a16="http://schemas.microsoft.com/office/drawing/2014/main" id="{0F7D6669-5790-E802-F456-75E7DC881904}"/>
              </a:ext>
            </a:extLst>
          </p:cNvPr>
          <p:cNvPicPr preferRelativeResize="0"/>
          <p:nvPr/>
        </p:nvPicPr>
        <p:blipFill>
          <a:blip r:embed="rId5">
            <a:alphaModFix amt="52000"/>
            <a:duotone>
              <a:prstClr val="black"/>
              <a:srgbClr val="FF0000">
                <a:tint val="45000"/>
                <a:satMod val="400000"/>
              </a:srgbClr>
            </a:duotone>
          </a:blip>
          <a:stretch>
            <a:fillRect/>
          </a:stretch>
        </p:blipFill>
        <p:spPr>
          <a:xfrm rot="20471012" flipH="1">
            <a:off x="1963555" y="4218467"/>
            <a:ext cx="1486519" cy="553519"/>
          </a:xfrm>
          <a:prstGeom prst="rect">
            <a:avLst/>
          </a:prstGeom>
          <a:noFill/>
          <a:ln>
            <a:noFill/>
          </a:ln>
        </p:spPr>
      </p:pic>
      <p:sp>
        <p:nvSpPr>
          <p:cNvPr id="11" name="ZoneTexte 10">
            <a:extLst>
              <a:ext uri="{FF2B5EF4-FFF2-40B4-BE49-F238E27FC236}">
                <a16:creationId xmlns:a16="http://schemas.microsoft.com/office/drawing/2014/main" id="{75854711-6E96-7D48-B13B-50FDC7523BE2}"/>
              </a:ext>
            </a:extLst>
          </p:cNvPr>
          <p:cNvSpPr txBox="1"/>
          <p:nvPr/>
        </p:nvSpPr>
        <p:spPr>
          <a:xfrm>
            <a:off x="303302" y="4344724"/>
            <a:ext cx="1771418" cy="369332"/>
          </a:xfrm>
          <a:prstGeom prst="rect">
            <a:avLst/>
          </a:prstGeom>
          <a:noFill/>
        </p:spPr>
        <p:txBody>
          <a:bodyPr wrap="square" rtlCol="0">
            <a:spAutoFit/>
          </a:bodyPr>
          <a:lstStyle/>
          <a:p>
            <a:r>
              <a:rPr lang="fr-FR" sz="1800" b="1" dirty="0">
                <a:solidFill>
                  <a:srgbClr val="FF0000"/>
                </a:solidFill>
              </a:rPr>
              <a:t>Maintenance :</a:t>
            </a:r>
          </a:p>
        </p:txBody>
      </p:sp>
      <p:sp>
        <p:nvSpPr>
          <p:cNvPr id="12" name="ZoneTexte 11">
            <a:extLst>
              <a:ext uri="{FF2B5EF4-FFF2-40B4-BE49-F238E27FC236}">
                <a16:creationId xmlns:a16="http://schemas.microsoft.com/office/drawing/2014/main" id="{D9931CCF-4C79-68A5-7669-44B67B64B209}"/>
              </a:ext>
            </a:extLst>
          </p:cNvPr>
          <p:cNvSpPr txBox="1"/>
          <p:nvPr/>
        </p:nvSpPr>
        <p:spPr>
          <a:xfrm>
            <a:off x="2429414" y="4341337"/>
            <a:ext cx="817618" cy="307777"/>
          </a:xfrm>
          <a:prstGeom prst="rect">
            <a:avLst/>
          </a:prstGeom>
          <a:noFill/>
        </p:spPr>
        <p:txBody>
          <a:bodyPr wrap="square" rtlCol="0">
            <a:spAutoFit/>
          </a:bodyPr>
          <a:lstStyle/>
          <a:p>
            <a:r>
              <a:rPr lang="fr-FR" dirty="0"/>
              <a:t>50 </a:t>
            </a:r>
            <a:r>
              <a:rPr lang="fr-FR" dirty="0" err="1"/>
              <a:t>dh</a:t>
            </a:r>
            <a:endParaRPr lang="fr-FR" dirty="0"/>
          </a:p>
        </p:txBody>
      </p:sp>
      <p:sp>
        <p:nvSpPr>
          <p:cNvPr id="13" name="ZoneTexte 12">
            <a:extLst>
              <a:ext uri="{FF2B5EF4-FFF2-40B4-BE49-F238E27FC236}">
                <a16:creationId xmlns:a16="http://schemas.microsoft.com/office/drawing/2014/main" id="{6225AEEA-1AA1-C92A-87D1-8063A61483A8}"/>
              </a:ext>
            </a:extLst>
          </p:cNvPr>
          <p:cNvSpPr txBox="1"/>
          <p:nvPr/>
        </p:nvSpPr>
        <p:spPr>
          <a:xfrm>
            <a:off x="3255691" y="2275336"/>
            <a:ext cx="802433" cy="307777"/>
          </a:xfrm>
          <a:prstGeom prst="rect">
            <a:avLst/>
          </a:prstGeom>
          <a:noFill/>
        </p:spPr>
        <p:txBody>
          <a:bodyPr wrap="square" lIns="91440" tIns="45720" rIns="91440" bIns="45720" rtlCol="0" anchor="t">
            <a:spAutoFit/>
          </a:bodyPr>
          <a:lstStyle/>
          <a:p>
            <a:r>
              <a:rPr lang="fr-FR" dirty="0"/>
              <a:t>0.1 m</a:t>
            </a:r>
            <a:r>
              <a:rPr lang="fr-FR" baseline="30000" dirty="0"/>
              <a:t>3</a:t>
            </a:r>
          </a:p>
        </p:txBody>
      </p:sp>
      <p:sp>
        <p:nvSpPr>
          <p:cNvPr id="14" name="ZoneTexte 13">
            <a:extLst>
              <a:ext uri="{FF2B5EF4-FFF2-40B4-BE49-F238E27FC236}">
                <a16:creationId xmlns:a16="http://schemas.microsoft.com/office/drawing/2014/main" id="{5BAC8961-5561-4E36-DE01-C922E7C298CB}"/>
              </a:ext>
            </a:extLst>
          </p:cNvPr>
          <p:cNvSpPr txBox="1"/>
          <p:nvPr/>
        </p:nvSpPr>
        <p:spPr>
          <a:xfrm>
            <a:off x="83977" y="4791625"/>
            <a:ext cx="3015021" cy="215444"/>
          </a:xfrm>
          <a:prstGeom prst="rect">
            <a:avLst/>
          </a:prstGeom>
          <a:noFill/>
        </p:spPr>
        <p:txBody>
          <a:bodyPr wrap="square" lIns="91440" tIns="45720" rIns="91440" bIns="45720" rtlCol="0" anchor="t">
            <a:spAutoFit/>
          </a:bodyPr>
          <a:lstStyle/>
          <a:p>
            <a:r>
              <a:rPr lang="fr-FR" sz="800" i="1" dirty="0" err="1">
                <a:solidFill>
                  <a:schemeClr val="bg1">
                    <a:lumMod val="50000"/>
                  </a:schemeClr>
                </a:solidFill>
                <a:latin typeface="Calibri" panose="020F0502020204030204" pitchFamily="34" charset="0"/>
                <a:cs typeface="Calibri" panose="020F0502020204030204" pitchFamily="34" charset="0"/>
              </a:rPr>
              <a:t>Solostocks</a:t>
            </a:r>
            <a:r>
              <a:rPr lang="fr-FR" sz="800" i="1" dirty="0">
                <a:solidFill>
                  <a:schemeClr val="bg1">
                    <a:lumMod val="50000"/>
                  </a:schemeClr>
                </a:solidFill>
                <a:latin typeface="Calibri" panose="020F0502020204030204" pitchFamily="34" charset="0"/>
                <a:cs typeface="Calibri" panose="020F0502020204030204" pitchFamily="34" charset="0"/>
              </a:rPr>
              <a:t> Maroc</a:t>
            </a:r>
            <a:endParaRPr lang="fr-FR" i="1" dirty="0">
              <a:solidFill>
                <a:schemeClr val="bg1">
                  <a:lumMod val="50000"/>
                </a:schemeClr>
              </a:solidFill>
              <a:latin typeface="Calibri" panose="020F0502020204030204" pitchFamily="34" charset="0"/>
              <a:cs typeface="Calibri" panose="020F0502020204030204" pitchFamily="34" charset="0"/>
            </a:endParaRPr>
          </a:p>
        </p:txBody>
      </p:sp>
      <p:sp>
        <p:nvSpPr>
          <p:cNvPr id="15" name="ZoneTexte 14">
            <a:extLst>
              <a:ext uri="{FF2B5EF4-FFF2-40B4-BE49-F238E27FC236}">
                <a16:creationId xmlns:a16="http://schemas.microsoft.com/office/drawing/2014/main" id="{53EBA1C7-CAB8-13D1-2195-EA96017428A3}"/>
              </a:ext>
            </a:extLst>
          </p:cNvPr>
          <p:cNvSpPr txBox="1"/>
          <p:nvPr/>
        </p:nvSpPr>
        <p:spPr>
          <a:xfrm>
            <a:off x="5926497" y="2284267"/>
            <a:ext cx="758086" cy="307777"/>
          </a:xfrm>
          <a:prstGeom prst="rect">
            <a:avLst/>
          </a:prstGeom>
          <a:noFill/>
        </p:spPr>
        <p:txBody>
          <a:bodyPr wrap="square" rtlCol="0">
            <a:spAutoFit/>
          </a:bodyPr>
          <a:lstStyle/>
          <a:p>
            <a:r>
              <a:rPr lang="fr-FR" dirty="0"/>
              <a:t>120 </a:t>
            </a:r>
            <a:r>
              <a:rPr lang="fr-FR" dirty="0" err="1"/>
              <a:t>dh</a:t>
            </a:r>
            <a:endParaRPr lang="fr-FR" dirty="0"/>
          </a:p>
        </p:txBody>
      </p:sp>
      <p:pic>
        <p:nvPicPr>
          <p:cNvPr id="16" name="Google Shape;2604;p56">
            <a:extLst>
              <a:ext uri="{FF2B5EF4-FFF2-40B4-BE49-F238E27FC236}">
                <a16:creationId xmlns:a16="http://schemas.microsoft.com/office/drawing/2014/main" id="{3B62A1FD-DEB9-7930-F585-21FCB9C45501}"/>
              </a:ext>
            </a:extLst>
          </p:cNvPr>
          <p:cNvPicPr preferRelativeResize="0"/>
          <p:nvPr/>
        </p:nvPicPr>
        <p:blipFill>
          <a:blip r:embed="rId5">
            <a:alphaModFix amt="52000"/>
            <a:duotone>
              <a:prstClr val="black"/>
              <a:srgbClr val="FF0000">
                <a:tint val="45000"/>
                <a:satMod val="400000"/>
              </a:srgbClr>
            </a:duotone>
          </a:blip>
          <a:stretch>
            <a:fillRect/>
          </a:stretch>
        </p:blipFill>
        <p:spPr>
          <a:xfrm rot="20471012" flipH="1">
            <a:off x="5607627" y="4239871"/>
            <a:ext cx="1486519" cy="553519"/>
          </a:xfrm>
          <a:prstGeom prst="rect">
            <a:avLst/>
          </a:prstGeom>
          <a:noFill/>
          <a:ln>
            <a:noFill/>
          </a:ln>
        </p:spPr>
      </p:pic>
      <p:sp>
        <p:nvSpPr>
          <p:cNvPr id="17" name="ZoneTexte 16">
            <a:extLst>
              <a:ext uri="{FF2B5EF4-FFF2-40B4-BE49-F238E27FC236}">
                <a16:creationId xmlns:a16="http://schemas.microsoft.com/office/drawing/2014/main" id="{C5F39020-1CF3-0270-61CB-28A82C0751C0}"/>
              </a:ext>
            </a:extLst>
          </p:cNvPr>
          <p:cNvSpPr txBox="1"/>
          <p:nvPr/>
        </p:nvSpPr>
        <p:spPr>
          <a:xfrm>
            <a:off x="4546480" y="4366128"/>
            <a:ext cx="1172311" cy="369332"/>
          </a:xfrm>
          <a:prstGeom prst="rect">
            <a:avLst/>
          </a:prstGeom>
          <a:noFill/>
        </p:spPr>
        <p:txBody>
          <a:bodyPr wrap="square" rtlCol="0">
            <a:spAutoFit/>
          </a:bodyPr>
          <a:lstStyle/>
          <a:p>
            <a:r>
              <a:rPr lang="fr-FR" sz="1800" b="1" dirty="0">
                <a:solidFill>
                  <a:srgbClr val="FF0000"/>
                </a:solidFill>
              </a:rPr>
              <a:t>Total :</a:t>
            </a:r>
          </a:p>
        </p:txBody>
      </p:sp>
      <p:sp>
        <p:nvSpPr>
          <p:cNvPr id="18" name="ZoneTexte 17">
            <a:extLst>
              <a:ext uri="{FF2B5EF4-FFF2-40B4-BE49-F238E27FC236}">
                <a16:creationId xmlns:a16="http://schemas.microsoft.com/office/drawing/2014/main" id="{196BD7F5-63A0-44CD-2DE2-931D03EE7E1D}"/>
              </a:ext>
            </a:extLst>
          </p:cNvPr>
          <p:cNvSpPr txBox="1"/>
          <p:nvPr/>
        </p:nvSpPr>
        <p:spPr>
          <a:xfrm>
            <a:off x="5912777" y="4362741"/>
            <a:ext cx="1323975" cy="307777"/>
          </a:xfrm>
          <a:prstGeom prst="rect">
            <a:avLst/>
          </a:prstGeom>
          <a:noFill/>
        </p:spPr>
        <p:txBody>
          <a:bodyPr wrap="square" rtlCol="0">
            <a:spAutoFit/>
          </a:bodyPr>
          <a:lstStyle/>
          <a:p>
            <a:r>
              <a:rPr lang="fr-FR" dirty="0"/>
              <a:t>2620 </a:t>
            </a:r>
            <a:r>
              <a:rPr lang="fr-FR" dirty="0" err="1"/>
              <a:t>dh</a:t>
            </a:r>
            <a:endParaRPr lang="fr-FR" dirty="0"/>
          </a:p>
        </p:txBody>
      </p:sp>
    </p:spTree>
    <p:extLst>
      <p:ext uri="{BB962C8B-B14F-4D97-AF65-F5344CB8AC3E}">
        <p14:creationId xmlns:p14="http://schemas.microsoft.com/office/powerpoint/2010/main" val="93000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62" name="Google Shape;2262;p47"/>
          <p:cNvSpPr txBox="1">
            <a:spLocks noGrp="1"/>
          </p:cNvSpPr>
          <p:nvPr>
            <p:ph type="ctrTitle"/>
          </p:nvPr>
        </p:nvSpPr>
        <p:spPr>
          <a:xfrm>
            <a:off x="735750" y="469900"/>
            <a:ext cx="7672500" cy="601930"/>
          </a:xfrm>
          <a:prstGeom prst="rect">
            <a:avLst/>
          </a:prstGeom>
        </p:spPr>
        <p:txBody>
          <a:bodyPr spcFirstLastPara="1" wrap="square" lIns="91425" tIns="91425" rIns="91425" bIns="91425" anchor="ctr" anchorCtr="0">
            <a:noAutofit/>
          </a:bodyPr>
          <a:lstStyle/>
          <a:p>
            <a:r>
              <a:rPr lang="fr-FR" dirty="0"/>
              <a:t>Coût de l’eau</a:t>
            </a:r>
            <a:br>
              <a:rPr lang="fr-FR" dirty="0"/>
            </a:br>
            <a:r>
              <a:rPr lang="fr-FR" sz="1400" dirty="0">
                <a:solidFill>
                  <a:srgbClr val="073763"/>
                </a:solidFill>
                <a:latin typeface="Overpass Black" panose="020B0604020202020204" charset="0"/>
              </a:rPr>
              <a:t>Formule de calcul du coût de l'eau:</a:t>
            </a:r>
            <a:br>
              <a:rPr lang="fr-FR" sz="1400" dirty="0">
                <a:solidFill>
                  <a:srgbClr val="073763"/>
                </a:solidFill>
                <a:latin typeface="Overpass Black" panose="020B0604020202020204" charset="0"/>
              </a:rPr>
            </a:br>
            <a:endParaRPr lang="fr-FR" sz="3200" dirty="0">
              <a:solidFill>
                <a:srgbClr val="073763"/>
              </a:solidFill>
              <a:latin typeface="Overpass Black" panose="020B0604020202020204" charset="0"/>
            </a:endParaRPr>
          </a:p>
        </p:txBody>
      </p:sp>
      <p:sp>
        <p:nvSpPr>
          <p:cNvPr id="8" name="ZoneTexte 7">
            <a:extLst>
              <a:ext uri="{FF2B5EF4-FFF2-40B4-BE49-F238E27FC236}">
                <a16:creationId xmlns:a16="http://schemas.microsoft.com/office/drawing/2014/main" id="{9CC744FC-D463-5386-D023-E022F14DDB5A}"/>
              </a:ext>
            </a:extLst>
          </p:cNvPr>
          <p:cNvSpPr txBox="1"/>
          <p:nvPr/>
        </p:nvSpPr>
        <p:spPr>
          <a:xfrm>
            <a:off x="5365104" y="2133606"/>
            <a:ext cx="3592284" cy="1991379"/>
          </a:xfrm>
          <a:prstGeom prst="rect">
            <a:avLst/>
          </a:prstGeom>
          <a:noFill/>
        </p:spPr>
        <p:txBody>
          <a:bodyPr wrap="square" rtlCol="0">
            <a:spAutoFit/>
          </a:bodyPr>
          <a:lstStyle/>
          <a:p>
            <a:pPr algn="l">
              <a:lnSpc>
                <a:spcPct val="150000"/>
              </a:lnSpc>
            </a:pPr>
            <a:r>
              <a:rPr lang="fr-FR" b="1" i="0" dirty="0">
                <a:solidFill>
                  <a:schemeClr val="bg2">
                    <a:lumMod val="75000"/>
                  </a:schemeClr>
                </a:solidFill>
                <a:effectLst/>
                <a:latin typeface="Cambria Math" panose="02040503050406030204" pitchFamily="18" charset="0"/>
                <a:ea typeface="Cambria Math" panose="02040503050406030204" pitchFamily="18" charset="0"/>
              </a:rPr>
              <a:t>I </a:t>
            </a:r>
            <a:r>
              <a:rPr lang="fr-FR" i="0" dirty="0">
                <a:solidFill>
                  <a:schemeClr val="bg2">
                    <a:lumMod val="75000"/>
                  </a:schemeClr>
                </a:solidFill>
                <a:effectLst/>
                <a:latin typeface="+mn-lt"/>
              </a:rPr>
              <a:t>: co</a:t>
            </a:r>
            <a:r>
              <a:rPr lang="fr-FR" sz="1400" dirty="0">
                <a:solidFill>
                  <a:schemeClr val="bg2">
                    <a:lumMod val="75000"/>
                  </a:schemeClr>
                </a:solidFill>
              </a:rPr>
              <a:t>û</a:t>
            </a:r>
            <a:r>
              <a:rPr lang="fr-FR" i="0" dirty="0">
                <a:solidFill>
                  <a:schemeClr val="bg2">
                    <a:lumMod val="75000"/>
                  </a:schemeClr>
                </a:solidFill>
                <a:effectLst/>
                <a:latin typeface="+mn-lt"/>
              </a:rPr>
              <a:t>t d'investissement ​</a:t>
            </a:r>
          </a:p>
          <a:p>
            <a:pPr algn="l">
              <a:lnSpc>
                <a:spcPct val="150000"/>
              </a:lnSpc>
            </a:pPr>
            <a:r>
              <a:rPr lang="fr-FR" b="1" i="0" dirty="0" err="1">
                <a:solidFill>
                  <a:schemeClr val="bg2">
                    <a:lumMod val="75000"/>
                  </a:schemeClr>
                </a:solidFill>
                <a:effectLst/>
                <a:latin typeface="Cambria Math" panose="02040503050406030204" pitchFamily="18" charset="0"/>
                <a:ea typeface="Cambria Math" panose="02040503050406030204" pitchFamily="18" charset="0"/>
              </a:rPr>
              <a:t>M</a:t>
            </a:r>
            <a:r>
              <a:rPr lang="fr-FR" b="1" i="0" baseline="-25000" dirty="0" err="1">
                <a:solidFill>
                  <a:schemeClr val="bg2">
                    <a:lumMod val="75000"/>
                  </a:schemeClr>
                </a:solidFill>
                <a:effectLst/>
                <a:latin typeface="Cambria Math" panose="02040503050406030204" pitchFamily="18" charset="0"/>
                <a:ea typeface="Cambria Math" panose="02040503050406030204" pitchFamily="18" charset="0"/>
              </a:rPr>
              <a:t>k</a:t>
            </a:r>
            <a:r>
              <a:rPr lang="fr-FR" b="1" i="0" dirty="0">
                <a:solidFill>
                  <a:schemeClr val="bg2">
                    <a:lumMod val="75000"/>
                  </a:schemeClr>
                </a:solidFill>
                <a:effectLst/>
                <a:latin typeface="Cambria Math" panose="02040503050406030204" pitchFamily="18" charset="0"/>
                <a:ea typeface="Cambria Math" panose="02040503050406030204" pitchFamily="18" charset="0"/>
              </a:rPr>
              <a:t> </a:t>
            </a:r>
            <a:r>
              <a:rPr lang="fr-FR" i="0" dirty="0">
                <a:solidFill>
                  <a:schemeClr val="bg2">
                    <a:lumMod val="75000"/>
                  </a:schemeClr>
                </a:solidFill>
                <a:effectLst/>
                <a:latin typeface="+mn-lt"/>
              </a:rPr>
              <a:t>: coût de maintenance de l'année k​</a:t>
            </a:r>
          </a:p>
          <a:p>
            <a:pPr algn="l">
              <a:lnSpc>
                <a:spcPct val="150000"/>
              </a:lnSpc>
            </a:pPr>
            <a:r>
              <a:rPr lang="fr-FR" b="1" i="0" dirty="0" err="1">
                <a:solidFill>
                  <a:schemeClr val="bg2">
                    <a:lumMod val="75000"/>
                  </a:schemeClr>
                </a:solidFill>
                <a:effectLst/>
                <a:latin typeface="Cambria Math" panose="02040503050406030204" pitchFamily="18" charset="0"/>
                <a:ea typeface="Cambria Math" panose="02040503050406030204" pitchFamily="18" charset="0"/>
              </a:rPr>
              <a:t>F</a:t>
            </a:r>
            <a:r>
              <a:rPr lang="fr-FR" b="1" i="0" baseline="-25000" dirty="0" err="1">
                <a:solidFill>
                  <a:schemeClr val="bg2">
                    <a:lumMod val="75000"/>
                  </a:schemeClr>
                </a:solidFill>
                <a:effectLst/>
                <a:latin typeface="Cambria Math" panose="02040503050406030204" pitchFamily="18" charset="0"/>
                <a:ea typeface="Cambria Math" panose="02040503050406030204" pitchFamily="18" charset="0"/>
              </a:rPr>
              <a:t>k</a:t>
            </a:r>
            <a:r>
              <a:rPr lang="fr-FR" b="1" i="0" dirty="0">
                <a:solidFill>
                  <a:schemeClr val="bg2">
                    <a:lumMod val="75000"/>
                  </a:schemeClr>
                </a:solidFill>
                <a:effectLst/>
                <a:latin typeface="Cambria Math" panose="02040503050406030204" pitchFamily="18" charset="0"/>
                <a:ea typeface="Cambria Math" panose="02040503050406030204" pitchFamily="18" charset="0"/>
              </a:rPr>
              <a:t> </a:t>
            </a:r>
            <a:r>
              <a:rPr lang="fr-FR" i="0" dirty="0">
                <a:solidFill>
                  <a:schemeClr val="bg2">
                    <a:lumMod val="75000"/>
                  </a:schemeClr>
                </a:solidFill>
                <a:effectLst/>
                <a:latin typeface="+mn-lt"/>
              </a:rPr>
              <a:t>: co</a:t>
            </a:r>
            <a:r>
              <a:rPr lang="fr-FR" sz="1400" dirty="0">
                <a:solidFill>
                  <a:schemeClr val="bg2">
                    <a:lumMod val="75000"/>
                  </a:schemeClr>
                </a:solidFill>
              </a:rPr>
              <a:t>û</a:t>
            </a:r>
            <a:r>
              <a:rPr lang="fr-FR" i="0" dirty="0">
                <a:solidFill>
                  <a:schemeClr val="bg2">
                    <a:lumMod val="75000"/>
                  </a:schemeClr>
                </a:solidFill>
                <a:effectLst/>
                <a:latin typeface="+mn-lt"/>
              </a:rPr>
              <a:t>t d'énergie dépensée de l'année k​</a:t>
            </a:r>
          </a:p>
          <a:p>
            <a:pPr algn="l">
              <a:lnSpc>
                <a:spcPct val="150000"/>
              </a:lnSpc>
            </a:pPr>
            <a:r>
              <a:rPr lang="fr-FR" b="1" i="0" dirty="0" err="1">
                <a:solidFill>
                  <a:schemeClr val="bg2">
                    <a:lumMod val="75000"/>
                  </a:schemeClr>
                </a:solidFill>
                <a:effectLst/>
                <a:latin typeface="Cambria Math" panose="02040503050406030204" pitchFamily="18" charset="0"/>
                <a:ea typeface="Cambria Math" panose="02040503050406030204" pitchFamily="18" charset="0"/>
              </a:rPr>
              <a:t>V</a:t>
            </a:r>
            <a:r>
              <a:rPr lang="fr-FR" b="1" i="0" baseline="-25000" dirty="0" err="1">
                <a:solidFill>
                  <a:schemeClr val="bg2">
                    <a:lumMod val="75000"/>
                  </a:schemeClr>
                </a:solidFill>
                <a:effectLst/>
                <a:latin typeface="Cambria Math" panose="02040503050406030204" pitchFamily="18" charset="0"/>
                <a:ea typeface="Cambria Math" panose="02040503050406030204" pitchFamily="18" charset="0"/>
              </a:rPr>
              <a:t>k</a:t>
            </a:r>
            <a:r>
              <a:rPr lang="fr-FR" b="1" i="0" dirty="0">
                <a:solidFill>
                  <a:schemeClr val="bg2">
                    <a:lumMod val="75000"/>
                  </a:schemeClr>
                </a:solidFill>
                <a:effectLst/>
                <a:latin typeface="Cambria Math" panose="02040503050406030204" pitchFamily="18" charset="0"/>
                <a:ea typeface="Cambria Math" panose="02040503050406030204" pitchFamily="18" charset="0"/>
              </a:rPr>
              <a:t> </a:t>
            </a:r>
            <a:r>
              <a:rPr lang="fr-FR" i="0" dirty="0">
                <a:solidFill>
                  <a:schemeClr val="bg2">
                    <a:lumMod val="75000"/>
                  </a:schemeClr>
                </a:solidFill>
                <a:effectLst/>
                <a:latin typeface="+mn-lt"/>
              </a:rPr>
              <a:t>: volume de l'eau dessalée par an</a:t>
            </a:r>
          </a:p>
          <a:p>
            <a:pPr algn="l">
              <a:lnSpc>
                <a:spcPct val="150000"/>
              </a:lnSpc>
            </a:pPr>
            <a:r>
              <a:rPr lang="fr-FR" b="1" i="0" dirty="0">
                <a:solidFill>
                  <a:schemeClr val="bg2">
                    <a:lumMod val="75000"/>
                  </a:schemeClr>
                </a:solidFill>
                <a:effectLst/>
                <a:latin typeface="Cambria Math" panose="02040503050406030204" pitchFamily="18" charset="0"/>
                <a:ea typeface="Cambria Math" panose="02040503050406030204" pitchFamily="18" charset="0"/>
              </a:rPr>
              <a:t>r </a:t>
            </a:r>
            <a:r>
              <a:rPr lang="fr-FR" i="0" dirty="0">
                <a:solidFill>
                  <a:schemeClr val="bg2">
                    <a:lumMod val="75000"/>
                  </a:schemeClr>
                </a:solidFill>
                <a:effectLst/>
                <a:latin typeface="+mn-lt"/>
              </a:rPr>
              <a:t>: taux d'actualisation</a:t>
            </a:r>
          </a:p>
          <a:p>
            <a:pPr algn="l">
              <a:lnSpc>
                <a:spcPct val="150000"/>
              </a:lnSpc>
            </a:pPr>
            <a:r>
              <a:rPr lang="fr-FR" b="1" i="0" dirty="0">
                <a:solidFill>
                  <a:schemeClr val="bg2">
                    <a:lumMod val="75000"/>
                  </a:schemeClr>
                </a:solidFill>
                <a:effectLst/>
                <a:latin typeface="Cambria Math" panose="02040503050406030204" pitchFamily="18" charset="0"/>
                <a:ea typeface="Cambria Math" panose="02040503050406030204" pitchFamily="18" charset="0"/>
              </a:rPr>
              <a:t>n </a:t>
            </a:r>
            <a:r>
              <a:rPr lang="fr-FR" i="0" dirty="0">
                <a:solidFill>
                  <a:schemeClr val="bg2">
                    <a:lumMod val="75000"/>
                  </a:schemeClr>
                </a:solidFill>
                <a:effectLst/>
                <a:latin typeface="+mn-lt"/>
              </a:rPr>
              <a:t>: durée de vie prévue</a:t>
            </a:r>
          </a:p>
        </p:txBody>
      </p:sp>
      <p:sp>
        <p:nvSpPr>
          <p:cNvPr id="11" name="ZoneTexte 10">
            <a:extLst>
              <a:ext uri="{FF2B5EF4-FFF2-40B4-BE49-F238E27FC236}">
                <a16:creationId xmlns:a16="http://schemas.microsoft.com/office/drawing/2014/main" id="{06246E92-1D19-A561-01AC-A7251D5F4DE0}"/>
              </a:ext>
            </a:extLst>
          </p:cNvPr>
          <p:cNvSpPr txBox="1"/>
          <p:nvPr/>
        </p:nvSpPr>
        <p:spPr>
          <a:xfrm>
            <a:off x="327626" y="1531206"/>
            <a:ext cx="3524636" cy="307777"/>
          </a:xfrm>
          <a:prstGeom prst="rect">
            <a:avLst/>
          </a:prstGeom>
          <a:noFill/>
        </p:spPr>
        <p:txBody>
          <a:bodyPr wrap="square" rtlCol="0">
            <a:spAutoFit/>
          </a:bodyPr>
          <a:lstStyle/>
          <a:p>
            <a:r>
              <a:rPr lang="fr-FR" b="1" dirty="0">
                <a:solidFill>
                  <a:schemeClr val="bg2">
                    <a:lumMod val="75000"/>
                  </a:schemeClr>
                </a:solidFill>
                <a:effectLst/>
                <a:latin typeface="Arial" panose="020B0604020202020204" pitchFamily="34" charset="0"/>
                <a:cs typeface="Arial" panose="020B0604020202020204" pitchFamily="34" charset="0"/>
              </a:rPr>
              <a:t>Coût actualisé de l'eau (LCOW) :</a:t>
            </a:r>
            <a:endParaRPr lang="fr-FR" b="1" dirty="0">
              <a:solidFill>
                <a:schemeClr val="bg2">
                  <a:lumMod val="75000"/>
                </a:schemeClr>
              </a:solidFill>
              <a:latin typeface="Arial" panose="020B0604020202020204" pitchFamily="34" charset="0"/>
              <a:cs typeface="Arial" panose="020B0604020202020204" pitchFamily="34" charset="0"/>
            </a:endParaRPr>
          </a:p>
        </p:txBody>
      </p:sp>
      <p:sp>
        <p:nvSpPr>
          <p:cNvPr id="2" name="ZoneTexte 1">
            <a:extLst>
              <a:ext uri="{FF2B5EF4-FFF2-40B4-BE49-F238E27FC236}">
                <a16:creationId xmlns:a16="http://schemas.microsoft.com/office/drawing/2014/main" id="{F0872D0C-E9FD-760E-C3CC-75515F336BF9}"/>
              </a:ext>
            </a:extLst>
          </p:cNvPr>
          <p:cNvSpPr txBox="1"/>
          <p:nvPr/>
        </p:nvSpPr>
        <p:spPr>
          <a:xfrm rot="-10800000" flipV="1">
            <a:off x="419623" y="4890361"/>
            <a:ext cx="674412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800" i="1" dirty="0">
                <a:solidFill>
                  <a:schemeClr val="bg1">
                    <a:lumMod val="50000"/>
                  </a:schemeClr>
                </a:solidFill>
                <a:latin typeface="Calibri" panose="020F0502020204030204" pitchFamily="34" charset="0"/>
                <a:cs typeface="Calibri" panose="020F0502020204030204" pitchFamily="34" charset="0"/>
              </a:rPr>
              <a:t>The Use of </a:t>
            </a:r>
            <a:r>
              <a:rPr lang="fr-FR" sz="800" i="1" dirty="0" err="1">
                <a:solidFill>
                  <a:schemeClr val="bg1">
                    <a:lumMod val="50000"/>
                  </a:schemeClr>
                </a:solidFill>
                <a:latin typeface="Calibri" panose="020F0502020204030204" pitchFamily="34" charset="0"/>
                <a:cs typeface="Calibri" panose="020F0502020204030204" pitchFamily="34" charset="0"/>
              </a:rPr>
              <a:t>Levelised</a:t>
            </a:r>
            <a:r>
              <a:rPr lang="fr-FR" sz="800" i="1" dirty="0">
                <a:solidFill>
                  <a:schemeClr val="bg1">
                    <a:lumMod val="50000"/>
                  </a:schemeClr>
                </a:solidFill>
                <a:latin typeface="Calibri" panose="020F0502020204030204" pitchFamily="34" charset="0"/>
                <a:cs typeface="Calibri" panose="020F0502020204030204" pitchFamily="34" charset="0"/>
              </a:rPr>
              <a:t> </a:t>
            </a:r>
            <a:r>
              <a:rPr lang="fr-FR" sz="800" i="1" dirty="0" err="1">
                <a:solidFill>
                  <a:schemeClr val="bg1">
                    <a:lumMod val="50000"/>
                  </a:schemeClr>
                </a:solidFill>
                <a:latin typeface="Calibri" panose="020F0502020204030204" pitchFamily="34" charset="0"/>
                <a:cs typeface="Calibri" panose="020F0502020204030204" pitchFamily="34" charset="0"/>
              </a:rPr>
              <a:t>Cost</a:t>
            </a:r>
            <a:r>
              <a:rPr lang="fr-FR" sz="800" i="1" dirty="0">
                <a:solidFill>
                  <a:schemeClr val="bg1">
                    <a:lumMod val="50000"/>
                  </a:schemeClr>
                </a:solidFill>
                <a:latin typeface="Calibri" panose="020F0502020204030204" pitchFamily="34" charset="0"/>
                <a:cs typeface="Calibri" panose="020F0502020204030204" pitchFamily="34" charset="0"/>
              </a:rPr>
              <a:t> in </a:t>
            </a:r>
            <a:r>
              <a:rPr lang="fr-FR" sz="800" i="1" dirty="0" err="1">
                <a:solidFill>
                  <a:schemeClr val="bg1">
                    <a:lumMod val="50000"/>
                  </a:schemeClr>
                </a:solidFill>
                <a:latin typeface="Calibri" panose="020F0502020204030204" pitchFamily="34" charset="0"/>
                <a:cs typeface="Calibri" panose="020F0502020204030204" pitchFamily="34" charset="0"/>
              </a:rPr>
              <a:t>Comparing</a:t>
            </a:r>
            <a:r>
              <a:rPr lang="fr-FR" sz="800" i="1" dirty="0">
                <a:solidFill>
                  <a:schemeClr val="bg1">
                    <a:lumMod val="50000"/>
                  </a:schemeClr>
                </a:solidFill>
                <a:latin typeface="Calibri" panose="020F0502020204030204" pitchFamily="34" charset="0"/>
                <a:cs typeface="Calibri" panose="020F0502020204030204" pitchFamily="34" charset="0"/>
              </a:rPr>
              <a:t> </a:t>
            </a:r>
            <a:r>
              <a:rPr lang="fr-FR" sz="800" i="1" dirty="0" err="1">
                <a:solidFill>
                  <a:schemeClr val="bg1">
                    <a:lumMod val="50000"/>
                  </a:schemeClr>
                </a:solidFill>
                <a:latin typeface="Calibri" panose="020F0502020204030204" pitchFamily="34" charset="0"/>
                <a:cs typeface="Calibri" panose="020F0502020204030204" pitchFamily="34" charset="0"/>
              </a:rPr>
              <a:t>Supply</a:t>
            </a:r>
            <a:r>
              <a:rPr lang="fr-FR" sz="800" i="1" dirty="0">
                <a:solidFill>
                  <a:schemeClr val="bg1">
                    <a:lumMod val="50000"/>
                  </a:schemeClr>
                </a:solidFill>
                <a:latin typeface="Calibri" panose="020F0502020204030204" pitchFamily="34" charset="0"/>
                <a:cs typeface="Calibri" panose="020F0502020204030204" pitchFamily="34" charset="0"/>
              </a:rPr>
              <a:t> and </a:t>
            </a:r>
            <a:r>
              <a:rPr lang="fr-FR" sz="800" i="1" dirty="0" err="1">
                <a:solidFill>
                  <a:schemeClr val="bg1">
                    <a:lumMod val="50000"/>
                  </a:schemeClr>
                </a:solidFill>
                <a:latin typeface="Calibri" panose="020F0502020204030204" pitchFamily="34" charset="0"/>
                <a:cs typeface="Calibri" panose="020F0502020204030204" pitchFamily="34" charset="0"/>
              </a:rPr>
              <a:t>Demand</a:t>
            </a:r>
            <a:r>
              <a:rPr lang="fr-FR" sz="800" i="1" dirty="0">
                <a:solidFill>
                  <a:schemeClr val="bg1">
                    <a:lumMod val="50000"/>
                  </a:schemeClr>
                </a:solidFill>
                <a:latin typeface="Calibri" panose="020F0502020204030204" pitchFamily="34" charset="0"/>
                <a:cs typeface="Calibri" panose="020F0502020204030204" pitchFamily="34" charset="0"/>
              </a:rPr>
              <a:t> </a:t>
            </a:r>
            <a:r>
              <a:rPr lang="fr-FR" sz="800" i="1" dirty="0" err="1">
                <a:solidFill>
                  <a:schemeClr val="bg1">
                    <a:lumMod val="50000"/>
                  </a:schemeClr>
                </a:solidFill>
                <a:latin typeface="Calibri" panose="020F0502020204030204" pitchFamily="34" charset="0"/>
                <a:cs typeface="Calibri" panose="020F0502020204030204" pitchFamily="34" charset="0"/>
              </a:rPr>
              <a:t>Side</a:t>
            </a:r>
            <a:r>
              <a:rPr lang="fr-FR" sz="800" i="1" dirty="0">
                <a:solidFill>
                  <a:schemeClr val="bg1">
                    <a:lumMod val="50000"/>
                  </a:schemeClr>
                </a:solidFill>
                <a:latin typeface="Calibri" panose="020F0502020204030204" pitchFamily="34" charset="0"/>
                <a:cs typeface="Calibri" panose="020F0502020204030204" pitchFamily="34" charset="0"/>
              </a:rPr>
              <a:t> Options. Fane S et al.</a:t>
            </a:r>
          </a:p>
        </p:txBody>
      </p:sp>
      <p:pic>
        <p:nvPicPr>
          <p:cNvPr id="3" name="Image 4" descr="Une image contenant texte&#10;&#10;Description générée automatiquement">
            <a:extLst>
              <a:ext uri="{FF2B5EF4-FFF2-40B4-BE49-F238E27FC236}">
                <a16:creationId xmlns:a16="http://schemas.microsoft.com/office/drawing/2014/main" id="{A093D5F3-5844-D65C-F6A0-A1D098805251}"/>
              </a:ext>
            </a:extLst>
          </p:cNvPr>
          <p:cNvPicPr>
            <a:picLocks noChangeAspect="1"/>
          </p:cNvPicPr>
          <p:nvPr/>
        </p:nvPicPr>
        <p:blipFill>
          <a:blip r:embed="rId3"/>
          <a:stretch>
            <a:fillRect/>
          </a:stretch>
        </p:blipFill>
        <p:spPr>
          <a:xfrm>
            <a:off x="-109987" y="2316841"/>
            <a:ext cx="5363473" cy="1512639"/>
          </a:xfrm>
          <a:prstGeom prst="rect">
            <a:avLst/>
          </a:prstGeom>
        </p:spPr>
      </p:pic>
    </p:spTree>
    <p:extLst>
      <p:ext uri="{BB962C8B-B14F-4D97-AF65-F5344CB8AC3E}">
        <p14:creationId xmlns:p14="http://schemas.microsoft.com/office/powerpoint/2010/main" val="18996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11" name="ZoneTexte 10">
            <a:extLst>
              <a:ext uri="{FF2B5EF4-FFF2-40B4-BE49-F238E27FC236}">
                <a16:creationId xmlns:a16="http://schemas.microsoft.com/office/drawing/2014/main" id="{06246E92-1D19-A561-01AC-A7251D5F4DE0}"/>
              </a:ext>
            </a:extLst>
          </p:cNvPr>
          <p:cNvSpPr txBox="1"/>
          <p:nvPr/>
        </p:nvSpPr>
        <p:spPr>
          <a:xfrm>
            <a:off x="277007" y="1834520"/>
            <a:ext cx="3727433" cy="369332"/>
          </a:xfrm>
          <a:prstGeom prst="rect">
            <a:avLst/>
          </a:prstGeom>
          <a:noFill/>
        </p:spPr>
        <p:txBody>
          <a:bodyPr wrap="square" rtlCol="0">
            <a:spAutoFit/>
          </a:bodyPr>
          <a:lstStyle/>
          <a:p>
            <a:r>
              <a:rPr lang="fr-FR" sz="1800" b="1">
                <a:solidFill>
                  <a:schemeClr val="bg2">
                    <a:lumMod val="75000"/>
                  </a:schemeClr>
                </a:solidFill>
                <a:effectLst/>
                <a:latin typeface="Arial" panose="020B0604020202020204" pitchFamily="34" charset="0"/>
                <a:cs typeface="Arial" panose="020B0604020202020204" pitchFamily="34" charset="0"/>
              </a:rPr>
              <a:t>Coût actualisé de l'eau (LCOW) :</a:t>
            </a:r>
            <a:endParaRPr lang="fr-FR" sz="1800" b="1">
              <a:solidFill>
                <a:schemeClr val="bg2">
                  <a:lumMod val="75000"/>
                </a:schemeClr>
              </a:solidFill>
              <a:latin typeface="Arial" panose="020B0604020202020204" pitchFamily="34" charset="0"/>
              <a:cs typeface="Arial" panose="020B0604020202020204" pitchFamily="34" charset="0"/>
            </a:endParaRPr>
          </a:p>
        </p:txBody>
      </p:sp>
      <p:sp>
        <p:nvSpPr>
          <p:cNvPr id="12" name="ZoneTexte 11">
            <a:extLst>
              <a:ext uri="{FF2B5EF4-FFF2-40B4-BE49-F238E27FC236}">
                <a16:creationId xmlns:a16="http://schemas.microsoft.com/office/drawing/2014/main" id="{2C2D9B15-8EDD-DD36-021D-C8A00896E656}"/>
              </a:ext>
            </a:extLst>
          </p:cNvPr>
          <p:cNvSpPr txBox="1"/>
          <p:nvPr/>
        </p:nvSpPr>
        <p:spPr>
          <a:xfrm>
            <a:off x="521935" y="2664357"/>
            <a:ext cx="2870238" cy="369332"/>
          </a:xfrm>
          <a:prstGeom prst="rect">
            <a:avLst/>
          </a:prstGeom>
          <a:noFill/>
        </p:spPr>
        <p:txBody>
          <a:bodyPr wrap="square" rtlCol="0">
            <a:spAutoFit/>
          </a:bodyPr>
          <a:lstStyle/>
          <a:p>
            <a:r>
              <a:rPr lang="fr-FR" sz="1800" b="1" u="sng" dirty="0">
                <a:solidFill>
                  <a:srgbClr val="FF0000"/>
                </a:solidFill>
              </a:rPr>
              <a:t>Pour notre prototype :</a:t>
            </a:r>
          </a:p>
        </p:txBody>
      </p:sp>
      <p:sp>
        <p:nvSpPr>
          <p:cNvPr id="14" name="ZoneTexte 13">
            <a:extLst>
              <a:ext uri="{FF2B5EF4-FFF2-40B4-BE49-F238E27FC236}">
                <a16:creationId xmlns:a16="http://schemas.microsoft.com/office/drawing/2014/main" id="{10A636EF-1230-DC25-70CE-C0D8AA6ACF25}"/>
              </a:ext>
            </a:extLst>
          </p:cNvPr>
          <p:cNvSpPr txBox="1"/>
          <p:nvPr/>
        </p:nvSpPr>
        <p:spPr>
          <a:xfrm>
            <a:off x="596675" y="3409166"/>
            <a:ext cx="4314243" cy="338554"/>
          </a:xfrm>
          <a:prstGeom prst="rect">
            <a:avLst/>
          </a:prstGeom>
          <a:noFill/>
        </p:spPr>
        <p:txBody>
          <a:bodyPr wrap="square" lIns="91440" tIns="45720" rIns="91440" bIns="45720" anchor="t">
            <a:spAutoFit/>
          </a:bodyPr>
          <a:lstStyle/>
          <a:p>
            <a:r>
              <a:rPr lang="fr-FR" sz="1600" b="1" i="0" dirty="0">
                <a:solidFill>
                  <a:srgbClr val="212121"/>
                </a:solidFill>
                <a:effectLst/>
                <a:latin typeface="Cambria Math"/>
                <a:ea typeface="Cambria Math"/>
              </a:rPr>
              <a:t>F</a:t>
            </a:r>
            <a:r>
              <a:rPr lang="fr-FR" sz="1600" b="1">
                <a:solidFill>
                  <a:srgbClr val="212121"/>
                </a:solidFill>
                <a:latin typeface="+mn-lt"/>
                <a:ea typeface="Cambria Math"/>
              </a:rPr>
              <a:t> </a:t>
            </a:r>
            <a:r>
              <a:rPr lang="fr-FR" sz="1600" b="1" baseline="-25000">
                <a:solidFill>
                  <a:srgbClr val="212121"/>
                </a:solidFill>
                <a:latin typeface="+mn-lt"/>
                <a:ea typeface="Cambria Math"/>
              </a:rPr>
              <a:t>k</a:t>
            </a:r>
            <a:r>
              <a:rPr lang="fr-FR" sz="1600" dirty="0">
                <a:solidFill>
                  <a:srgbClr val="212121"/>
                </a:solidFill>
                <a:latin typeface="+mn-lt"/>
                <a:ea typeface="Cambria Math"/>
              </a:rPr>
              <a:t>=</a:t>
            </a:r>
            <a:r>
              <a:rPr lang="fr-FR" sz="1600" b="1" dirty="0">
                <a:solidFill>
                  <a:srgbClr val="212121"/>
                </a:solidFill>
                <a:latin typeface="+mn-lt"/>
                <a:ea typeface="Cambria Math"/>
              </a:rPr>
              <a:t> </a:t>
            </a:r>
            <a:r>
              <a:rPr lang="fr-FR" sz="1600" dirty="0">
                <a:solidFill>
                  <a:srgbClr val="212121"/>
                </a:solidFill>
                <a:latin typeface="+mn-lt"/>
                <a:ea typeface="Cambria Math"/>
              </a:rPr>
              <a:t>nulle </a:t>
            </a:r>
            <a:r>
              <a:rPr lang="fr-FR" dirty="0">
                <a:solidFill>
                  <a:srgbClr val="212121"/>
                </a:solidFill>
                <a:latin typeface="+mn-lt"/>
                <a:ea typeface="Cambria Math"/>
              </a:rPr>
              <a:t>, </a:t>
            </a:r>
            <a:r>
              <a:rPr lang="fr-FR" b="1" i="0" dirty="0">
                <a:solidFill>
                  <a:srgbClr val="212121"/>
                </a:solidFill>
                <a:effectLst/>
                <a:latin typeface="Cambria Math"/>
                <a:ea typeface="Cambria Math"/>
              </a:rPr>
              <a:t>V</a:t>
            </a:r>
            <a:r>
              <a:rPr lang="fr-FR" b="1">
                <a:solidFill>
                  <a:srgbClr val="212121"/>
                </a:solidFill>
                <a:latin typeface="+mn-lt"/>
                <a:ea typeface="Cambria Math"/>
              </a:rPr>
              <a:t> </a:t>
            </a:r>
            <a:r>
              <a:rPr lang="fr-FR" b="1" baseline="-25000">
                <a:solidFill>
                  <a:srgbClr val="212121"/>
                </a:solidFill>
                <a:latin typeface="+mn-lt"/>
                <a:ea typeface="Cambria Math"/>
              </a:rPr>
              <a:t>k</a:t>
            </a:r>
            <a:r>
              <a:rPr lang="fr-FR" dirty="0">
                <a:solidFill>
                  <a:srgbClr val="212121"/>
                </a:solidFill>
                <a:latin typeface="+mn-lt"/>
                <a:ea typeface="Cambria Math"/>
              </a:rPr>
              <a:t>= 4 m</a:t>
            </a:r>
            <a:r>
              <a:rPr lang="fr-FR" baseline="30000" dirty="0">
                <a:solidFill>
                  <a:srgbClr val="212121"/>
                </a:solidFill>
                <a:latin typeface="+mn-lt"/>
                <a:ea typeface="Cambria Math"/>
              </a:rPr>
              <a:t>3</a:t>
            </a:r>
            <a:r>
              <a:rPr lang="fr-FR" dirty="0">
                <a:solidFill>
                  <a:srgbClr val="212121"/>
                </a:solidFill>
                <a:latin typeface="+mn-lt"/>
                <a:ea typeface="Cambria Math"/>
              </a:rPr>
              <a:t>/an , </a:t>
            </a:r>
            <a:r>
              <a:rPr lang="fr-FR" b="1" i="0" dirty="0">
                <a:solidFill>
                  <a:srgbClr val="212121"/>
                </a:solidFill>
                <a:effectLst/>
                <a:latin typeface="+mn-lt"/>
                <a:ea typeface="Cambria Math"/>
              </a:rPr>
              <a:t>r </a:t>
            </a:r>
            <a:r>
              <a:rPr lang="fr-FR" i="0" dirty="0">
                <a:solidFill>
                  <a:srgbClr val="212121"/>
                </a:solidFill>
                <a:effectLst/>
                <a:latin typeface="+mn-lt"/>
                <a:ea typeface="Cambria Math"/>
              </a:rPr>
              <a:t>= 5%</a:t>
            </a:r>
            <a:r>
              <a:rPr lang="fr-FR" dirty="0">
                <a:solidFill>
                  <a:srgbClr val="212121"/>
                </a:solidFill>
                <a:latin typeface="+mn-lt"/>
                <a:ea typeface="Cambria Math"/>
              </a:rPr>
              <a:t> , </a:t>
            </a:r>
            <a:r>
              <a:rPr lang="fr-FR" b="1" dirty="0">
                <a:solidFill>
                  <a:srgbClr val="212121"/>
                </a:solidFill>
                <a:latin typeface="Cambria Math"/>
                <a:ea typeface="Cambria Math"/>
              </a:rPr>
              <a:t>n</a:t>
            </a:r>
            <a:r>
              <a:rPr lang="fr-FR" b="1" dirty="0">
                <a:solidFill>
                  <a:srgbClr val="212121"/>
                </a:solidFill>
                <a:latin typeface="+mn-lt"/>
                <a:ea typeface="Cambria Math"/>
              </a:rPr>
              <a:t> </a:t>
            </a:r>
            <a:r>
              <a:rPr lang="fr-FR" i="0" dirty="0">
                <a:solidFill>
                  <a:srgbClr val="212121"/>
                </a:solidFill>
                <a:effectLst/>
                <a:latin typeface="+mn-lt"/>
              </a:rPr>
              <a:t>= 20</a:t>
            </a:r>
            <a:r>
              <a:rPr lang="fr-FR">
                <a:solidFill>
                  <a:srgbClr val="212121"/>
                </a:solidFill>
                <a:latin typeface="+mn-lt"/>
              </a:rPr>
              <a:t> ans</a:t>
            </a:r>
            <a:endParaRPr lang="fr-FR" i="0" dirty="0">
              <a:solidFill>
                <a:srgbClr val="212121"/>
              </a:solidFill>
              <a:effectLst/>
              <a:latin typeface="+mn-lt"/>
            </a:endParaRPr>
          </a:p>
        </p:txBody>
      </p:sp>
      <p:sp>
        <p:nvSpPr>
          <p:cNvPr id="3" name="ZoneTexte 2">
            <a:extLst>
              <a:ext uri="{FF2B5EF4-FFF2-40B4-BE49-F238E27FC236}">
                <a16:creationId xmlns:a16="http://schemas.microsoft.com/office/drawing/2014/main" id="{73AB3028-4530-C7E3-C981-3E8FACE3A400}"/>
              </a:ext>
            </a:extLst>
          </p:cNvPr>
          <p:cNvSpPr txBox="1"/>
          <p:nvPr/>
        </p:nvSpPr>
        <p:spPr>
          <a:xfrm>
            <a:off x="4448746" y="4054064"/>
            <a:ext cx="2574354" cy="400110"/>
          </a:xfrm>
          <a:prstGeom prst="rect">
            <a:avLst/>
          </a:prstGeom>
          <a:noFill/>
        </p:spPr>
        <p:txBody>
          <a:bodyPr wrap="square" lIns="91440" tIns="45720" rIns="91440" bIns="45720" rtlCol="0" anchor="t">
            <a:spAutoFit/>
          </a:bodyPr>
          <a:lstStyle/>
          <a:p>
            <a:r>
              <a:rPr lang="en-US" sz="2000" b="1" dirty="0">
                <a:solidFill>
                  <a:schemeClr val="accent2">
                    <a:lumMod val="50000"/>
                  </a:schemeClr>
                </a:solidFill>
                <a:effectLst/>
                <a:latin typeface="Roboto"/>
              </a:rPr>
              <a:t>LCOW = </a:t>
            </a:r>
            <a:r>
              <a:rPr lang="en-US" sz="2000" b="1">
                <a:solidFill>
                  <a:schemeClr val="accent2">
                    <a:lumMod val="50000"/>
                  </a:schemeClr>
                </a:solidFill>
                <a:latin typeface="Roboto"/>
              </a:rPr>
              <a:t>70</a:t>
            </a:r>
            <a:r>
              <a:rPr lang="en-US" sz="2000" b="1" dirty="0">
                <a:solidFill>
                  <a:schemeClr val="accent2">
                    <a:lumMod val="50000"/>
                  </a:schemeClr>
                </a:solidFill>
                <a:effectLst/>
                <a:latin typeface="Roboto"/>
              </a:rPr>
              <a:t> </a:t>
            </a:r>
            <a:r>
              <a:rPr lang="en-US" sz="2000" b="1" dirty="0">
                <a:solidFill>
                  <a:schemeClr val="accent2">
                    <a:lumMod val="50000"/>
                  </a:schemeClr>
                </a:solidFill>
                <a:latin typeface="Roboto"/>
              </a:rPr>
              <a:t>dh/m</a:t>
            </a:r>
            <a:r>
              <a:rPr lang="en-US" sz="2000" b="1" baseline="30000" dirty="0">
                <a:solidFill>
                  <a:schemeClr val="accent2">
                    <a:lumMod val="50000"/>
                  </a:schemeClr>
                </a:solidFill>
                <a:latin typeface="Roboto"/>
              </a:rPr>
              <a:t>3</a:t>
            </a:r>
            <a:r>
              <a:rPr lang="en-US" sz="2000" b="1" dirty="0">
                <a:solidFill>
                  <a:schemeClr val="accent2">
                    <a:lumMod val="50000"/>
                  </a:schemeClr>
                </a:solidFill>
                <a:latin typeface="Roboto"/>
              </a:rPr>
              <a:t> </a:t>
            </a:r>
            <a:endParaRPr lang="fr-FR" sz="2000" dirty="0">
              <a:solidFill>
                <a:schemeClr val="accent2">
                  <a:lumMod val="50000"/>
                </a:schemeClr>
              </a:solidFill>
            </a:endParaRPr>
          </a:p>
        </p:txBody>
      </p:sp>
      <p:sp>
        <p:nvSpPr>
          <p:cNvPr id="2" name="ZoneTexte 1">
            <a:extLst>
              <a:ext uri="{FF2B5EF4-FFF2-40B4-BE49-F238E27FC236}">
                <a16:creationId xmlns:a16="http://schemas.microsoft.com/office/drawing/2014/main" id="{F7709FEC-0339-AD7F-B14D-88F983A64AFB}"/>
              </a:ext>
            </a:extLst>
          </p:cNvPr>
          <p:cNvSpPr txBox="1"/>
          <p:nvPr/>
        </p:nvSpPr>
        <p:spPr>
          <a:xfrm>
            <a:off x="1267592" y="3852968"/>
            <a:ext cx="1706616" cy="707886"/>
          </a:xfrm>
          <a:prstGeom prst="rect">
            <a:avLst/>
          </a:prstGeom>
          <a:noFill/>
        </p:spPr>
        <p:txBody>
          <a:bodyPr wrap="square" lIns="91440" tIns="45720" rIns="91440" bIns="45720" rtlCol="0" anchor="t">
            <a:spAutoFit/>
          </a:bodyPr>
          <a:lstStyle/>
          <a:p>
            <a:r>
              <a:rPr lang="fr-FR" sz="2000" b="1" dirty="0">
                <a:solidFill>
                  <a:srgbClr val="212121"/>
                </a:solidFill>
                <a:latin typeface="Cambria Math" panose="02040503050406030204" pitchFamily="18" charset="0"/>
                <a:ea typeface="Cambria Math" panose="02040503050406030204" pitchFamily="18" charset="0"/>
              </a:rPr>
              <a:t>I = 2620 </a:t>
            </a:r>
            <a:r>
              <a:rPr lang="fr-FR" sz="2000" b="1" dirty="0" err="1">
                <a:solidFill>
                  <a:srgbClr val="212121"/>
                </a:solidFill>
                <a:latin typeface="Cambria Math" panose="02040503050406030204" pitchFamily="18" charset="0"/>
                <a:ea typeface="Cambria Math" panose="02040503050406030204" pitchFamily="18" charset="0"/>
              </a:rPr>
              <a:t>dh</a:t>
            </a:r>
            <a:endParaRPr lang="fr-FR" sz="2000" b="1" dirty="0">
              <a:solidFill>
                <a:srgbClr val="212121"/>
              </a:solidFill>
              <a:latin typeface="Cambria Math" panose="02040503050406030204" pitchFamily="18" charset="0"/>
              <a:ea typeface="Cambria Math" panose="02040503050406030204" pitchFamily="18" charset="0"/>
            </a:endParaRPr>
          </a:p>
          <a:p>
            <a:r>
              <a:rPr lang="fr-FR" sz="2000" b="1" dirty="0" err="1">
                <a:solidFill>
                  <a:srgbClr val="212121"/>
                </a:solidFill>
                <a:latin typeface="Cambria Math"/>
                <a:ea typeface="Cambria Math"/>
              </a:rPr>
              <a:t>M</a:t>
            </a:r>
            <a:r>
              <a:rPr lang="fr-FR" sz="2000" b="1" baseline="-25000" dirty="0" err="1">
                <a:solidFill>
                  <a:srgbClr val="212121"/>
                </a:solidFill>
                <a:latin typeface="Cambria Math"/>
                <a:ea typeface="Cambria Math"/>
              </a:rPr>
              <a:t>k</a:t>
            </a:r>
            <a:r>
              <a:rPr lang="fr-FR" sz="2000" b="1" dirty="0">
                <a:solidFill>
                  <a:srgbClr val="212121"/>
                </a:solidFill>
                <a:latin typeface="Cambria Math"/>
                <a:ea typeface="Cambria Math"/>
              </a:rPr>
              <a:t> = 50 </a:t>
            </a:r>
            <a:r>
              <a:rPr lang="fr-FR" sz="2000" b="1" dirty="0" err="1">
                <a:solidFill>
                  <a:srgbClr val="212121"/>
                </a:solidFill>
                <a:latin typeface="Cambria Math"/>
                <a:ea typeface="Cambria Math"/>
              </a:rPr>
              <a:t>dh</a:t>
            </a:r>
            <a:endParaRPr lang="fr-FR" sz="2000" b="1" dirty="0">
              <a:solidFill>
                <a:srgbClr val="212121"/>
              </a:solidFill>
              <a:latin typeface="Cambria Math"/>
              <a:ea typeface="Cambria Math"/>
            </a:endParaRPr>
          </a:p>
        </p:txBody>
      </p:sp>
      <p:sp>
        <p:nvSpPr>
          <p:cNvPr id="8" name="Google Shape;2262;p47">
            <a:extLst>
              <a:ext uri="{FF2B5EF4-FFF2-40B4-BE49-F238E27FC236}">
                <a16:creationId xmlns:a16="http://schemas.microsoft.com/office/drawing/2014/main" id="{E7D212A9-048C-7C33-8C93-B17C722F8F03}"/>
              </a:ext>
            </a:extLst>
          </p:cNvPr>
          <p:cNvSpPr txBox="1">
            <a:spLocks noGrp="1"/>
          </p:cNvSpPr>
          <p:nvPr>
            <p:ph type="ctrTitle"/>
          </p:nvPr>
        </p:nvSpPr>
        <p:spPr>
          <a:xfrm>
            <a:off x="735750" y="469900"/>
            <a:ext cx="7672500" cy="601930"/>
          </a:xfrm>
          <a:prstGeom prst="rect">
            <a:avLst/>
          </a:prstGeom>
        </p:spPr>
        <p:txBody>
          <a:bodyPr spcFirstLastPara="1" wrap="square" lIns="91425" tIns="91425" rIns="91425" bIns="91425" anchor="ctr" anchorCtr="0">
            <a:noAutofit/>
          </a:bodyPr>
          <a:lstStyle/>
          <a:p>
            <a:r>
              <a:rPr lang="fr-FR" dirty="0"/>
              <a:t>Coût de l’eau</a:t>
            </a:r>
            <a:br>
              <a:rPr lang="fr-FR" dirty="0"/>
            </a:br>
            <a:r>
              <a:rPr lang="fr-FR" sz="1400" dirty="0">
                <a:solidFill>
                  <a:srgbClr val="073763"/>
                </a:solidFill>
                <a:latin typeface="Overpass Black" panose="020B0604020202020204" charset="0"/>
              </a:rPr>
              <a:t>Formule de calcul du coût de l'eau:</a:t>
            </a:r>
            <a:br>
              <a:rPr lang="fr-FR" sz="1400" dirty="0">
                <a:solidFill>
                  <a:srgbClr val="073763"/>
                </a:solidFill>
                <a:latin typeface="Overpass Black" panose="020B0604020202020204" charset="0"/>
              </a:rPr>
            </a:br>
            <a:endParaRPr lang="fr-FR" sz="3200" dirty="0">
              <a:solidFill>
                <a:srgbClr val="073763"/>
              </a:solidFill>
              <a:latin typeface="Overpass Black" panose="020B0604020202020204" charset="0"/>
            </a:endParaRPr>
          </a:p>
        </p:txBody>
      </p:sp>
      <p:pic>
        <p:nvPicPr>
          <p:cNvPr id="5" name="Image 5" descr="Une image contenant texte&#10;&#10;Description générée automatiquement">
            <a:extLst>
              <a:ext uri="{FF2B5EF4-FFF2-40B4-BE49-F238E27FC236}">
                <a16:creationId xmlns:a16="http://schemas.microsoft.com/office/drawing/2014/main" id="{CE1EBE16-303E-7B35-7150-25A7F0E69241}"/>
              </a:ext>
            </a:extLst>
          </p:cNvPr>
          <p:cNvPicPr>
            <a:picLocks noChangeAspect="1"/>
          </p:cNvPicPr>
          <p:nvPr/>
        </p:nvPicPr>
        <p:blipFill>
          <a:blip r:embed="rId3"/>
          <a:stretch>
            <a:fillRect/>
          </a:stretch>
        </p:blipFill>
        <p:spPr>
          <a:xfrm>
            <a:off x="3998343" y="1409733"/>
            <a:ext cx="5201728" cy="1342780"/>
          </a:xfrm>
          <a:prstGeom prst="rect">
            <a:avLst/>
          </a:prstGeom>
        </p:spPr>
      </p:pic>
    </p:spTree>
    <p:extLst>
      <p:ext uri="{BB962C8B-B14F-4D97-AF65-F5344CB8AC3E}">
        <p14:creationId xmlns:p14="http://schemas.microsoft.com/office/powerpoint/2010/main" val="361817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45177AE-CF45-5CB7-0F5D-FB3C324BE1AA}"/>
              </a:ext>
            </a:extLst>
          </p:cNvPr>
          <p:cNvSpPr txBox="1"/>
          <p:nvPr/>
        </p:nvSpPr>
        <p:spPr>
          <a:xfrm>
            <a:off x="1365919" y="223747"/>
            <a:ext cx="6940956" cy="646331"/>
          </a:xfrm>
          <a:prstGeom prst="rect">
            <a:avLst/>
          </a:prstGeom>
          <a:noFill/>
        </p:spPr>
        <p:txBody>
          <a:bodyPr wrap="square" rtlCol="0">
            <a:spAutoFit/>
          </a:bodyPr>
          <a:lstStyle/>
          <a:p>
            <a:pPr algn="ctr"/>
            <a:r>
              <a:rPr lang="fr-FR" sz="1800" dirty="0">
                <a:solidFill>
                  <a:srgbClr val="073763"/>
                </a:solidFill>
                <a:latin typeface="Overpass Black" panose="020B0604020202020204" charset="0"/>
              </a:rPr>
              <a:t>Comparaison entre la variation du co</a:t>
            </a:r>
            <a:r>
              <a:rPr lang="fr-FR" sz="1800" b="0" i="0" dirty="0">
                <a:solidFill>
                  <a:srgbClr val="073763"/>
                </a:solidFill>
                <a:effectLst/>
                <a:latin typeface="Overpass Black" panose="020B0604020202020204" charset="0"/>
                <a:ea typeface="Overpass Black" panose="020B0604020202020204" charset="0"/>
                <a:cs typeface="Overpass Black" panose="020B0604020202020204" charset="0"/>
              </a:rPr>
              <a:t>û</a:t>
            </a:r>
            <a:r>
              <a:rPr lang="fr-FR" sz="1800" dirty="0">
                <a:solidFill>
                  <a:srgbClr val="073763"/>
                </a:solidFill>
                <a:latin typeface="Overpass Black" panose="020B0604020202020204" charset="0"/>
              </a:rPr>
              <a:t>t de l'eau en fonction du co</a:t>
            </a:r>
            <a:r>
              <a:rPr lang="fr-FR" sz="1800" b="0" i="0" dirty="0">
                <a:solidFill>
                  <a:srgbClr val="073763"/>
                </a:solidFill>
                <a:effectLst/>
                <a:latin typeface="Overpass Black" panose="020B0604020202020204" charset="0"/>
                <a:ea typeface="Overpass Black" panose="020B0604020202020204" charset="0"/>
                <a:cs typeface="Overpass Black" panose="020B0604020202020204" charset="0"/>
              </a:rPr>
              <a:t>û</a:t>
            </a:r>
            <a:r>
              <a:rPr lang="fr-FR" sz="1800" dirty="0">
                <a:solidFill>
                  <a:srgbClr val="073763"/>
                </a:solidFill>
                <a:latin typeface="Overpass Black" panose="020B0604020202020204" charset="0"/>
              </a:rPr>
              <a:t>t de maintenance et co</a:t>
            </a:r>
            <a:r>
              <a:rPr lang="fr-FR" sz="1800" b="0" i="0" dirty="0">
                <a:solidFill>
                  <a:srgbClr val="073763"/>
                </a:solidFill>
                <a:effectLst/>
                <a:latin typeface="Overpass Black" panose="020B0604020202020204" charset="0"/>
                <a:ea typeface="Overpass Black" panose="020B0604020202020204" charset="0"/>
                <a:cs typeface="Overpass Black" panose="020B0604020202020204" charset="0"/>
              </a:rPr>
              <a:t>û</a:t>
            </a:r>
            <a:r>
              <a:rPr lang="fr-FR" sz="1800" dirty="0">
                <a:solidFill>
                  <a:srgbClr val="073763"/>
                </a:solidFill>
                <a:latin typeface="Overpass Black" panose="020B0604020202020204" charset="0"/>
              </a:rPr>
              <a:t>t d'investissement</a:t>
            </a:r>
          </a:p>
        </p:txBody>
      </p:sp>
      <p:sp>
        <p:nvSpPr>
          <p:cNvPr id="16" name="ZoneTexte 15">
            <a:extLst>
              <a:ext uri="{FF2B5EF4-FFF2-40B4-BE49-F238E27FC236}">
                <a16:creationId xmlns:a16="http://schemas.microsoft.com/office/drawing/2014/main" id="{AB584A6F-C1FF-EFDA-9F26-5D23DC470908}"/>
              </a:ext>
            </a:extLst>
          </p:cNvPr>
          <p:cNvSpPr txBox="1"/>
          <p:nvPr/>
        </p:nvSpPr>
        <p:spPr>
          <a:xfrm rot="5400000">
            <a:off x="1557911" y="3518529"/>
            <a:ext cx="617978" cy="261610"/>
          </a:xfrm>
          <a:prstGeom prst="rect">
            <a:avLst/>
          </a:prstGeom>
          <a:noFill/>
        </p:spPr>
        <p:txBody>
          <a:bodyPr wrap="square" rtlCol="0">
            <a:spAutoFit/>
          </a:bodyPr>
          <a:lstStyle/>
          <a:p>
            <a:r>
              <a:rPr lang="fr-FR" sz="1100" dirty="0"/>
              <a:t>\m</a:t>
            </a:r>
            <a:r>
              <a:rPr lang="fr-FR" sz="1100" baseline="30000" dirty="0"/>
              <a:t>3</a:t>
            </a:r>
          </a:p>
        </p:txBody>
      </p:sp>
      <p:pic>
        <p:nvPicPr>
          <p:cNvPr id="2" name="Image 3">
            <a:extLst>
              <a:ext uri="{FF2B5EF4-FFF2-40B4-BE49-F238E27FC236}">
                <a16:creationId xmlns:a16="http://schemas.microsoft.com/office/drawing/2014/main" id="{6CC5DC5B-EB4D-0313-4F2E-B25E91EF6491}"/>
              </a:ext>
            </a:extLst>
          </p:cNvPr>
          <p:cNvPicPr>
            <a:picLocks noChangeAspect="1"/>
          </p:cNvPicPr>
          <p:nvPr/>
        </p:nvPicPr>
        <p:blipFill rotWithShape="1">
          <a:blip r:embed="rId3"/>
          <a:srcRect l="19929" t="14582" r="26804" b="10712"/>
          <a:stretch/>
        </p:blipFill>
        <p:spPr>
          <a:xfrm>
            <a:off x="1528884" y="872174"/>
            <a:ext cx="5959713" cy="4057431"/>
          </a:xfrm>
          <a:prstGeom prst="rect">
            <a:avLst/>
          </a:prstGeom>
        </p:spPr>
      </p:pic>
      <p:sp>
        <p:nvSpPr>
          <p:cNvPr id="8" name="Ellipse 7">
            <a:extLst>
              <a:ext uri="{FF2B5EF4-FFF2-40B4-BE49-F238E27FC236}">
                <a16:creationId xmlns:a16="http://schemas.microsoft.com/office/drawing/2014/main" id="{9A77150A-9239-0CB8-6306-D795D26426A1}"/>
              </a:ext>
            </a:extLst>
          </p:cNvPr>
          <p:cNvSpPr/>
          <p:nvPr/>
        </p:nvSpPr>
        <p:spPr>
          <a:xfrm>
            <a:off x="2394280" y="1508432"/>
            <a:ext cx="447675" cy="342900"/>
          </a:xfrm>
          <a:prstGeom prst="ellipse">
            <a:avLst/>
          </a:prstGeom>
          <a:noFill/>
          <a:ln>
            <a:solidFill>
              <a:srgbClr val="D927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F4CF24F4-3983-7ECF-2C20-DD41177D1FC3}"/>
              </a:ext>
            </a:extLst>
          </p:cNvPr>
          <p:cNvCxnSpPr>
            <a:cxnSpLocks/>
          </p:cNvCxnSpPr>
          <p:nvPr/>
        </p:nvCxnSpPr>
        <p:spPr>
          <a:xfrm flipH="1" flipV="1">
            <a:off x="1553294" y="1322356"/>
            <a:ext cx="831065" cy="311414"/>
          </a:xfrm>
          <a:prstGeom prst="straightConnector1">
            <a:avLst/>
          </a:prstGeom>
          <a:ln w="22225">
            <a:solidFill>
              <a:srgbClr val="D92727"/>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8BC9AE2E-35AC-780E-B04B-313107543719}"/>
              </a:ext>
            </a:extLst>
          </p:cNvPr>
          <p:cNvSpPr txBox="1"/>
          <p:nvPr/>
        </p:nvSpPr>
        <p:spPr>
          <a:xfrm>
            <a:off x="667699" y="1168468"/>
            <a:ext cx="1004208" cy="307777"/>
          </a:xfrm>
          <a:prstGeom prst="rect">
            <a:avLst/>
          </a:prstGeom>
          <a:noFill/>
        </p:spPr>
        <p:txBody>
          <a:bodyPr wrap="square" rtlCol="0">
            <a:spAutoFit/>
          </a:bodyPr>
          <a:lstStyle/>
          <a:p>
            <a:r>
              <a:rPr lang="fr-FR" dirty="0"/>
              <a:t>140 </a:t>
            </a:r>
            <a:r>
              <a:rPr lang="fr-FR" dirty="0" err="1"/>
              <a:t>dh</a:t>
            </a:r>
            <a:r>
              <a:rPr lang="fr-FR" dirty="0"/>
              <a:t>/m</a:t>
            </a:r>
            <a:r>
              <a:rPr lang="fr-FR" baseline="30000" dirty="0"/>
              <a:t>3</a:t>
            </a:r>
          </a:p>
        </p:txBody>
      </p:sp>
      <p:sp>
        <p:nvSpPr>
          <p:cNvPr id="7" name="Ellipse 6">
            <a:extLst>
              <a:ext uri="{FF2B5EF4-FFF2-40B4-BE49-F238E27FC236}">
                <a16:creationId xmlns:a16="http://schemas.microsoft.com/office/drawing/2014/main" id="{F5E06436-A59D-52B5-F4AC-75977BF8EECE}"/>
              </a:ext>
            </a:extLst>
          </p:cNvPr>
          <p:cNvSpPr/>
          <p:nvPr/>
        </p:nvSpPr>
        <p:spPr>
          <a:xfrm>
            <a:off x="6649798" y="3575649"/>
            <a:ext cx="447675" cy="342900"/>
          </a:xfrm>
          <a:prstGeom prst="ellipse">
            <a:avLst/>
          </a:prstGeom>
          <a:noFill/>
          <a:ln>
            <a:solidFill>
              <a:srgbClr val="D927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17384E3F-E876-8FFE-0E9A-7A909A43119C}"/>
              </a:ext>
            </a:extLst>
          </p:cNvPr>
          <p:cNvCxnSpPr>
            <a:cxnSpLocks/>
          </p:cNvCxnSpPr>
          <p:nvPr/>
        </p:nvCxnSpPr>
        <p:spPr>
          <a:xfrm>
            <a:off x="7086690" y="3747099"/>
            <a:ext cx="366712" cy="0"/>
          </a:xfrm>
          <a:prstGeom prst="straightConnector1">
            <a:avLst/>
          </a:prstGeom>
          <a:ln w="19050">
            <a:solidFill>
              <a:srgbClr val="D92727"/>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F739B02-8C69-68C8-A2F2-1BF7A756CB7D}"/>
              </a:ext>
            </a:extLst>
          </p:cNvPr>
          <p:cNvSpPr txBox="1"/>
          <p:nvPr/>
        </p:nvSpPr>
        <p:spPr>
          <a:xfrm>
            <a:off x="7399384" y="3575649"/>
            <a:ext cx="1004208" cy="307777"/>
          </a:xfrm>
          <a:prstGeom prst="rect">
            <a:avLst/>
          </a:prstGeom>
          <a:noFill/>
        </p:spPr>
        <p:txBody>
          <a:bodyPr wrap="square" lIns="91440" tIns="45720" rIns="91440" bIns="45720" rtlCol="0" anchor="t">
            <a:spAutoFit/>
          </a:bodyPr>
          <a:lstStyle/>
          <a:p>
            <a:r>
              <a:rPr lang="fr-FR" dirty="0"/>
              <a:t>7 </a:t>
            </a:r>
            <a:r>
              <a:rPr lang="fr-FR" dirty="0" err="1"/>
              <a:t>dh</a:t>
            </a:r>
            <a:r>
              <a:rPr lang="fr-FR" dirty="0"/>
              <a:t>/m</a:t>
            </a:r>
            <a:r>
              <a:rPr lang="fr-FR" baseline="30000" dirty="0"/>
              <a:t>3</a:t>
            </a:r>
          </a:p>
        </p:txBody>
      </p:sp>
      <p:sp>
        <p:nvSpPr>
          <p:cNvPr id="4" name="ZoneTexte 3">
            <a:extLst>
              <a:ext uri="{FF2B5EF4-FFF2-40B4-BE49-F238E27FC236}">
                <a16:creationId xmlns:a16="http://schemas.microsoft.com/office/drawing/2014/main" id="{FF274475-CAAF-D850-6FB2-6FCE2F54F641}"/>
              </a:ext>
            </a:extLst>
          </p:cNvPr>
          <p:cNvSpPr txBox="1"/>
          <p:nvPr/>
        </p:nvSpPr>
        <p:spPr>
          <a:xfrm rot="5400000">
            <a:off x="1641534" y="3615427"/>
            <a:ext cx="396322" cy="2051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100" baseline="30000" dirty="0">
                <a:solidFill>
                  <a:schemeClr val="tx1">
                    <a:lumMod val="75000"/>
                  </a:schemeClr>
                </a:solidFill>
              </a:rPr>
              <a:t>3</a:t>
            </a:r>
            <a:endParaRPr lang="fr-FR" baseline="30000">
              <a:solidFill>
                <a:schemeClr val="tx1">
                  <a:lumMod val="75000"/>
                </a:schemeClr>
              </a:solidFill>
            </a:endParaRPr>
          </a:p>
        </p:txBody>
      </p:sp>
    </p:spTree>
    <p:extLst>
      <p:ext uri="{BB962C8B-B14F-4D97-AF65-F5344CB8AC3E}">
        <p14:creationId xmlns:p14="http://schemas.microsoft.com/office/powerpoint/2010/main" val="3498151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62" name="Google Shape;2262;p4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r>
              <a:rPr lang="en" dirty="0"/>
              <a:t>WaterUp 2.0 </a:t>
            </a:r>
            <a:br>
              <a:rPr lang="en" dirty="0"/>
            </a:br>
            <a:r>
              <a:rPr lang="en" sz="1400" dirty="0"/>
              <a:t>Réévaluation en culture du </a:t>
            </a:r>
            <a:r>
              <a:rPr lang="fr-FR" sz="1400" dirty="0"/>
              <a:t>maïs</a:t>
            </a:r>
            <a:endParaRPr lang="fr-FR" dirty="0"/>
          </a:p>
        </p:txBody>
      </p:sp>
      <p:graphicFrame>
        <p:nvGraphicFramePr>
          <p:cNvPr id="4" name="Tableau 6">
            <a:extLst>
              <a:ext uri="{FF2B5EF4-FFF2-40B4-BE49-F238E27FC236}">
                <a16:creationId xmlns:a16="http://schemas.microsoft.com/office/drawing/2014/main" id="{63023C7A-8B9C-6636-8E1B-CB1DC373209A}"/>
              </a:ext>
            </a:extLst>
          </p:cNvPr>
          <p:cNvGraphicFramePr>
            <a:graphicFrameLocks noGrp="1"/>
          </p:cNvGraphicFramePr>
          <p:nvPr>
            <p:extLst>
              <p:ext uri="{D42A27DB-BD31-4B8C-83A1-F6EECF244321}">
                <p14:modId xmlns:p14="http://schemas.microsoft.com/office/powerpoint/2010/main" val="3528436190"/>
              </p:ext>
            </p:extLst>
          </p:nvPr>
        </p:nvGraphicFramePr>
        <p:xfrm>
          <a:off x="4718333" y="1596274"/>
          <a:ext cx="4198523" cy="2449366"/>
        </p:xfrm>
        <a:graphic>
          <a:graphicData uri="http://schemas.openxmlformats.org/drawingml/2006/table">
            <a:tbl>
              <a:tblPr firstRow="1" bandRow="1">
                <a:tableStyleId>{C2A59C5D-32D1-4A86-81DE-E76EEE5BF00E}</a:tableStyleId>
              </a:tblPr>
              <a:tblGrid>
                <a:gridCol w="2616410">
                  <a:extLst>
                    <a:ext uri="{9D8B030D-6E8A-4147-A177-3AD203B41FA5}">
                      <a16:colId xmlns:a16="http://schemas.microsoft.com/office/drawing/2014/main" val="1273334356"/>
                    </a:ext>
                  </a:extLst>
                </a:gridCol>
                <a:gridCol w="1582113">
                  <a:extLst>
                    <a:ext uri="{9D8B030D-6E8A-4147-A177-3AD203B41FA5}">
                      <a16:colId xmlns:a16="http://schemas.microsoft.com/office/drawing/2014/main" val="1734760735"/>
                    </a:ext>
                  </a:extLst>
                </a:gridCol>
              </a:tblGrid>
              <a:tr h="588328">
                <a:tc>
                  <a:txBody>
                    <a:bodyPr/>
                    <a:lstStyle/>
                    <a:p>
                      <a:r>
                        <a:rPr lang="fr-FR"/>
                        <a:t>Co</a:t>
                      </a:r>
                      <a:r>
                        <a:rPr lang="fr-FR" sz="1400" b="0" i="0" u="none" strike="noStrike" noProof="0">
                          <a:latin typeface="Arial"/>
                        </a:rPr>
                        <a:t>û</a:t>
                      </a:r>
                      <a:r>
                        <a:rPr lang="fr-FR"/>
                        <a:t>t de revient du</a:t>
                      </a:r>
                      <a:r>
                        <a:rPr lang="fr-FR" b="1" i="0"/>
                        <a:t> </a:t>
                      </a:r>
                      <a:r>
                        <a:rPr lang="fr-FR" b="0" i="0"/>
                        <a:t>maïs</a:t>
                      </a:r>
                      <a:endParaRPr lang="fr-FR" b="0"/>
                    </a:p>
                    <a:p>
                      <a:pPr lvl="0">
                        <a:buNone/>
                      </a:pPr>
                      <a:r>
                        <a:rPr lang="fr-FR"/>
                        <a:t> ensilage</a:t>
                      </a:r>
                      <a:endParaRPr lang="fr-FR" dirty="0"/>
                    </a:p>
                  </a:txBody>
                  <a:tcPr/>
                </a:tc>
                <a:tc>
                  <a:txBody>
                    <a:bodyPr/>
                    <a:lstStyle/>
                    <a:p>
                      <a:r>
                        <a:rPr lang="fr-FR"/>
                        <a:t>600 dh/tonne</a:t>
                      </a:r>
                      <a:endParaRPr lang="fr-FR" dirty="0"/>
                    </a:p>
                  </a:txBody>
                  <a:tcPr/>
                </a:tc>
                <a:extLst>
                  <a:ext uri="{0D108BD9-81ED-4DB2-BD59-A6C34878D82A}">
                    <a16:rowId xmlns:a16="http://schemas.microsoft.com/office/drawing/2014/main" val="3952121432"/>
                  </a:ext>
                </a:extLst>
              </a:tr>
              <a:tr h="552308">
                <a:tc>
                  <a:txBody>
                    <a:bodyPr/>
                    <a:lstStyle/>
                    <a:p>
                      <a:r>
                        <a:rPr lang="fr-FR" dirty="0"/>
                        <a:t>Production annuelle dans l'idéal </a:t>
                      </a:r>
                      <a:endParaRPr lang="fr-FR"/>
                    </a:p>
                  </a:txBody>
                  <a:tcPr/>
                </a:tc>
                <a:tc>
                  <a:txBody>
                    <a:bodyPr/>
                    <a:lstStyle/>
                    <a:p>
                      <a:r>
                        <a:rPr lang="fr-FR" dirty="0"/>
                        <a:t>40 tonnes/ha</a:t>
                      </a:r>
                    </a:p>
                  </a:txBody>
                  <a:tcPr/>
                </a:tc>
                <a:extLst>
                  <a:ext uri="{0D108BD9-81ED-4DB2-BD59-A6C34878D82A}">
                    <a16:rowId xmlns:a16="http://schemas.microsoft.com/office/drawing/2014/main" val="2546081747"/>
                  </a:ext>
                </a:extLst>
              </a:tr>
              <a:tr h="360201">
                <a:tc>
                  <a:txBody>
                    <a:bodyPr/>
                    <a:lstStyle/>
                    <a:p>
                      <a:r>
                        <a:rPr lang="fr-FR" dirty="0"/>
                        <a:t>Quantité d'eau annuelle</a:t>
                      </a:r>
                    </a:p>
                  </a:txBody>
                  <a:tcPr/>
                </a:tc>
                <a:tc>
                  <a:txBody>
                    <a:bodyPr/>
                    <a:lstStyle/>
                    <a:p>
                      <a:r>
                        <a:rPr lang="fr-FR" dirty="0"/>
                        <a:t>3000 m3/ha</a:t>
                      </a:r>
                    </a:p>
                  </a:txBody>
                  <a:tcPr/>
                </a:tc>
                <a:extLst>
                  <a:ext uri="{0D108BD9-81ED-4DB2-BD59-A6C34878D82A}">
                    <a16:rowId xmlns:a16="http://schemas.microsoft.com/office/drawing/2014/main" val="4248569438"/>
                  </a:ext>
                </a:extLst>
              </a:tr>
              <a:tr h="552308">
                <a:tc>
                  <a:txBody>
                    <a:bodyPr/>
                    <a:lstStyle/>
                    <a:p>
                      <a:r>
                        <a:rPr lang="fr-FR" dirty="0"/>
                        <a:t>Dépense en eau d'irrigation</a:t>
                      </a:r>
                    </a:p>
                  </a:txBody>
                  <a:tcPr/>
                </a:tc>
                <a:tc>
                  <a:txBody>
                    <a:bodyPr/>
                    <a:lstStyle/>
                    <a:p>
                      <a:r>
                        <a:rPr lang="fr-FR" dirty="0"/>
                        <a:t> 28.9 %</a:t>
                      </a:r>
                    </a:p>
                  </a:txBody>
                  <a:tcPr/>
                </a:tc>
                <a:extLst>
                  <a:ext uri="{0D108BD9-81ED-4DB2-BD59-A6C34878D82A}">
                    <a16:rowId xmlns:a16="http://schemas.microsoft.com/office/drawing/2014/main" val="2805888444"/>
                  </a:ext>
                </a:extLst>
              </a:tr>
              <a:tr h="396221">
                <a:tc>
                  <a:txBody>
                    <a:bodyPr/>
                    <a:lstStyle/>
                    <a:p>
                      <a:r>
                        <a:rPr lang="fr-FR"/>
                        <a:t>Condition sur le co</a:t>
                      </a:r>
                      <a:r>
                        <a:rPr lang="fr-FR" sz="1400" b="0" i="0" u="none" strike="noStrike" noProof="0">
                          <a:latin typeface="Arial"/>
                        </a:rPr>
                        <a:t>û</a:t>
                      </a:r>
                      <a:r>
                        <a:rPr lang="fr-FR"/>
                        <a:t>t de l'eau</a:t>
                      </a:r>
                      <a:endParaRPr lang="fr-FR" dirty="0"/>
                    </a:p>
                  </a:txBody>
                  <a:tcPr/>
                </a:tc>
                <a:tc>
                  <a:txBody>
                    <a:bodyPr/>
                    <a:lstStyle/>
                    <a:p>
                      <a:r>
                        <a:rPr lang="fr-FR"/>
                        <a:t>&lt; 2.3 dh/m3</a:t>
                      </a:r>
                      <a:endParaRPr lang="fr-FR" dirty="0"/>
                    </a:p>
                  </a:txBody>
                  <a:tcPr/>
                </a:tc>
                <a:extLst>
                  <a:ext uri="{0D108BD9-81ED-4DB2-BD59-A6C34878D82A}">
                    <a16:rowId xmlns:a16="http://schemas.microsoft.com/office/drawing/2014/main" val="127787744"/>
                  </a:ext>
                </a:extLst>
              </a:tr>
            </a:tbl>
          </a:graphicData>
        </a:graphic>
      </p:graphicFrame>
      <p:graphicFrame>
        <p:nvGraphicFramePr>
          <p:cNvPr id="2" name="Graphique 1">
            <a:extLst>
              <a:ext uri="{FF2B5EF4-FFF2-40B4-BE49-F238E27FC236}">
                <a16:creationId xmlns:a16="http://schemas.microsoft.com/office/drawing/2014/main" id="{C90E4E23-127C-ECCC-4545-FC4A2593196B}"/>
              </a:ext>
            </a:extLst>
          </p:cNvPr>
          <p:cNvGraphicFramePr>
            <a:graphicFrameLocks/>
          </p:cNvGraphicFramePr>
          <p:nvPr>
            <p:extLst>
              <p:ext uri="{D42A27DB-BD31-4B8C-83A1-F6EECF244321}">
                <p14:modId xmlns:p14="http://schemas.microsoft.com/office/powerpoint/2010/main" val="3804456202"/>
              </p:ext>
            </p:extLst>
          </p:nvPr>
        </p:nvGraphicFramePr>
        <p:xfrm>
          <a:off x="57000" y="1302440"/>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3" name="Google Shape;2604;p56">
            <a:extLst>
              <a:ext uri="{FF2B5EF4-FFF2-40B4-BE49-F238E27FC236}">
                <a16:creationId xmlns:a16="http://schemas.microsoft.com/office/drawing/2014/main" id="{7DF08AAE-F9E0-812A-F656-81C0F5BC1733}"/>
              </a:ext>
            </a:extLst>
          </p:cNvPr>
          <p:cNvPicPr preferRelativeResize="0"/>
          <p:nvPr/>
        </p:nvPicPr>
        <p:blipFill>
          <a:blip r:embed="rId4">
            <a:alphaModFix amt="52000"/>
            <a:duotone>
              <a:prstClr val="black"/>
              <a:srgbClr val="FF0000">
                <a:tint val="45000"/>
                <a:satMod val="400000"/>
              </a:srgbClr>
            </a:duotone>
          </a:blip>
          <a:stretch>
            <a:fillRect/>
          </a:stretch>
        </p:blipFill>
        <p:spPr>
          <a:xfrm rot="20471012" flipH="1">
            <a:off x="5532865" y="4080367"/>
            <a:ext cx="1310431" cy="927446"/>
          </a:xfrm>
          <a:prstGeom prst="rect">
            <a:avLst/>
          </a:prstGeom>
          <a:noFill/>
          <a:ln>
            <a:noFill/>
          </a:ln>
        </p:spPr>
      </p:pic>
      <p:sp>
        <p:nvSpPr>
          <p:cNvPr id="6" name="ZoneTexte 5">
            <a:extLst>
              <a:ext uri="{FF2B5EF4-FFF2-40B4-BE49-F238E27FC236}">
                <a16:creationId xmlns:a16="http://schemas.microsoft.com/office/drawing/2014/main" id="{496DAD91-9610-7833-B093-ABE3690D904F}"/>
              </a:ext>
            </a:extLst>
          </p:cNvPr>
          <p:cNvSpPr txBox="1"/>
          <p:nvPr/>
        </p:nvSpPr>
        <p:spPr>
          <a:xfrm>
            <a:off x="3260668" y="4318442"/>
            <a:ext cx="49350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dirty="0">
                <a:solidFill>
                  <a:srgbClr val="FF0000"/>
                </a:solidFill>
              </a:rPr>
              <a:t>Le coût de l'eau produit </a:t>
            </a:r>
            <a:r>
              <a:rPr lang="fr-FR" dirty="0"/>
              <a:t>= </a:t>
            </a:r>
            <a:r>
              <a:rPr lang="fr-FR" sz="1800" dirty="0"/>
              <a:t>70 </a:t>
            </a:r>
            <a:r>
              <a:rPr lang="fr-FR" sz="1800" dirty="0" err="1"/>
              <a:t>dh</a:t>
            </a:r>
            <a:r>
              <a:rPr lang="fr-FR" sz="1800" dirty="0"/>
              <a:t>/m</a:t>
            </a:r>
            <a:r>
              <a:rPr lang="fr-FR" sz="1800" baseline="30000" dirty="0"/>
              <a:t>3</a:t>
            </a:r>
          </a:p>
        </p:txBody>
      </p:sp>
    </p:spTree>
    <p:extLst>
      <p:ext uri="{BB962C8B-B14F-4D97-AF65-F5344CB8AC3E}">
        <p14:creationId xmlns:p14="http://schemas.microsoft.com/office/powerpoint/2010/main" val="1516892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Shape 2534"/>
        <p:cNvGrpSpPr/>
        <p:nvPr/>
      </p:nvGrpSpPr>
      <p:grpSpPr>
        <a:xfrm>
          <a:off x="0" y="0"/>
          <a:ext cx="0" cy="0"/>
          <a:chOff x="0" y="0"/>
          <a:chExt cx="0" cy="0"/>
        </a:xfrm>
      </p:grpSpPr>
      <p:pic>
        <p:nvPicPr>
          <p:cNvPr id="2535" name="Google Shape;2535;p54"/>
          <p:cNvPicPr preferRelativeResize="0"/>
          <p:nvPr/>
        </p:nvPicPr>
        <p:blipFill>
          <a:blip r:embed="rId4">
            <a:alphaModFix amt="76000"/>
          </a:blip>
          <a:stretch>
            <a:fillRect/>
          </a:stretch>
        </p:blipFill>
        <p:spPr>
          <a:xfrm rot="-10540005">
            <a:off x="212513" y="3227307"/>
            <a:ext cx="8814679" cy="1443717"/>
          </a:xfrm>
          <a:prstGeom prst="rect">
            <a:avLst/>
          </a:prstGeom>
          <a:noFill/>
          <a:ln>
            <a:noFill/>
          </a:ln>
        </p:spPr>
      </p:pic>
      <p:sp>
        <p:nvSpPr>
          <p:cNvPr id="2536" name="Google Shape;2536;p54"/>
          <p:cNvSpPr txBox="1">
            <a:spLocks noGrp="1"/>
          </p:cNvSpPr>
          <p:nvPr>
            <p:ph type="title"/>
          </p:nvPr>
        </p:nvSpPr>
        <p:spPr>
          <a:xfrm>
            <a:off x="943257" y="3351183"/>
            <a:ext cx="7353189"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Vers un nouveau marché : L’hydroponie au Maroc</a:t>
            </a:r>
            <a:endParaRPr sz="3000" dirty="0"/>
          </a:p>
        </p:txBody>
      </p:sp>
      <p:sp>
        <p:nvSpPr>
          <p:cNvPr id="2537" name="Google Shape;2537;p54"/>
          <p:cNvSpPr/>
          <p:nvPr/>
        </p:nvSpPr>
        <p:spPr>
          <a:xfrm rot="3780533">
            <a:off x="8011449" y="-595863"/>
            <a:ext cx="2265068" cy="216582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8" name="Google Shape;2538;p54"/>
          <p:cNvGrpSpPr/>
          <p:nvPr/>
        </p:nvGrpSpPr>
        <p:grpSpPr>
          <a:xfrm rot="-8099954">
            <a:off x="-208205" y="-668214"/>
            <a:ext cx="1344367" cy="1995327"/>
            <a:chOff x="272875" y="1527563"/>
            <a:chExt cx="255950" cy="455000"/>
          </a:xfrm>
        </p:grpSpPr>
        <p:sp>
          <p:nvSpPr>
            <p:cNvPr id="2539" name="Google Shape;2539;p5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2012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grpSp>
        <p:nvGrpSpPr>
          <p:cNvPr id="2495" name="Google Shape;2495;p53"/>
          <p:cNvGrpSpPr/>
          <p:nvPr/>
        </p:nvGrpSpPr>
        <p:grpSpPr>
          <a:xfrm rot="5400065">
            <a:off x="4113887" y="-3396789"/>
            <a:ext cx="1344377" cy="1995312"/>
            <a:chOff x="272875" y="1527563"/>
            <a:chExt cx="255950" cy="455000"/>
          </a:xfrm>
        </p:grpSpPr>
        <p:sp>
          <p:nvSpPr>
            <p:cNvPr id="2496" name="Google Shape;2496;p5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e 1">
            <a:extLst>
              <a:ext uri="{FF2B5EF4-FFF2-40B4-BE49-F238E27FC236}">
                <a16:creationId xmlns:a16="http://schemas.microsoft.com/office/drawing/2014/main" id="{75CB4B40-FE1C-D92D-8DCC-D50D70F2033A}"/>
              </a:ext>
            </a:extLst>
          </p:cNvPr>
          <p:cNvGrpSpPr/>
          <p:nvPr/>
        </p:nvGrpSpPr>
        <p:grpSpPr>
          <a:xfrm>
            <a:off x="2641400" y="2034715"/>
            <a:ext cx="3903378" cy="1012957"/>
            <a:chOff x="2641400" y="2034715"/>
            <a:chExt cx="3903378" cy="1012957"/>
          </a:xfrm>
        </p:grpSpPr>
        <p:sp>
          <p:nvSpPr>
            <p:cNvPr id="2440" name="Google Shape;10765;p80">
              <a:extLst>
                <a:ext uri="{FF2B5EF4-FFF2-40B4-BE49-F238E27FC236}">
                  <a16:creationId xmlns:a16="http://schemas.microsoft.com/office/drawing/2014/main" id="{DF4CC208-164E-7E1C-025C-B93139842907}"/>
                </a:ext>
              </a:extLst>
            </p:cNvPr>
            <p:cNvSpPr/>
            <p:nvPr/>
          </p:nvSpPr>
          <p:spPr>
            <a:xfrm>
              <a:off x="2888246" y="2175871"/>
              <a:ext cx="3410330" cy="73054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chemeClr val="accent4">
                <a:lumMod val="50000"/>
              </a:schemeClr>
            </a:solidFill>
            <a:ln w="19050" cap="flat" cmpd="sng">
              <a:solidFill>
                <a:schemeClr val="tx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2800" dirty="0">
                  <a:solidFill>
                    <a:schemeClr val="bg1"/>
                  </a:solidFill>
                  <a:latin typeface="Amasis MT Pro Black" panose="02040A04050005020304" pitchFamily="18" charset="0"/>
                </a:rPr>
                <a:t>Hydroponie </a:t>
              </a:r>
              <a:endParaRPr sz="2800" dirty="0">
                <a:solidFill>
                  <a:schemeClr val="bg1"/>
                </a:solidFill>
                <a:latin typeface="Amasis MT Pro Black" panose="02040A04050005020304" pitchFamily="18" charset="0"/>
              </a:endParaRPr>
            </a:p>
          </p:txBody>
        </p:sp>
        <p:sp>
          <p:nvSpPr>
            <p:cNvPr id="2441" name="Google Shape;10766;p80">
              <a:extLst>
                <a:ext uri="{FF2B5EF4-FFF2-40B4-BE49-F238E27FC236}">
                  <a16:creationId xmlns:a16="http://schemas.microsoft.com/office/drawing/2014/main" id="{27AC2A84-1332-E7BB-E91A-4DAFAFF36A62}"/>
                </a:ext>
              </a:extLst>
            </p:cNvPr>
            <p:cNvSpPr/>
            <p:nvPr/>
          </p:nvSpPr>
          <p:spPr>
            <a:xfrm>
              <a:off x="5176042" y="2034715"/>
              <a:ext cx="1368736" cy="1012957"/>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chemeClr val="accent4">
                <a:lumMod val="50000"/>
              </a:schemeClr>
            </a:solid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10767;p80">
              <a:extLst>
                <a:ext uri="{FF2B5EF4-FFF2-40B4-BE49-F238E27FC236}">
                  <a16:creationId xmlns:a16="http://schemas.microsoft.com/office/drawing/2014/main" id="{81F89358-262D-91F1-8CF6-8E68D81E538B}"/>
                </a:ext>
              </a:extLst>
            </p:cNvPr>
            <p:cNvSpPr/>
            <p:nvPr/>
          </p:nvSpPr>
          <p:spPr>
            <a:xfrm>
              <a:off x="2641400" y="2034715"/>
              <a:ext cx="1368621" cy="1012957"/>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chemeClr val="accent4">
                <a:lumMod val="50000"/>
              </a:schemeClr>
            </a:solid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33" name="Google Shape;10770;p80">
            <a:extLst>
              <a:ext uri="{FF2B5EF4-FFF2-40B4-BE49-F238E27FC236}">
                <a16:creationId xmlns:a16="http://schemas.microsoft.com/office/drawing/2014/main" id="{C5CCA8C4-11AF-E639-4E05-AF901CFF7050}"/>
              </a:ext>
            </a:extLst>
          </p:cNvPr>
          <p:cNvGrpSpPr/>
          <p:nvPr/>
        </p:nvGrpSpPr>
        <p:grpSpPr>
          <a:xfrm>
            <a:off x="2652372" y="1671660"/>
            <a:ext cx="1665896" cy="433098"/>
            <a:chOff x="2493852" y="2794333"/>
            <a:chExt cx="259185" cy="98232"/>
          </a:xfrm>
          <a:solidFill>
            <a:schemeClr val="accent4">
              <a:lumMod val="50000"/>
            </a:schemeClr>
          </a:solidFill>
        </p:grpSpPr>
        <p:sp>
          <p:nvSpPr>
            <p:cNvPr id="2437" name="Google Shape;10771;p80">
              <a:extLst>
                <a:ext uri="{FF2B5EF4-FFF2-40B4-BE49-F238E27FC236}">
                  <a16:creationId xmlns:a16="http://schemas.microsoft.com/office/drawing/2014/main" id="{50D26060-9355-6AA6-C3EA-D16327DD2F60}"/>
                </a:ext>
              </a:extLst>
            </p:cNvPr>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10772;p80">
              <a:extLst>
                <a:ext uri="{FF2B5EF4-FFF2-40B4-BE49-F238E27FC236}">
                  <a16:creationId xmlns:a16="http://schemas.microsoft.com/office/drawing/2014/main" id="{FBD69435-8E37-52C7-537D-769442123911}"/>
                </a:ext>
              </a:extLst>
            </p:cNvPr>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10773;p80">
              <a:extLst>
                <a:ext uri="{FF2B5EF4-FFF2-40B4-BE49-F238E27FC236}">
                  <a16:creationId xmlns:a16="http://schemas.microsoft.com/office/drawing/2014/main" id="{C8B1C0EF-E956-3B33-82D6-CCCFFC0D89C7}"/>
                </a:ext>
              </a:extLst>
            </p:cNvPr>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5" name="Google Shape;10775;p80">
            <a:extLst>
              <a:ext uri="{FF2B5EF4-FFF2-40B4-BE49-F238E27FC236}">
                <a16:creationId xmlns:a16="http://schemas.microsoft.com/office/drawing/2014/main" id="{C68EC44C-4E3D-ABDF-F429-EC922CF4537D}"/>
              </a:ext>
            </a:extLst>
          </p:cNvPr>
          <p:cNvSpPr/>
          <p:nvPr/>
        </p:nvSpPr>
        <p:spPr>
          <a:xfrm>
            <a:off x="1981006" y="796081"/>
            <a:ext cx="1441952" cy="80266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accent4">
              <a:lumMod val="50000"/>
            </a:schemeClr>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solidFill>
                <a:latin typeface="Amasis MT Pro Black" panose="02040A04050005020304" pitchFamily="18" charset="0"/>
              </a:rPr>
              <a:t>Pratique de culture hors-sol</a:t>
            </a:r>
            <a:endParaRPr dirty="0">
              <a:solidFill>
                <a:schemeClr val="bg1"/>
              </a:solidFill>
              <a:latin typeface="Amasis MT Pro Black" panose="02040A04050005020304" pitchFamily="18" charset="0"/>
            </a:endParaRPr>
          </a:p>
        </p:txBody>
      </p:sp>
      <p:grpSp>
        <p:nvGrpSpPr>
          <p:cNvPr id="58" name="Google Shape;10778;p80">
            <a:extLst>
              <a:ext uri="{FF2B5EF4-FFF2-40B4-BE49-F238E27FC236}">
                <a16:creationId xmlns:a16="http://schemas.microsoft.com/office/drawing/2014/main" id="{625A462E-985F-9721-0DF1-F5B58C1B0127}"/>
              </a:ext>
            </a:extLst>
          </p:cNvPr>
          <p:cNvGrpSpPr/>
          <p:nvPr/>
        </p:nvGrpSpPr>
        <p:grpSpPr>
          <a:xfrm>
            <a:off x="4543523" y="1671660"/>
            <a:ext cx="98700" cy="433098"/>
            <a:chOff x="2788083" y="2794333"/>
            <a:chExt cx="15356" cy="98232"/>
          </a:xfrm>
          <a:solidFill>
            <a:schemeClr val="accent4">
              <a:lumMod val="50000"/>
            </a:schemeClr>
          </a:solidFill>
        </p:grpSpPr>
        <p:sp>
          <p:nvSpPr>
            <p:cNvPr id="62" name="Google Shape;10779;p80">
              <a:extLst>
                <a:ext uri="{FF2B5EF4-FFF2-40B4-BE49-F238E27FC236}">
                  <a16:creationId xmlns:a16="http://schemas.microsoft.com/office/drawing/2014/main" id="{FA2C6EA8-A3AA-6D01-8288-71332DB86A7E}"/>
                </a:ext>
              </a:extLst>
            </p:cNvPr>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780;p80">
              <a:extLst>
                <a:ext uri="{FF2B5EF4-FFF2-40B4-BE49-F238E27FC236}">
                  <a16:creationId xmlns:a16="http://schemas.microsoft.com/office/drawing/2014/main" id="{5C7AC49B-4523-F78C-3D0B-3C1548AC1F86}"/>
                </a:ext>
              </a:extLst>
            </p:cNvPr>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10781;p80">
              <a:extLst>
                <a:ext uri="{FF2B5EF4-FFF2-40B4-BE49-F238E27FC236}">
                  <a16:creationId xmlns:a16="http://schemas.microsoft.com/office/drawing/2014/main" id="{06336E18-6D27-1354-BE44-D3ADC46B1C3E}"/>
                </a:ext>
              </a:extLst>
            </p:cNvPr>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10783;p80">
            <a:extLst>
              <a:ext uri="{FF2B5EF4-FFF2-40B4-BE49-F238E27FC236}">
                <a16:creationId xmlns:a16="http://schemas.microsoft.com/office/drawing/2014/main" id="{F8B4CDCC-7411-7B1D-376A-C6B1675E1558}"/>
              </a:ext>
            </a:extLst>
          </p:cNvPr>
          <p:cNvSpPr/>
          <p:nvPr/>
        </p:nvSpPr>
        <p:spPr>
          <a:xfrm>
            <a:off x="3872159" y="796081"/>
            <a:ext cx="1385642" cy="80266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chemeClr val="accent4">
              <a:lumMod val="50000"/>
            </a:schemeClr>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bg1"/>
                </a:solidFill>
                <a:latin typeface="Amasis MT Pro Black" panose="02040A04050005020304" pitchFamily="18" charset="0"/>
              </a:rPr>
              <a:t>Culture dans un substrat irrigué par une solution</a:t>
            </a:r>
          </a:p>
        </p:txBody>
      </p:sp>
      <p:grpSp>
        <p:nvGrpSpPr>
          <p:cNvPr id="51" name="Google Shape;10786;p80">
            <a:extLst>
              <a:ext uri="{FF2B5EF4-FFF2-40B4-BE49-F238E27FC236}">
                <a16:creationId xmlns:a16="http://schemas.microsoft.com/office/drawing/2014/main" id="{AD45260A-C518-7194-72E9-8CA44DD351C8}"/>
              </a:ext>
            </a:extLst>
          </p:cNvPr>
          <p:cNvGrpSpPr/>
          <p:nvPr/>
        </p:nvGrpSpPr>
        <p:grpSpPr>
          <a:xfrm>
            <a:off x="4867415" y="1671660"/>
            <a:ext cx="1665896" cy="433098"/>
            <a:chOff x="2838475" y="2794333"/>
            <a:chExt cx="259185" cy="98232"/>
          </a:xfrm>
          <a:solidFill>
            <a:schemeClr val="accent4">
              <a:lumMod val="50000"/>
            </a:schemeClr>
          </a:solidFill>
        </p:grpSpPr>
        <p:sp>
          <p:nvSpPr>
            <p:cNvPr id="55" name="Google Shape;10787;p80">
              <a:extLst>
                <a:ext uri="{FF2B5EF4-FFF2-40B4-BE49-F238E27FC236}">
                  <a16:creationId xmlns:a16="http://schemas.microsoft.com/office/drawing/2014/main" id="{764E3118-D237-2A86-F81C-00E18A2CE81D}"/>
                </a:ext>
              </a:extLst>
            </p:cNvPr>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0788;p80">
              <a:extLst>
                <a:ext uri="{FF2B5EF4-FFF2-40B4-BE49-F238E27FC236}">
                  <a16:creationId xmlns:a16="http://schemas.microsoft.com/office/drawing/2014/main" id="{D86FC6EF-88DE-467A-53B6-0E36E173307A}"/>
                </a:ext>
              </a:extLst>
            </p:cNvPr>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789;p80">
              <a:extLst>
                <a:ext uri="{FF2B5EF4-FFF2-40B4-BE49-F238E27FC236}">
                  <a16:creationId xmlns:a16="http://schemas.microsoft.com/office/drawing/2014/main" id="{09F01CE5-B10F-A012-B439-CD852F3B1027}"/>
                </a:ext>
              </a:extLst>
            </p:cNvPr>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10791;p80">
            <a:extLst>
              <a:ext uri="{FF2B5EF4-FFF2-40B4-BE49-F238E27FC236}">
                <a16:creationId xmlns:a16="http://schemas.microsoft.com/office/drawing/2014/main" id="{DD995F30-D63E-04AC-144F-6B61664B5374}"/>
              </a:ext>
            </a:extLst>
          </p:cNvPr>
          <p:cNvSpPr/>
          <p:nvPr/>
        </p:nvSpPr>
        <p:spPr>
          <a:xfrm>
            <a:off x="5763253" y="796081"/>
            <a:ext cx="1441951" cy="80266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chemeClr val="accent4">
              <a:lumMod val="50000"/>
            </a:schemeClr>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solidFill>
                  <a:schemeClr val="bg1"/>
                </a:solidFill>
                <a:latin typeface="Amasis MT Pro Black" panose="02040A04050005020304" pitchFamily="18" charset="0"/>
              </a:rPr>
              <a:t>Culture économe en eau</a:t>
            </a:r>
            <a:endParaRPr>
              <a:solidFill>
                <a:schemeClr val="bg1"/>
              </a:solidFill>
              <a:latin typeface="Amasis MT Pro Black" panose="02040A04050005020304" pitchFamily="18" charset="0"/>
            </a:endParaRPr>
          </a:p>
        </p:txBody>
      </p:sp>
      <p:grpSp>
        <p:nvGrpSpPr>
          <p:cNvPr id="41" name="Google Shape;10795;p80">
            <a:extLst>
              <a:ext uri="{FF2B5EF4-FFF2-40B4-BE49-F238E27FC236}">
                <a16:creationId xmlns:a16="http://schemas.microsoft.com/office/drawing/2014/main" id="{D3F73B46-320C-641A-B50F-F780FA3C321E}"/>
              </a:ext>
            </a:extLst>
          </p:cNvPr>
          <p:cNvGrpSpPr/>
          <p:nvPr/>
        </p:nvGrpSpPr>
        <p:grpSpPr>
          <a:xfrm>
            <a:off x="4543523" y="2998843"/>
            <a:ext cx="98700" cy="433121"/>
            <a:chOff x="2788083" y="3100241"/>
            <a:chExt cx="15356" cy="98237"/>
          </a:xfrm>
          <a:solidFill>
            <a:schemeClr val="accent4">
              <a:lumMod val="50000"/>
            </a:schemeClr>
          </a:solidFill>
        </p:grpSpPr>
        <p:sp>
          <p:nvSpPr>
            <p:cNvPr id="45" name="Google Shape;10796;p80">
              <a:extLst>
                <a:ext uri="{FF2B5EF4-FFF2-40B4-BE49-F238E27FC236}">
                  <a16:creationId xmlns:a16="http://schemas.microsoft.com/office/drawing/2014/main" id="{899038B1-E853-7E09-E415-F912B3097118}"/>
                </a:ext>
              </a:extLst>
            </p:cNvPr>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797;p80">
              <a:extLst>
                <a:ext uri="{FF2B5EF4-FFF2-40B4-BE49-F238E27FC236}">
                  <a16:creationId xmlns:a16="http://schemas.microsoft.com/office/drawing/2014/main" id="{307F458C-25C5-A672-0733-D9728734F969}"/>
                </a:ext>
              </a:extLst>
            </p:cNvPr>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798;p80">
              <a:extLst>
                <a:ext uri="{FF2B5EF4-FFF2-40B4-BE49-F238E27FC236}">
                  <a16:creationId xmlns:a16="http://schemas.microsoft.com/office/drawing/2014/main" id="{051B30FA-200A-89C7-56CB-44C9B29D724E}"/>
                </a:ext>
              </a:extLst>
            </p:cNvPr>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0800;p80">
            <a:extLst>
              <a:ext uri="{FF2B5EF4-FFF2-40B4-BE49-F238E27FC236}">
                <a16:creationId xmlns:a16="http://schemas.microsoft.com/office/drawing/2014/main" id="{5F6FCB61-E1D6-71A3-1A49-7B33EBB9EB1A}"/>
              </a:ext>
            </a:extLst>
          </p:cNvPr>
          <p:cNvSpPr/>
          <p:nvPr/>
        </p:nvSpPr>
        <p:spPr>
          <a:xfrm>
            <a:off x="3872158" y="3505095"/>
            <a:ext cx="1441893" cy="802624"/>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chemeClr val="accent4">
              <a:lumMod val="50000"/>
            </a:schemeClr>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bg1"/>
                </a:solidFill>
                <a:latin typeface="Amasis MT Pro Black" panose="02040A04050005020304" pitchFamily="18" charset="0"/>
              </a:rPr>
              <a:t>Production tout au long de l’année</a:t>
            </a:r>
            <a:endParaRPr dirty="0">
              <a:solidFill>
                <a:schemeClr val="bg1"/>
              </a:solidFill>
              <a:latin typeface="Amasis MT Pro Black" panose="02040A04050005020304" pitchFamily="18" charset="0"/>
            </a:endParaRPr>
          </a:p>
        </p:txBody>
      </p:sp>
      <p:grpSp>
        <p:nvGrpSpPr>
          <p:cNvPr id="34" name="Google Shape;10803;p80">
            <a:extLst>
              <a:ext uri="{FF2B5EF4-FFF2-40B4-BE49-F238E27FC236}">
                <a16:creationId xmlns:a16="http://schemas.microsoft.com/office/drawing/2014/main" id="{4BA53C42-6D8A-1FDC-1DF0-EC12DC80AD9F}"/>
              </a:ext>
            </a:extLst>
          </p:cNvPr>
          <p:cNvGrpSpPr/>
          <p:nvPr/>
        </p:nvGrpSpPr>
        <p:grpSpPr>
          <a:xfrm>
            <a:off x="2652372" y="2998843"/>
            <a:ext cx="1665896" cy="433121"/>
            <a:chOff x="2493852" y="3100241"/>
            <a:chExt cx="259185" cy="98237"/>
          </a:xfrm>
          <a:solidFill>
            <a:schemeClr val="accent4">
              <a:lumMod val="50000"/>
            </a:schemeClr>
          </a:solidFill>
        </p:grpSpPr>
        <p:sp>
          <p:nvSpPr>
            <p:cNvPr id="38" name="Google Shape;10804;p80">
              <a:extLst>
                <a:ext uri="{FF2B5EF4-FFF2-40B4-BE49-F238E27FC236}">
                  <a16:creationId xmlns:a16="http://schemas.microsoft.com/office/drawing/2014/main" id="{3CDBF8E4-3085-9C86-87BC-68583E467CF2}"/>
                </a:ext>
              </a:extLst>
            </p:cNvPr>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0805;p80">
              <a:extLst>
                <a:ext uri="{FF2B5EF4-FFF2-40B4-BE49-F238E27FC236}">
                  <a16:creationId xmlns:a16="http://schemas.microsoft.com/office/drawing/2014/main" id="{56F8755F-8523-BA27-9AF2-585B78CED10F}"/>
                </a:ext>
              </a:extLst>
            </p:cNvPr>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06;p80">
              <a:extLst>
                <a:ext uri="{FF2B5EF4-FFF2-40B4-BE49-F238E27FC236}">
                  <a16:creationId xmlns:a16="http://schemas.microsoft.com/office/drawing/2014/main" id="{EF1EE8C7-C2B3-71E4-FF9D-4D1C52309B5F}"/>
                </a:ext>
              </a:extLst>
            </p:cNvPr>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0808;p80">
            <a:extLst>
              <a:ext uri="{FF2B5EF4-FFF2-40B4-BE49-F238E27FC236}">
                <a16:creationId xmlns:a16="http://schemas.microsoft.com/office/drawing/2014/main" id="{A9B918C8-CA40-79CC-3CB7-935DB7CA27D8}"/>
              </a:ext>
            </a:extLst>
          </p:cNvPr>
          <p:cNvSpPr/>
          <p:nvPr/>
        </p:nvSpPr>
        <p:spPr>
          <a:xfrm>
            <a:off x="1981006" y="3505095"/>
            <a:ext cx="1441952" cy="802624"/>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4">
              <a:lumMod val="50000"/>
            </a:schemeClr>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a:solidFill>
                  <a:schemeClr val="bg1"/>
                </a:solidFill>
                <a:latin typeface="Amasis MT Pro Black" panose="02040A04050005020304" pitchFamily="18" charset="0"/>
              </a:rPr>
              <a:t>Irrigation à l’aide d’un circuit fermé</a:t>
            </a:r>
            <a:endParaRPr>
              <a:solidFill>
                <a:schemeClr val="bg1"/>
              </a:solidFill>
              <a:latin typeface="Amasis MT Pro Black" panose="02040A04050005020304" pitchFamily="18" charset="0"/>
            </a:endParaRPr>
          </a:p>
        </p:txBody>
      </p:sp>
      <p:grpSp>
        <p:nvGrpSpPr>
          <p:cNvPr id="27" name="Google Shape;10811;p80">
            <a:extLst>
              <a:ext uri="{FF2B5EF4-FFF2-40B4-BE49-F238E27FC236}">
                <a16:creationId xmlns:a16="http://schemas.microsoft.com/office/drawing/2014/main" id="{0D06AEEA-9746-B7B7-B7E4-7FF602972440}"/>
              </a:ext>
            </a:extLst>
          </p:cNvPr>
          <p:cNvGrpSpPr/>
          <p:nvPr/>
        </p:nvGrpSpPr>
        <p:grpSpPr>
          <a:xfrm>
            <a:off x="4867415" y="2998843"/>
            <a:ext cx="1665896" cy="433121"/>
            <a:chOff x="2838475" y="3100241"/>
            <a:chExt cx="259185" cy="98237"/>
          </a:xfrm>
          <a:solidFill>
            <a:schemeClr val="accent4">
              <a:lumMod val="50000"/>
            </a:schemeClr>
          </a:solidFill>
        </p:grpSpPr>
        <p:sp>
          <p:nvSpPr>
            <p:cNvPr id="31" name="Google Shape;10812;p80">
              <a:extLst>
                <a:ext uri="{FF2B5EF4-FFF2-40B4-BE49-F238E27FC236}">
                  <a16:creationId xmlns:a16="http://schemas.microsoft.com/office/drawing/2014/main" id="{435A87BB-980B-9258-4C77-2C5F008404A0}"/>
                </a:ext>
              </a:extLst>
            </p:cNvPr>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813;p80">
              <a:extLst>
                <a:ext uri="{FF2B5EF4-FFF2-40B4-BE49-F238E27FC236}">
                  <a16:creationId xmlns:a16="http://schemas.microsoft.com/office/drawing/2014/main" id="{1077A78B-935C-2190-0C8C-75002734AE22}"/>
                </a:ext>
              </a:extLst>
            </p:cNvPr>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14;p80">
              <a:extLst>
                <a:ext uri="{FF2B5EF4-FFF2-40B4-BE49-F238E27FC236}">
                  <a16:creationId xmlns:a16="http://schemas.microsoft.com/office/drawing/2014/main" id="{F43DB212-275F-CC2A-16D1-97A7E1FB5F59}"/>
                </a:ext>
              </a:extLst>
            </p:cNvPr>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grpFill/>
            <a:ln w="31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0816;p80">
            <a:extLst>
              <a:ext uri="{FF2B5EF4-FFF2-40B4-BE49-F238E27FC236}">
                <a16:creationId xmlns:a16="http://schemas.microsoft.com/office/drawing/2014/main" id="{61858B01-2C33-E22F-25F4-1D5281BB4761}"/>
              </a:ext>
            </a:extLst>
          </p:cNvPr>
          <p:cNvSpPr/>
          <p:nvPr/>
        </p:nvSpPr>
        <p:spPr>
          <a:xfrm>
            <a:off x="5763253" y="3505095"/>
            <a:ext cx="1441951" cy="802624"/>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chemeClr val="accent4">
              <a:lumMod val="50000"/>
            </a:schemeClr>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bg1"/>
                </a:solidFill>
                <a:latin typeface="Amasis MT Pro Black" panose="02040A04050005020304" pitchFamily="18" charset="0"/>
              </a:rPr>
              <a:t>Production malgré les changements climatiques</a:t>
            </a:r>
            <a:endParaRPr sz="1200" dirty="0">
              <a:solidFill>
                <a:schemeClr val="bg1"/>
              </a:solidFill>
              <a:latin typeface="Amasis MT Pro Black" panose="02040A04050005020304" pitchFamily="18" charset="0"/>
            </a:endParaRPr>
          </a:p>
        </p:txBody>
      </p:sp>
      <p:pic>
        <p:nvPicPr>
          <p:cNvPr id="3" name="Image 2">
            <a:extLst>
              <a:ext uri="{FF2B5EF4-FFF2-40B4-BE49-F238E27FC236}">
                <a16:creationId xmlns:a16="http://schemas.microsoft.com/office/drawing/2014/main" id="{EA580ABC-8A5A-6EF3-CD0F-E87448BFE295}"/>
              </a:ext>
            </a:extLst>
          </p:cNvPr>
          <p:cNvPicPr>
            <a:picLocks noChangeAspect="1"/>
          </p:cNvPicPr>
          <p:nvPr/>
        </p:nvPicPr>
        <p:blipFill>
          <a:blip r:embed="rId3"/>
          <a:stretch>
            <a:fillRect/>
          </a:stretch>
        </p:blipFill>
        <p:spPr>
          <a:xfrm>
            <a:off x="1229382" y="3569504"/>
            <a:ext cx="696781" cy="667595"/>
          </a:xfrm>
          <a:prstGeom prst="rect">
            <a:avLst/>
          </a:prstGeom>
        </p:spPr>
      </p:pic>
      <p:pic>
        <p:nvPicPr>
          <p:cNvPr id="5" name="Image 4">
            <a:extLst>
              <a:ext uri="{FF2B5EF4-FFF2-40B4-BE49-F238E27FC236}">
                <a16:creationId xmlns:a16="http://schemas.microsoft.com/office/drawing/2014/main" id="{580B8C7E-ED16-3699-E6F5-EA76ADB6F2A3}"/>
              </a:ext>
            </a:extLst>
          </p:cNvPr>
          <p:cNvPicPr>
            <a:picLocks noChangeAspect="1"/>
          </p:cNvPicPr>
          <p:nvPr/>
        </p:nvPicPr>
        <p:blipFill>
          <a:blip r:embed="rId4"/>
          <a:stretch>
            <a:fillRect/>
          </a:stretch>
        </p:blipFill>
        <p:spPr>
          <a:xfrm>
            <a:off x="1137445" y="812850"/>
            <a:ext cx="788718" cy="717452"/>
          </a:xfrm>
          <a:prstGeom prst="rect">
            <a:avLst/>
          </a:prstGeom>
        </p:spPr>
      </p:pic>
      <p:pic>
        <p:nvPicPr>
          <p:cNvPr id="7" name="Image 6">
            <a:extLst>
              <a:ext uri="{FF2B5EF4-FFF2-40B4-BE49-F238E27FC236}">
                <a16:creationId xmlns:a16="http://schemas.microsoft.com/office/drawing/2014/main" id="{90B85206-B2AF-9689-55F8-DAA68FB54D29}"/>
              </a:ext>
            </a:extLst>
          </p:cNvPr>
          <p:cNvPicPr>
            <a:picLocks noChangeAspect="1"/>
          </p:cNvPicPr>
          <p:nvPr/>
        </p:nvPicPr>
        <p:blipFill>
          <a:blip r:embed="rId5"/>
          <a:stretch>
            <a:fillRect/>
          </a:stretch>
        </p:blipFill>
        <p:spPr>
          <a:xfrm>
            <a:off x="4219600" y="79955"/>
            <a:ext cx="697193" cy="633822"/>
          </a:xfrm>
          <a:prstGeom prst="rect">
            <a:avLst/>
          </a:prstGeom>
        </p:spPr>
      </p:pic>
      <p:pic>
        <p:nvPicPr>
          <p:cNvPr id="9" name="Image 8">
            <a:extLst>
              <a:ext uri="{FF2B5EF4-FFF2-40B4-BE49-F238E27FC236}">
                <a16:creationId xmlns:a16="http://schemas.microsoft.com/office/drawing/2014/main" id="{333D4E3A-4D4F-F64F-A836-238EF7FA302F}"/>
              </a:ext>
            </a:extLst>
          </p:cNvPr>
          <p:cNvPicPr>
            <a:picLocks noChangeAspect="1"/>
          </p:cNvPicPr>
          <p:nvPr/>
        </p:nvPicPr>
        <p:blipFill>
          <a:blip r:embed="rId6"/>
          <a:stretch>
            <a:fillRect/>
          </a:stretch>
        </p:blipFill>
        <p:spPr>
          <a:xfrm>
            <a:off x="7297141" y="812850"/>
            <a:ext cx="662390" cy="715076"/>
          </a:xfrm>
          <a:prstGeom prst="rect">
            <a:avLst/>
          </a:prstGeom>
        </p:spPr>
      </p:pic>
      <p:pic>
        <p:nvPicPr>
          <p:cNvPr id="11" name="Image 10">
            <a:extLst>
              <a:ext uri="{FF2B5EF4-FFF2-40B4-BE49-F238E27FC236}">
                <a16:creationId xmlns:a16="http://schemas.microsoft.com/office/drawing/2014/main" id="{70C973EF-885C-0A9E-01A5-B4B86E9D01DA}"/>
              </a:ext>
            </a:extLst>
          </p:cNvPr>
          <p:cNvPicPr>
            <a:picLocks noChangeAspect="1"/>
          </p:cNvPicPr>
          <p:nvPr/>
        </p:nvPicPr>
        <p:blipFill>
          <a:blip r:embed="rId7"/>
          <a:stretch>
            <a:fillRect/>
          </a:stretch>
        </p:blipFill>
        <p:spPr>
          <a:xfrm>
            <a:off x="4247889" y="4368964"/>
            <a:ext cx="662390" cy="630057"/>
          </a:xfrm>
          <a:prstGeom prst="rect">
            <a:avLst/>
          </a:prstGeom>
        </p:spPr>
      </p:pic>
      <p:pic>
        <p:nvPicPr>
          <p:cNvPr id="13" name="Image 12" descr="Une image contenant flèche&#10;&#10;Description générée automatiquement">
            <a:extLst>
              <a:ext uri="{FF2B5EF4-FFF2-40B4-BE49-F238E27FC236}">
                <a16:creationId xmlns:a16="http://schemas.microsoft.com/office/drawing/2014/main" id="{849CEDFE-EE7D-A8EA-5720-5A6AE7380647}"/>
              </a:ext>
            </a:extLst>
          </p:cNvPr>
          <p:cNvPicPr>
            <a:picLocks noChangeAspect="1"/>
          </p:cNvPicPr>
          <p:nvPr/>
        </p:nvPicPr>
        <p:blipFill>
          <a:blip r:embed="rId8"/>
          <a:stretch>
            <a:fillRect/>
          </a:stretch>
        </p:blipFill>
        <p:spPr>
          <a:xfrm>
            <a:off x="7297141" y="3569505"/>
            <a:ext cx="662390" cy="667595"/>
          </a:xfrm>
          <a:prstGeom prst="rect">
            <a:avLst/>
          </a:prstGeom>
        </p:spPr>
      </p:pic>
    </p:spTree>
    <p:extLst>
      <p:ext uri="{BB962C8B-B14F-4D97-AF65-F5344CB8AC3E}">
        <p14:creationId xmlns:p14="http://schemas.microsoft.com/office/powerpoint/2010/main" val="62568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3"/>
                                        </p:tgtEl>
                                        <p:attrNameLst>
                                          <p:attrName>style.visibility</p:attrName>
                                        </p:attrNameLst>
                                      </p:cBhvr>
                                      <p:to>
                                        <p:strVal val="visible"/>
                                      </p:to>
                                    </p:set>
                                    <p:animEffect transition="in" filter="fade">
                                      <p:cBhvr>
                                        <p:cTn id="12" dur="500"/>
                                        <p:tgtEl>
                                          <p:spTgt spid="24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35"/>
                                        </p:tgtEl>
                                        <p:attrNameLst>
                                          <p:attrName>style.visibility</p:attrName>
                                        </p:attrNameLst>
                                      </p:cBhvr>
                                      <p:to>
                                        <p:strVal val="visible"/>
                                      </p:to>
                                    </p:set>
                                    <p:animEffect transition="in" filter="fade">
                                      <p:cBhvr>
                                        <p:cTn id="15" dur="500"/>
                                        <p:tgtEl>
                                          <p:spTgt spid="2435"/>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5" grpId="0" animBg="1"/>
      <p:bldP spid="60" grpId="0" animBg="1"/>
      <p:bldP spid="53" grpId="0" animBg="1"/>
      <p:bldP spid="43" grpId="0" animBg="1"/>
      <p:bldP spid="36"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49DF50-B7C7-9D2C-EAF3-CF86403F47DA}"/>
              </a:ext>
            </a:extLst>
          </p:cNvPr>
          <p:cNvSpPr>
            <a:spLocks noGrp="1"/>
          </p:cNvSpPr>
          <p:nvPr>
            <p:ph type="ctrTitle"/>
          </p:nvPr>
        </p:nvSpPr>
        <p:spPr>
          <a:xfrm>
            <a:off x="736646" y="220623"/>
            <a:ext cx="7672500" cy="577800"/>
          </a:xfrm>
        </p:spPr>
        <p:txBody>
          <a:bodyPr/>
          <a:lstStyle/>
          <a:p>
            <a:r>
              <a:rPr lang="fr-FR" b="1"/>
              <a:t>Le Maroc … en </a:t>
            </a:r>
            <a:r>
              <a:rPr lang="fr-FR" b="1" dirty="0"/>
              <a:t>Danger</a:t>
            </a:r>
            <a:r>
              <a:rPr lang="fr-FR" b="1"/>
              <a:t> </a:t>
            </a:r>
            <a:r>
              <a:rPr lang="fr-FR" sz="4400" b="1" dirty="0"/>
              <a:t>!</a:t>
            </a:r>
          </a:p>
        </p:txBody>
      </p:sp>
      <p:pic>
        <p:nvPicPr>
          <p:cNvPr id="3" name="Image 3" descr="Une image contenant carte&#10;&#10;Description générée automatiquement">
            <a:extLst>
              <a:ext uri="{FF2B5EF4-FFF2-40B4-BE49-F238E27FC236}">
                <a16:creationId xmlns:a16="http://schemas.microsoft.com/office/drawing/2014/main" id="{111F1496-61BE-A854-F2F3-002B20577C7A}"/>
              </a:ext>
            </a:extLst>
          </p:cNvPr>
          <p:cNvPicPr>
            <a:picLocks noChangeAspect="1"/>
          </p:cNvPicPr>
          <p:nvPr/>
        </p:nvPicPr>
        <p:blipFill>
          <a:blip r:embed="rId3"/>
          <a:stretch>
            <a:fillRect/>
          </a:stretch>
        </p:blipFill>
        <p:spPr>
          <a:xfrm>
            <a:off x="733136" y="798423"/>
            <a:ext cx="7674218" cy="4189443"/>
          </a:xfrm>
          <a:prstGeom prst="rect">
            <a:avLst/>
          </a:prstGeom>
        </p:spPr>
      </p:pic>
      <p:sp>
        <p:nvSpPr>
          <p:cNvPr id="5" name="ZoneTexte 4">
            <a:extLst>
              <a:ext uri="{FF2B5EF4-FFF2-40B4-BE49-F238E27FC236}">
                <a16:creationId xmlns:a16="http://schemas.microsoft.com/office/drawing/2014/main" id="{9A7C2700-E4C9-F056-58DB-555A14909A8B}"/>
              </a:ext>
            </a:extLst>
          </p:cNvPr>
          <p:cNvSpPr txBox="1"/>
          <p:nvPr/>
        </p:nvSpPr>
        <p:spPr>
          <a:xfrm>
            <a:off x="0" y="4921206"/>
            <a:ext cx="4595100" cy="215444"/>
          </a:xfrm>
          <a:prstGeom prst="rect">
            <a:avLst/>
          </a:prstGeom>
          <a:noFill/>
        </p:spPr>
        <p:txBody>
          <a:bodyPr wrap="square">
            <a:spAutoFit/>
          </a:bodyPr>
          <a:lstStyle>
            <a:defPPr marR="0" lvl="0" algn="l" rtl="0">
              <a:lnSpc>
                <a:spcPct val="100000"/>
              </a:lnSpc>
              <a:spcBef>
                <a:spcPts val="0"/>
              </a:spcBef>
              <a:spcAft>
                <a:spcPts val="0"/>
              </a:spcAft>
            </a:defPPr>
            <a:lvl1pPr>
              <a:defRPr sz="1000" i="1">
                <a:solidFill>
                  <a:schemeClr val="tx1">
                    <a:lumMod val="60000"/>
                    <a:lumOff val="40000"/>
                  </a:schemeClr>
                </a:solidFill>
                <a:latin typeface="Calibri" panose="020F0502020204030204" pitchFamily="34" charset="0"/>
                <a:cs typeface="Calibri" panose="020F0502020204030204" pitchFamily="34" charset="0"/>
              </a:defRPr>
            </a:lvl1pPr>
          </a:lstStyle>
          <a:p>
            <a:r>
              <a:rPr lang="fr-FR" sz="800" dirty="0">
                <a:solidFill>
                  <a:schemeClr val="bg1">
                    <a:lumMod val="50000"/>
                  </a:schemeClr>
                </a:solidFill>
              </a:rPr>
              <a:t>OMS et Unicef, Meeting the MDG </a:t>
            </a:r>
            <a:r>
              <a:rPr lang="fr-FR" sz="800" dirty="0" err="1">
                <a:solidFill>
                  <a:schemeClr val="bg1">
                    <a:lumMod val="50000"/>
                  </a:schemeClr>
                </a:solidFill>
              </a:rPr>
              <a:t>drinking</a:t>
            </a:r>
            <a:r>
              <a:rPr lang="fr-FR" sz="800" dirty="0">
                <a:solidFill>
                  <a:schemeClr val="bg1">
                    <a:lumMod val="50000"/>
                  </a:schemeClr>
                </a:solidFill>
              </a:rPr>
              <a:t> water and </a:t>
            </a:r>
            <a:r>
              <a:rPr lang="fr-FR" sz="800" dirty="0" err="1">
                <a:solidFill>
                  <a:schemeClr val="bg1">
                    <a:lumMod val="50000"/>
                  </a:schemeClr>
                </a:solidFill>
              </a:rPr>
              <a:t>sanitation</a:t>
            </a:r>
            <a:r>
              <a:rPr lang="fr-FR" sz="800" dirty="0">
                <a:solidFill>
                  <a:schemeClr val="bg1">
                    <a:lumMod val="50000"/>
                  </a:schemeClr>
                </a:solidFill>
              </a:rPr>
              <a:t> target,2006</a:t>
            </a:r>
            <a:endParaRPr lang="fr-MA" sz="800" dirty="0">
              <a:solidFill>
                <a:schemeClr val="bg1">
                  <a:lumMod val="50000"/>
                </a:schemeClr>
              </a:solidFill>
            </a:endParaRPr>
          </a:p>
        </p:txBody>
      </p:sp>
      <p:sp>
        <p:nvSpPr>
          <p:cNvPr id="8" name="ZoneTexte 7">
            <a:extLst>
              <a:ext uri="{FF2B5EF4-FFF2-40B4-BE49-F238E27FC236}">
                <a16:creationId xmlns:a16="http://schemas.microsoft.com/office/drawing/2014/main" id="{310793BC-6182-9B5E-3B72-866FDC6BE5C3}"/>
              </a:ext>
            </a:extLst>
          </p:cNvPr>
          <p:cNvSpPr txBox="1"/>
          <p:nvPr/>
        </p:nvSpPr>
        <p:spPr>
          <a:xfrm>
            <a:off x="8558091" y="4799750"/>
            <a:ext cx="2738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5</a:t>
            </a:r>
          </a:p>
        </p:txBody>
      </p:sp>
    </p:spTree>
    <p:extLst>
      <p:ext uri="{BB962C8B-B14F-4D97-AF65-F5344CB8AC3E}">
        <p14:creationId xmlns:p14="http://schemas.microsoft.com/office/powerpoint/2010/main" val="1362485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63"/>
          <p:cNvSpPr txBox="1">
            <a:spLocks noGrp="1"/>
          </p:cNvSpPr>
          <p:nvPr>
            <p:ph type="ctrTitle" idx="6"/>
          </p:nvPr>
        </p:nvSpPr>
        <p:spPr>
          <a:xfrm>
            <a:off x="742144" y="266884"/>
            <a:ext cx="7712141" cy="577800"/>
          </a:xfrm>
          <a:prstGeom prst="rect">
            <a:avLst/>
          </a:prstGeom>
        </p:spPr>
        <p:txBody>
          <a:bodyPr spcFirstLastPara="1" wrap="square" lIns="91425" tIns="91425" rIns="91425" bIns="91425" anchor="ctr" anchorCtr="0">
            <a:noAutofit/>
          </a:bodyPr>
          <a:lstStyle/>
          <a:p>
            <a:r>
              <a:rPr lang="fr-FR" sz="2800" b="1" dirty="0">
                <a:solidFill>
                  <a:srgbClr val="002060"/>
                </a:solidFill>
              </a:rPr>
              <a:t>Étude de marché de l’hydroponie au Maroc</a:t>
            </a:r>
            <a:endParaRPr lang="fr-FR" sz="2800" dirty="0"/>
          </a:p>
        </p:txBody>
      </p:sp>
      <p:pic>
        <p:nvPicPr>
          <p:cNvPr id="26" name="Google Shape;2443;p52">
            <a:extLst>
              <a:ext uri="{FF2B5EF4-FFF2-40B4-BE49-F238E27FC236}">
                <a16:creationId xmlns:a16="http://schemas.microsoft.com/office/drawing/2014/main" id="{B50362B8-DCC8-330E-65ED-EA7E7717ABBB}"/>
              </a:ext>
            </a:extLst>
          </p:cNvPr>
          <p:cNvPicPr preferRelativeResize="0"/>
          <p:nvPr/>
        </p:nvPicPr>
        <p:blipFill>
          <a:blip r:embed="rId3">
            <a:alphaModFix amt="50000"/>
          </a:blip>
          <a:stretch>
            <a:fillRect/>
          </a:stretch>
        </p:blipFill>
        <p:spPr>
          <a:xfrm>
            <a:off x="2184060" y="1458364"/>
            <a:ext cx="682999" cy="577800"/>
          </a:xfrm>
          <a:prstGeom prst="rect">
            <a:avLst/>
          </a:prstGeom>
          <a:noFill/>
          <a:ln>
            <a:noFill/>
          </a:ln>
        </p:spPr>
      </p:pic>
      <p:pic>
        <p:nvPicPr>
          <p:cNvPr id="27" name="Google Shape;2443;p52">
            <a:extLst>
              <a:ext uri="{FF2B5EF4-FFF2-40B4-BE49-F238E27FC236}">
                <a16:creationId xmlns:a16="http://schemas.microsoft.com/office/drawing/2014/main" id="{F2678903-BAF0-8F9F-9B0B-4E5877E97856}"/>
              </a:ext>
            </a:extLst>
          </p:cNvPr>
          <p:cNvPicPr preferRelativeResize="0"/>
          <p:nvPr/>
        </p:nvPicPr>
        <p:blipFill>
          <a:blip r:embed="rId3">
            <a:alphaModFix amt="50000"/>
          </a:blip>
          <a:stretch>
            <a:fillRect/>
          </a:stretch>
        </p:blipFill>
        <p:spPr>
          <a:xfrm>
            <a:off x="2172710" y="2680735"/>
            <a:ext cx="682999" cy="577800"/>
          </a:xfrm>
          <a:prstGeom prst="rect">
            <a:avLst/>
          </a:prstGeom>
          <a:noFill/>
          <a:ln>
            <a:noFill/>
          </a:ln>
        </p:spPr>
      </p:pic>
      <p:pic>
        <p:nvPicPr>
          <p:cNvPr id="31" name="Google Shape;2443;p52">
            <a:extLst>
              <a:ext uri="{FF2B5EF4-FFF2-40B4-BE49-F238E27FC236}">
                <a16:creationId xmlns:a16="http://schemas.microsoft.com/office/drawing/2014/main" id="{17A3FD80-40CF-D408-E9F0-EA42CC295861}"/>
              </a:ext>
            </a:extLst>
          </p:cNvPr>
          <p:cNvPicPr preferRelativeResize="0"/>
          <p:nvPr/>
        </p:nvPicPr>
        <p:blipFill>
          <a:blip r:embed="rId3">
            <a:alphaModFix amt="50000"/>
          </a:blip>
          <a:stretch>
            <a:fillRect/>
          </a:stretch>
        </p:blipFill>
        <p:spPr>
          <a:xfrm>
            <a:off x="6500419" y="1467864"/>
            <a:ext cx="682999" cy="577800"/>
          </a:xfrm>
          <a:prstGeom prst="rect">
            <a:avLst/>
          </a:prstGeom>
          <a:noFill/>
          <a:ln>
            <a:noFill/>
          </a:ln>
        </p:spPr>
      </p:pic>
      <p:pic>
        <p:nvPicPr>
          <p:cNvPr id="32" name="Google Shape;2443;p52">
            <a:extLst>
              <a:ext uri="{FF2B5EF4-FFF2-40B4-BE49-F238E27FC236}">
                <a16:creationId xmlns:a16="http://schemas.microsoft.com/office/drawing/2014/main" id="{E4D736ED-BE75-5B17-F850-2DD4D4FD0B3B}"/>
              </a:ext>
            </a:extLst>
          </p:cNvPr>
          <p:cNvPicPr preferRelativeResize="0"/>
          <p:nvPr/>
        </p:nvPicPr>
        <p:blipFill>
          <a:blip r:embed="rId3">
            <a:alphaModFix amt="50000"/>
          </a:blip>
          <a:stretch>
            <a:fillRect/>
          </a:stretch>
        </p:blipFill>
        <p:spPr>
          <a:xfrm>
            <a:off x="6500418" y="2706276"/>
            <a:ext cx="682999" cy="577800"/>
          </a:xfrm>
          <a:prstGeom prst="rect">
            <a:avLst/>
          </a:prstGeom>
          <a:noFill/>
          <a:ln>
            <a:noFill/>
          </a:ln>
        </p:spPr>
      </p:pic>
      <p:cxnSp>
        <p:nvCxnSpPr>
          <p:cNvPr id="34" name="Connecteur droit 33">
            <a:extLst>
              <a:ext uri="{FF2B5EF4-FFF2-40B4-BE49-F238E27FC236}">
                <a16:creationId xmlns:a16="http://schemas.microsoft.com/office/drawing/2014/main" id="{FB66D478-3C9F-072C-13B0-6E9733D73477}"/>
              </a:ext>
            </a:extLst>
          </p:cNvPr>
          <p:cNvCxnSpPr>
            <a:cxnSpLocks/>
          </p:cNvCxnSpPr>
          <p:nvPr/>
        </p:nvCxnSpPr>
        <p:spPr>
          <a:xfrm>
            <a:off x="4809995" y="982818"/>
            <a:ext cx="0" cy="404021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BC21925A-67ED-DE28-C774-155D01747C0D}"/>
              </a:ext>
            </a:extLst>
          </p:cNvPr>
          <p:cNvSpPr txBox="1"/>
          <p:nvPr/>
        </p:nvSpPr>
        <p:spPr>
          <a:xfrm>
            <a:off x="1365794" y="986589"/>
            <a:ext cx="3165953" cy="338554"/>
          </a:xfrm>
          <a:prstGeom prst="rect">
            <a:avLst/>
          </a:prstGeom>
          <a:noFill/>
        </p:spPr>
        <p:txBody>
          <a:bodyPr wrap="square">
            <a:spAutoFit/>
          </a:bodyPr>
          <a:lstStyle/>
          <a:p>
            <a:r>
              <a:rPr lang="fr-FR" dirty="0">
                <a:solidFill>
                  <a:schemeClr val="dk2"/>
                </a:solidFill>
                <a:latin typeface="Overpass Black"/>
                <a:sym typeface="Overpass Black"/>
              </a:rPr>
              <a:t>Opportunités</a:t>
            </a:r>
            <a:r>
              <a:rPr lang="fr-FR" sz="1600" dirty="0">
                <a:solidFill>
                  <a:schemeClr val="dk2"/>
                </a:solidFill>
                <a:latin typeface="Overpass Black"/>
              </a:rPr>
              <a:t> </a:t>
            </a:r>
            <a:r>
              <a:rPr lang="fr-FR" dirty="0">
                <a:solidFill>
                  <a:schemeClr val="dk2"/>
                </a:solidFill>
                <a:latin typeface="Overpass Black"/>
              </a:rPr>
              <a:t>du marché</a:t>
            </a:r>
          </a:p>
        </p:txBody>
      </p:sp>
      <p:sp>
        <p:nvSpPr>
          <p:cNvPr id="40" name="ZoneTexte 39">
            <a:extLst>
              <a:ext uri="{FF2B5EF4-FFF2-40B4-BE49-F238E27FC236}">
                <a16:creationId xmlns:a16="http://schemas.microsoft.com/office/drawing/2014/main" id="{55503778-032C-BEED-0C28-07C9B1DD3C73}"/>
              </a:ext>
            </a:extLst>
          </p:cNvPr>
          <p:cNvSpPr txBox="1"/>
          <p:nvPr/>
        </p:nvSpPr>
        <p:spPr>
          <a:xfrm>
            <a:off x="6042173" y="982818"/>
            <a:ext cx="1797884" cy="338554"/>
          </a:xfrm>
          <a:prstGeom prst="rect">
            <a:avLst/>
          </a:prstGeom>
          <a:noFill/>
        </p:spPr>
        <p:txBody>
          <a:bodyPr wrap="square">
            <a:spAutoFit/>
          </a:bodyPr>
          <a:lstStyle/>
          <a:p>
            <a:r>
              <a:rPr lang="fr-FR" dirty="0">
                <a:solidFill>
                  <a:schemeClr val="dk2"/>
                </a:solidFill>
                <a:latin typeface="Overpass Black"/>
              </a:rPr>
              <a:t>Défis</a:t>
            </a:r>
            <a:r>
              <a:rPr lang="fr-FR" sz="1600" dirty="0">
                <a:solidFill>
                  <a:schemeClr val="dk2"/>
                </a:solidFill>
                <a:latin typeface="Overpass Black"/>
              </a:rPr>
              <a:t> </a:t>
            </a:r>
            <a:r>
              <a:rPr lang="fr-FR" dirty="0">
                <a:solidFill>
                  <a:schemeClr val="dk2"/>
                </a:solidFill>
                <a:latin typeface="Overpass Black"/>
              </a:rPr>
              <a:t>du marché</a:t>
            </a:r>
          </a:p>
        </p:txBody>
      </p:sp>
      <p:pic>
        <p:nvPicPr>
          <p:cNvPr id="54" name="Google Shape;2443;p52">
            <a:extLst>
              <a:ext uri="{FF2B5EF4-FFF2-40B4-BE49-F238E27FC236}">
                <a16:creationId xmlns:a16="http://schemas.microsoft.com/office/drawing/2014/main" id="{292D3249-1234-63C5-A338-A7B3ABC24136}"/>
              </a:ext>
            </a:extLst>
          </p:cNvPr>
          <p:cNvPicPr preferRelativeResize="0"/>
          <p:nvPr/>
        </p:nvPicPr>
        <p:blipFill>
          <a:blip r:embed="rId3">
            <a:alphaModFix amt="50000"/>
          </a:blip>
          <a:stretch>
            <a:fillRect/>
          </a:stretch>
        </p:blipFill>
        <p:spPr>
          <a:xfrm>
            <a:off x="2140859" y="3844196"/>
            <a:ext cx="682999" cy="577800"/>
          </a:xfrm>
          <a:prstGeom prst="rect">
            <a:avLst/>
          </a:prstGeom>
          <a:noFill/>
          <a:ln>
            <a:noFill/>
          </a:ln>
        </p:spPr>
      </p:pic>
      <p:sp>
        <p:nvSpPr>
          <p:cNvPr id="56" name="Google Shape;2324;p48">
            <a:extLst>
              <a:ext uri="{FF2B5EF4-FFF2-40B4-BE49-F238E27FC236}">
                <a16:creationId xmlns:a16="http://schemas.microsoft.com/office/drawing/2014/main" id="{4F94666E-7A4A-00D8-772D-B5C568A50DD2}"/>
              </a:ext>
            </a:extLst>
          </p:cNvPr>
          <p:cNvSpPr txBox="1">
            <a:spLocks/>
          </p:cNvSpPr>
          <p:nvPr/>
        </p:nvSpPr>
        <p:spPr>
          <a:xfrm>
            <a:off x="351115" y="2030999"/>
            <a:ext cx="4233889" cy="33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Les exigences en eau pour la culture hydroponique </a:t>
            </a:r>
            <a:endParaRPr lang="fr-FR" sz="1400" dirty="0">
              <a:latin typeface="Open Sans"/>
              <a:ea typeface="Open Sans"/>
              <a:cs typeface="Open Sans"/>
              <a:sym typeface="Arial"/>
            </a:endParaRPr>
          </a:p>
        </p:txBody>
      </p:sp>
      <p:sp>
        <p:nvSpPr>
          <p:cNvPr id="57" name="Google Shape;2324;p48">
            <a:extLst>
              <a:ext uri="{FF2B5EF4-FFF2-40B4-BE49-F238E27FC236}">
                <a16:creationId xmlns:a16="http://schemas.microsoft.com/office/drawing/2014/main" id="{DCDF48E3-B178-2739-4C2D-41A1644644F9}"/>
              </a:ext>
            </a:extLst>
          </p:cNvPr>
          <p:cNvSpPr txBox="1">
            <a:spLocks/>
          </p:cNvSpPr>
          <p:nvPr/>
        </p:nvSpPr>
        <p:spPr>
          <a:xfrm>
            <a:off x="266904" y="3219757"/>
            <a:ext cx="4364466" cy="33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Évaluation du bilan ionique et analyse microbiologique de l'eau dessalée par </a:t>
            </a:r>
            <a:r>
              <a:rPr lang="fr-FR" sz="1400" dirty="0" err="1">
                <a:latin typeface="Open Sans"/>
                <a:ea typeface="Open Sans"/>
                <a:cs typeface="Open Sans"/>
              </a:rPr>
              <a:t>WaterUp</a:t>
            </a:r>
            <a:endParaRPr lang="en-US" sz="1400" dirty="0">
              <a:latin typeface="Open Sans"/>
              <a:ea typeface="Open Sans"/>
              <a:cs typeface="Open Sans"/>
              <a:sym typeface="Arial"/>
            </a:endParaRPr>
          </a:p>
        </p:txBody>
      </p:sp>
      <p:sp>
        <p:nvSpPr>
          <p:cNvPr id="58" name="Google Shape;2324;p48">
            <a:extLst>
              <a:ext uri="{FF2B5EF4-FFF2-40B4-BE49-F238E27FC236}">
                <a16:creationId xmlns:a16="http://schemas.microsoft.com/office/drawing/2014/main" id="{5836D6B4-C2BA-AD73-E5D5-761624C8791E}"/>
              </a:ext>
            </a:extLst>
          </p:cNvPr>
          <p:cNvSpPr txBox="1">
            <a:spLocks/>
          </p:cNvSpPr>
          <p:nvPr/>
        </p:nvSpPr>
        <p:spPr>
          <a:xfrm>
            <a:off x="266904" y="4393533"/>
            <a:ext cx="4125450" cy="33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Évaluation de la convergence des objectifs écologiques entre l’hydroponie et </a:t>
            </a:r>
            <a:r>
              <a:rPr lang="fr-FR" sz="1400" dirty="0" err="1">
                <a:latin typeface="Open Sans"/>
                <a:ea typeface="Open Sans"/>
                <a:cs typeface="Open Sans"/>
              </a:rPr>
              <a:t>WaterUp</a:t>
            </a:r>
            <a:endParaRPr lang="en-US" sz="1400" dirty="0">
              <a:latin typeface="Open Sans"/>
              <a:ea typeface="Open Sans"/>
              <a:cs typeface="Open Sans"/>
              <a:sym typeface="Arial"/>
            </a:endParaRPr>
          </a:p>
        </p:txBody>
      </p:sp>
      <p:sp>
        <p:nvSpPr>
          <p:cNvPr id="61" name="Google Shape;2324;p48">
            <a:extLst>
              <a:ext uri="{FF2B5EF4-FFF2-40B4-BE49-F238E27FC236}">
                <a16:creationId xmlns:a16="http://schemas.microsoft.com/office/drawing/2014/main" id="{4BEA5BCD-1A51-811F-C73A-CE7BB4B2BB3E}"/>
              </a:ext>
            </a:extLst>
          </p:cNvPr>
          <p:cNvSpPr txBox="1">
            <a:spLocks/>
          </p:cNvSpPr>
          <p:nvPr/>
        </p:nvSpPr>
        <p:spPr>
          <a:xfrm>
            <a:off x="5087627" y="2030999"/>
            <a:ext cx="363206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Analyse de la concurrence de </a:t>
            </a:r>
            <a:r>
              <a:rPr lang="fr-FR" sz="1400" dirty="0" err="1">
                <a:latin typeface="Open Sans"/>
                <a:ea typeface="Open Sans"/>
                <a:cs typeface="Open Sans"/>
              </a:rPr>
              <a:t>WaterUp</a:t>
            </a:r>
            <a:r>
              <a:rPr lang="fr-FR" sz="1400" dirty="0">
                <a:latin typeface="Open Sans"/>
                <a:ea typeface="Open Sans"/>
                <a:cs typeface="Open Sans"/>
              </a:rPr>
              <a:t> sur le marché de l'hydroponie</a:t>
            </a:r>
            <a:endParaRPr lang="fr-FR" sz="1400" dirty="0">
              <a:latin typeface="Open Sans"/>
              <a:ea typeface="Open Sans"/>
              <a:cs typeface="Open Sans"/>
              <a:sym typeface="Arial"/>
            </a:endParaRPr>
          </a:p>
        </p:txBody>
      </p:sp>
      <p:sp>
        <p:nvSpPr>
          <p:cNvPr id="62" name="Google Shape;2324;p48">
            <a:extLst>
              <a:ext uri="{FF2B5EF4-FFF2-40B4-BE49-F238E27FC236}">
                <a16:creationId xmlns:a16="http://schemas.microsoft.com/office/drawing/2014/main" id="{B3DA7698-A8D6-82A7-82BB-CC20F66FE91A}"/>
              </a:ext>
            </a:extLst>
          </p:cNvPr>
          <p:cNvSpPr txBox="1">
            <a:spLocks/>
          </p:cNvSpPr>
          <p:nvPr/>
        </p:nvSpPr>
        <p:spPr>
          <a:xfrm>
            <a:off x="5149026" y="3245423"/>
            <a:ext cx="3509265" cy="833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Analyse de la capacité à produire une quantité d'eau adéquate par </a:t>
            </a:r>
            <a:r>
              <a:rPr lang="fr-FR" sz="1400" dirty="0" err="1">
                <a:latin typeface="Open Sans"/>
                <a:ea typeface="Open Sans"/>
                <a:cs typeface="Open Sans"/>
              </a:rPr>
              <a:t>WaterUp</a:t>
            </a:r>
            <a:r>
              <a:rPr lang="fr-FR" sz="1400" dirty="0">
                <a:latin typeface="Open Sans"/>
                <a:ea typeface="Open Sans"/>
                <a:cs typeface="Open Sans"/>
              </a:rPr>
              <a:t> pour la culture hydroponique au Maroc</a:t>
            </a:r>
            <a:endParaRPr lang="fr-FR" sz="1400" dirty="0">
              <a:latin typeface="Open Sans"/>
              <a:ea typeface="Open Sans"/>
              <a:cs typeface="Open Sans"/>
              <a:sym typeface="Arial"/>
            </a:endParaRPr>
          </a:p>
        </p:txBody>
      </p:sp>
      <p:pic>
        <p:nvPicPr>
          <p:cNvPr id="3" name="Image 2">
            <a:extLst>
              <a:ext uri="{FF2B5EF4-FFF2-40B4-BE49-F238E27FC236}">
                <a16:creationId xmlns:a16="http://schemas.microsoft.com/office/drawing/2014/main" id="{19A621FF-5D69-FE6A-3A12-913DF74F15B6}"/>
              </a:ext>
            </a:extLst>
          </p:cNvPr>
          <p:cNvPicPr>
            <a:picLocks noChangeAspect="1"/>
          </p:cNvPicPr>
          <p:nvPr/>
        </p:nvPicPr>
        <p:blipFill>
          <a:blip r:embed="rId4"/>
          <a:stretch>
            <a:fillRect/>
          </a:stretch>
        </p:blipFill>
        <p:spPr>
          <a:xfrm>
            <a:off x="2303744" y="1539305"/>
            <a:ext cx="434919" cy="434919"/>
          </a:xfrm>
          <a:prstGeom prst="rect">
            <a:avLst/>
          </a:prstGeom>
        </p:spPr>
      </p:pic>
      <p:pic>
        <p:nvPicPr>
          <p:cNvPr id="5" name="Image 4">
            <a:extLst>
              <a:ext uri="{FF2B5EF4-FFF2-40B4-BE49-F238E27FC236}">
                <a16:creationId xmlns:a16="http://schemas.microsoft.com/office/drawing/2014/main" id="{44E27A8A-BC50-4E77-3DA7-884AD4848A0B}"/>
              </a:ext>
            </a:extLst>
          </p:cNvPr>
          <p:cNvPicPr>
            <a:picLocks noChangeAspect="1"/>
          </p:cNvPicPr>
          <p:nvPr/>
        </p:nvPicPr>
        <p:blipFill>
          <a:blip r:embed="rId5"/>
          <a:stretch>
            <a:fillRect/>
          </a:stretch>
        </p:blipFill>
        <p:spPr>
          <a:xfrm>
            <a:off x="2240340" y="3891078"/>
            <a:ext cx="484035" cy="484035"/>
          </a:xfrm>
          <a:prstGeom prst="rect">
            <a:avLst/>
          </a:prstGeom>
        </p:spPr>
      </p:pic>
      <p:pic>
        <p:nvPicPr>
          <p:cNvPr id="7" name="Image 6">
            <a:extLst>
              <a:ext uri="{FF2B5EF4-FFF2-40B4-BE49-F238E27FC236}">
                <a16:creationId xmlns:a16="http://schemas.microsoft.com/office/drawing/2014/main" id="{09FA7431-0737-F67B-1210-8D1BF8D79D34}"/>
              </a:ext>
            </a:extLst>
          </p:cNvPr>
          <p:cNvPicPr>
            <a:picLocks noChangeAspect="1"/>
          </p:cNvPicPr>
          <p:nvPr/>
        </p:nvPicPr>
        <p:blipFill>
          <a:blip r:embed="rId6"/>
          <a:stretch>
            <a:fillRect/>
          </a:stretch>
        </p:blipFill>
        <p:spPr>
          <a:xfrm>
            <a:off x="2329629" y="2780723"/>
            <a:ext cx="400887" cy="400887"/>
          </a:xfrm>
          <a:prstGeom prst="rect">
            <a:avLst/>
          </a:prstGeom>
        </p:spPr>
      </p:pic>
      <p:pic>
        <p:nvPicPr>
          <p:cNvPr id="9" name="Image 8">
            <a:extLst>
              <a:ext uri="{FF2B5EF4-FFF2-40B4-BE49-F238E27FC236}">
                <a16:creationId xmlns:a16="http://schemas.microsoft.com/office/drawing/2014/main" id="{8897D9BC-DDA6-0450-49C0-802AF1181593}"/>
              </a:ext>
            </a:extLst>
          </p:cNvPr>
          <p:cNvPicPr>
            <a:picLocks noChangeAspect="1"/>
          </p:cNvPicPr>
          <p:nvPr/>
        </p:nvPicPr>
        <p:blipFill>
          <a:blip r:embed="rId7"/>
          <a:stretch>
            <a:fillRect/>
          </a:stretch>
        </p:blipFill>
        <p:spPr>
          <a:xfrm>
            <a:off x="6624951" y="1548329"/>
            <a:ext cx="433931" cy="433931"/>
          </a:xfrm>
          <a:prstGeom prst="rect">
            <a:avLst/>
          </a:prstGeom>
        </p:spPr>
      </p:pic>
      <p:pic>
        <p:nvPicPr>
          <p:cNvPr id="11" name="Image 10">
            <a:extLst>
              <a:ext uri="{FF2B5EF4-FFF2-40B4-BE49-F238E27FC236}">
                <a16:creationId xmlns:a16="http://schemas.microsoft.com/office/drawing/2014/main" id="{5669C6F8-4F83-5861-FC85-A527E3B85EF1}"/>
              </a:ext>
            </a:extLst>
          </p:cNvPr>
          <p:cNvPicPr>
            <a:picLocks noChangeAspect="1"/>
          </p:cNvPicPr>
          <p:nvPr/>
        </p:nvPicPr>
        <p:blipFill>
          <a:blip r:embed="rId8"/>
          <a:stretch>
            <a:fillRect/>
          </a:stretch>
        </p:blipFill>
        <p:spPr>
          <a:xfrm>
            <a:off x="6605964" y="2760076"/>
            <a:ext cx="471903" cy="471903"/>
          </a:xfrm>
          <a:prstGeom prst="rect">
            <a:avLst/>
          </a:prstGeom>
        </p:spPr>
      </p:pic>
    </p:spTree>
    <p:extLst>
      <p:ext uri="{BB962C8B-B14F-4D97-AF65-F5344CB8AC3E}">
        <p14:creationId xmlns:p14="http://schemas.microsoft.com/office/powerpoint/2010/main" val="10967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6" grpId="0"/>
      <p:bldP spid="57" grpId="0"/>
      <p:bldP spid="58" grpId="0"/>
      <p:bldP spid="61" grpId="0"/>
      <p:bldP spid="6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240127"/>
            <a:ext cx="7704000" cy="824540"/>
          </a:xfrm>
          <a:prstGeom prst="rect">
            <a:avLst/>
          </a:prstGeom>
        </p:spPr>
        <p:txBody>
          <a:bodyPr spcFirstLastPara="1" wrap="square" lIns="91425" tIns="91425" rIns="91425" bIns="91425" anchor="t" anchorCtr="0">
            <a:noAutofit/>
          </a:bodyPr>
          <a:lstStyle/>
          <a:p>
            <a:pPr lvl="0"/>
            <a:r>
              <a:rPr lang="fr-FR" sz="2400" dirty="0"/>
              <a:t>Opportunités du marché de l'hydroponie au Maroc : </a:t>
            </a:r>
            <a:r>
              <a:rPr lang="fr-FR" sz="1400" dirty="0">
                <a:cs typeface="Arial"/>
              </a:rPr>
              <a:t>Les </a:t>
            </a:r>
            <a:r>
              <a:rPr lang="fr-FR" sz="1400" dirty="0">
                <a:cs typeface="Arial"/>
                <a:sym typeface="Arial"/>
              </a:rPr>
              <a:t>exigences</a:t>
            </a:r>
            <a:r>
              <a:rPr lang="fr-FR" sz="1400" dirty="0">
                <a:cs typeface="Arial"/>
              </a:rPr>
              <a:t> en eau pour la culture hydroponique</a:t>
            </a:r>
          </a:p>
        </p:txBody>
      </p:sp>
      <p:pic>
        <p:nvPicPr>
          <p:cNvPr id="7" name="Google Shape;2442;p52">
            <a:extLst>
              <a:ext uri="{FF2B5EF4-FFF2-40B4-BE49-F238E27FC236}">
                <a16:creationId xmlns:a16="http://schemas.microsoft.com/office/drawing/2014/main" id="{DEA99972-B685-CECE-D2BD-28E8F3977BCD}"/>
              </a:ext>
            </a:extLst>
          </p:cNvPr>
          <p:cNvPicPr preferRelativeResize="0"/>
          <p:nvPr/>
        </p:nvPicPr>
        <p:blipFill>
          <a:blip r:embed="rId3">
            <a:alphaModFix amt="82000"/>
            <a:extLst>
              <a:ext uri="{BEBA8EAE-BF5A-486C-A8C5-ECC9F3942E4B}">
                <a14:imgProps xmlns:a14="http://schemas.microsoft.com/office/drawing/2010/main">
                  <a14:imgLayer r:embed="rId4">
                    <a14:imgEffect>
                      <a14:saturation sat="238000"/>
                    </a14:imgEffect>
                  </a14:imgLayer>
                </a14:imgProps>
              </a:ext>
            </a:extLst>
          </a:blip>
          <a:stretch>
            <a:fillRect/>
          </a:stretch>
        </p:blipFill>
        <p:spPr>
          <a:xfrm>
            <a:off x="280085" y="1446243"/>
            <a:ext cx="1117248" cy="939777"/>
          </a:xfrm>
          <a:prstGeom prst="rect">
            <a:avLst/>
          </a:prstGeom>
          <a:noFill/>
          <a:ln>
            <a:noFill/>
          </a:ln>
        </p:spPr>
      </p:pic>
      <p:pic>
        <p:nvPicPr>
          <p:cNvPr id="8" name="Google Shape;2442;p52">
            <a:extLst>
              <a:ext uri="{FF2B5EF4-FFF2-40B4-BE49-F238E27FC236}">
                <a16:creationId xmlns:a16="http://schemas.microsoft.com/office/drawing/2014/main" id="{7529E18F-C14B-F4FE-BF68-A6BA4D3DD88E}"/>
              </a:ext>
            </a:extLst>
          </p:cNvPr>
          <p:cNvPicPr preferRelativeResize="0"/>
          <p:nvPr/>
        </p:nvPicPr>
        <p:blipFill>
          <a:blip r:embed="rId5">
            <a:alphaModFix amt="82000"/>
          </a:blip>
          <a:stretch>
            <a:fillRect/>
          </a:stretch>
        </p:blipFill>
        <p:spPr>
          <a:xfrm>
            <a:off x="280085" y="2658638"/>
            <a:ext cx="1117248" cy="939777"/>
          </a:xfrm>
          <a:prstGeom prst="rect">
            <a:avLst/>
          </a:prstGeom>
          <a:noFill/>
          <a:ln>
            <a:noFill/>
          </a:ln>
        </p:spPr>
      </p:pic>
      <p:pic>
        <p:nvPicPr>
          <p:cNvPr id="9" name="Google Shape;2442;p52">
            <a:extLst>
              <a:ext uri="{FF2B5EF4-FFF2-40B4-BE49-F238E27FC236}">
                <a16:creationId xmlns:a16="http://schemas.microsoft.com/office/drawing/2014/main" id="{1F8FFB70-87D3-397C-7B1C-6AF4B6116DFA}"/>
              </a:ext>
            </a:extLst>
          </p:cNvPr>
          <p:cNvPicPr preferRelativeResize="0"/>
          <p:nvPr/>
        </p:nvPicPr>
        <p:blipFill>
          <a:blip r:embed="rId5">
            <a:alphaModFix amt="82000"/>
          </a:blip>
          <a:stretch>
            <a:fillRect/>
          </a:stretch>
        </p:blipFill>
        <p:spPr>
          <a:xfrm>
            <a:off x="280085" y="3815365"/>
            <a:ext cx="1117248" cy="939777"/>
          </a:xfrm>
          <a:prstGeom prst="rect">
            <a:avLst/>
          </a:prstGeom>
          <a:noFill/>
          <a:ln>
            <a:noFill/>
          </a:ln>
        </p:spPr>
      </p:pic>
      <p:pic>
        <p:nvPicPr>
          <p:cNvPr id="11" name="Image 10">
            <a:extLst>
              <a:ext uri="{FF2B5EF4-FFF2-40B4-BE49-F238E27FC236}">
                <a16:creationId xmlns:a16="http://schemas.microsoft.com/office/drawing/2014/main" id="{84FC12A9-8387-6927-D25C-65E9192B3436}"/>
              </a:ext>
            </a:extLst>
          </p:cNvPr>
          <p:cNvPicPr>
            <a:picLocks noChangeAspect="1"/>
          </p:cNvPicPr>
          <p:nvPr/>
        </p:nvPicPr>
        <p:blipFill>
          <a:blip r:embed="rId6">
            <a:alphaModFix amt="25000"/>
          </a:blip>
          <a:stretch>
            <a:fillRect/>
          </a:stretch>
        </p:blipFill>
        <p:spPr>
          <a:xfrm>
            <a:off x="531577" y="2848297"/>
            <a:ext cx="611423" cy="611423"/>
          </a:xfrm>
          <a:prstGeom prst="rect">
            <a:avLst/>
          </a:prstGeom>
          <a:effectLst>
            <a:glow>
              <a:schemeClr val="accent1"/>
            </a:glow>
            <a:reflection endPos="0" dir="5400000" sy="-100000" algn="bl" rotWithShape="0"/>
          </a:effectLst>
        </p:spPr>
      </p:pic>
      <p:pic>
        <p:nvPicPr>
          <p:cNvPr id="12" name="Image 11" descr="Une image contenant texte, graphiques vectoriels&#10;&#10;Description générée automatiquement">
            <a:extLst>
              <a:ext uri="{FF2B5EF4-FFF2-40B4-BE49-F238E27FC236}">
                <a16:creationId xmlns:a16="http://schemas.microsoft.com/office/drawing/2014/main" id="{E0D2771A-65C5-E9CC-D0DE-343C048CDE8D}"/>
              </a:ext>
            </a:extLst>
          </p:cNvPr>
          <p:cNvPicPr>
            <a:picLocks noChangeAspect="1"/>
          </p:cNvPicPr>
          <p:nvPr/>
        </p:nvPicPr>
        <p:blipFill>
          <a:blip r:embed="rId7">
            <a:alphaModFix amt="25000"/>
          </a:blip>
          <a:stretch>
            <a:fillRect/>
          </a:stretch>
        </p:blipFill>
        <p:spPr>
          <a:xfrm>
            <a:off x="460144" y="3954058"/>
            <a:ext cx="662390" cy="662390"/>
          </a:xfrm>
          <a:prstGeom prst="rect">
            <a:avLst/>
          </a:prstGeom>
        </p:spPr>
      </p:pic>
      <p:pic>
        <p:nvPicPr>
          <p:cNvPr id="15" name="Image 14">
            <a:extLst>
              <a:ext uri="{FF2B5EF4-FFF2-40B4-BE49-F238E27FC236}">
                <a16:creationId xmlns:a16="http://schemas.microsoft.com/office/drawing/2014/main" id="{8C32F8C3-5558-AC99-E330-1E360EAD82BB}"/>
              </a:ext>
            </a:extLst>
          </p:cNvPr>
          <p:cNvPicPr>
            <a:picLocks noChangeAspect="1"/>
          </p:cNvPicPr>
          <p:nvPr/>
        </p:nvPicPr>
        <p:blipFill>
          <a:blip r:embed="rId8"/>
          <a:stretch>
            <a:fillRect/>
          </a:stretch>
        </p:blipFill>
        <p:spPr>
          <a:xfrm>
            <a:off x="493955" y="1598072"/>
            <a:ext cx="686665" cy="686665"/>
          </a:xfrm>
          <a:prstGeom prst="rect">
            <a:avLst/>
          </a:prstGeom>
        </p:spPr>
      </p:pic>
      <p:sp>
        <p:nvSpPr>
          <p:cNvPr id="16" name="ZoneTexte 15">
            <a:extLst>
              <a:ext uri="{FF2B5EF4-FFF2-40B4-BE49-F238E27FC236}">
                <a16:creationId xmlns:a16="http://schemas.microsoft.com/office/drawing/2014/main" id="{3736358B-3874-6862-4380-FFCE48B596CF}"/>
              </a:ext>
            </a:extLst>
          </p:cNvPr>
          <p:cNvSpPr txBox="1"/>
          <p:nvPr/>
        </p:nvSpPr>
        <p:spPr>
          <a:xfrm>
            <a:off x="2141896" y="1216469"/>
            <a:ext cx="3366643" cy="1169551"/>
          </a:xfrm>
          <a:prstGeom prst="rect">
            <a:avLst/>
          </a:prstGeom>
          <a:noFill/>
          <a:ln w="19050">
            <a:solidFill>
              <a:srgbClr val="002060"/>
            </a:solidFill>
          </a:ln>
        </p:spPr>
        <p:txBody>
          <a:bodyPr wrap="square">
            <a:spAutoFit/>
          </a:bodyPr>
          <a:lstStyle/>
          <a:p>
            <a:r>
              <a:rPr lang="fr-FR" b="0" i="0" dirty="0">
                <a:solidFill>
                  <a:schemeClr val="tx1">
                    <a:lumMod val="50000"/>
                  </a:schemeClr>
                </a:solidFill>
                <a:effectLst/>
                <a:latin typeface="Amasis MT Pro Medium" panose="02040604050005020304" pitchFamily="18" charset="0"/>
              </a:rPr>
              <a:t>On considère que les systèmes hydroponiques permettent de réaliser 75% à 90% d’économie en eau par rapport à un arrosage traditionnel. </a:t>
            </a:r>
          </a:p>
          <a:p>
            <a:pPr algn="r"/>
            <a:r>
              <a:rPr lang="fr-FR" i="1" dirty="0">
                <a:solidFill>
                  <a:schemeClr val="tx1">
                    <a:lumMod val="50000"/>
                  </a:schemeClr>
                </a:solidFill>
                <a:latin typeface="Amasis MT Pro Medium" panose="02040604050005020304" pitchFamily="18" charset="0"/>
              </a:rPr>
              <a:t>(agrimaroc.ma)</a:t>
            </a:r>
            <a:endParaRPr lang="en-US" i="1" dirty="0">
              <a:solidFill>
                <a:schemeClr val="tx1">
                  <a:lumMod val="50000"/>
                </a:schemeClr>
              </a:solidFill>
              <a:latin typeface="Amasis MT Pro Medium" panose="02040604050005020304" pitchFamily="18" charset="0"/>
            </a:endParaRPr>
          </a:p>
        </p:txBody>
      </p:sp>
      <p:sp>
        <p:nvSpPr>
          <p:cNvPr id="18" name="Rectangle 17">
            <a:extLst>
              <a:ext uri="{FF2B5EF4-FFF2-40B4-BE49-F238E27FC236}">
                <a16:creationId xmlns:a16="http://schemas.microsoft.com/office/drawing/2014/main" id="{54EBACE0-7594-77AF-80E2-C5FF18F946E2}"/>
              </a:ext>
            </a:extLst>
          </p:cNvPr>
          <p:cNvSpPr/>
          <p:nvPr/>
        </p:nvSpPr>
        <p:spPr>
          <a:xfrm>
            <a:off x="2141896" y="2494303"/>
            <a:ext cx="3362524" cy="249579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 18">
            <a:extLst>
              <a:ext uri="{FF2B5EF4-FFF2-40B4-BE49-F238E27FC236}">
                <a16:creationId xmlns:a16="http://schemas.microsoft.com/office/drawing/2014/main" id="{19CB975E-E15C-A155-E49D-7EE35DD10462}"/>
              </a:ext>
            </a:extLst>
          </p:cNvPr>
          <p:cNvPicPr>
            <a:picLocks noChangeAspect="1"/>
          </p:cNvPicPr>
          <p:nvPr/>
        </p:nvPicPr>
        <p:blipFill>
          <a:blip r:embed="rId9"/>
          <a:stretch>
            <a:fillRect/>
          </a:stretch>
        </p:blipFill>
        <p:spPr>
          <a:xfrm>
            <a:off x="2211888" y="2571750"/>
            <a:ext cx="3218530" cy="2370223"/>
          </a:xfrm>
          <a:prstGeom prst="rect">
            <a:avLst/>
          </a:prstGeom>
        </p:spPr>
      </p:pic>
      <p:sp>
        <p:nvSpPr>
          <p:cNvPr id="20" name="Rectangle 19">
            <a:extLst>
              <a:ext uri="{FF2B5EF4-FFF2-40B4-BE49-F238E27FC236}">
                <a16:creationId xmlns:a16="http://schemas.microsoft.com/office/drawing/2014/main" id="{F344B1FF-1721-E04A-536F-8571049D0B94}"/>
              </a:ext>
            </a:extLst>
          </p:cNvPr>
          <p:cNvSpPr/>
          <p:nvPr/>
        </p:nvSpPr>
        <p:spPr>
          <a:xfrm>
            <a:off x="5725252" y="1206076"/>
            <a:ext cx="2334125" cy="378402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Image 20">
            <a:extLst>
              <a:ext uri="{FF2B5EF4-FFF2-40B4-BE49-F238E27FC236}">
                <a16:creationId xmlns:a16="http://schemas.microsoft.com/office/drawing/2014/main" id="{0A83F02B-EA9C-92B0-A297-246DEAB53AD1}"/>
              </a:ext>
            </a:extLst>
          </p:cNvPr>
          <p:cNvPicPr>
            <a:picLocks noChangeAspect="1"/>
          </p:cNvPicPr>
          <p:nvPr/>
        </p:nvPicPr>
        <p:blipFill>
          <a:blip r:embed="rId10"/>
          <a:stretch>
            <a:fillRect/>
          </a:stretch>
        </p:blipFill>
        <p:spPr>
          <a:xfrm>
            <a:off x="5791424" y="1284281"/>
            <a:ext cx="2201779" cy="3627613"/>
          </a:xfrm>
          <a:prstGeom prst="rect">
            <a:avLst/>
          </a:prstGeom>
        </p:spPr>
      </p:pic>
      <p:sp>
        <p:nvSpPr>
          <p:cNvPr id="2" name="ZoneTexte 1">
            <a:extLst>
              <a:ext uri="{FF2B5EF4-FFF2-40B4-BE49-F238E27FC236}">
                <a16:creationId xmlns:a16="http://schemas.microsoft.com/office/drawing/2014/main" id="{89A3DC5A-60DE-F71C-DC0B-D636C7E50D4A}"/>
              </a:ext>
            </a:extLst>
          </p:cNvPr>
          <p:cNvSpPr txBox="1"/>
          <p:nvPr/>
        </p:nvSpPr>
        <p:spPr>
          <a:xfrm>
            <a:off x="2141896" y="1598072"/>
            <a:ext cx="2597372" cy="386845"/>
          </a:xfrm>
          <a:prstGeom prst="rect">
            <a:avLst/>
          </a:prstGeom>
          <a:noFill/>
          <a:ln w="571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44030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91339" y="137154"/>
            <a:ext cx="7704000" cy="824540"/>
          </a:xfrm>
          <a:prstGeom prst="rect">
            <a:avLst/>
          </a:prstGeom>
        </p:spPr>
        <p:txBody>
          <a:bodyPr spcFirstLastPara="1" wrap="square" lIns="91425" tIns="91425" rIns="91425" bIns="91425" anchor="t" anchorCtr="0">
            <a:noAutofit/>
          </a:bodyPr>
          <a:lstStyle/>
          <a:p>
            <a:pPr lvl="0"/>
            <a:r>
              <a:rPr lang="fr-FR" sz="2400" dirty="0"/>
              <a:t>Opportunités du marché de l'hydroponie au Maroc : </a:t>
            </a:r>
            <a:r>
              <a:rPr lang="fr-FR" sz="1400" dirty="0">
                <a:cs typeface="Arial"/>
              </a:rPr>
              <a:t>Évaluation</a:t>
            </a:r>
            <a:r>
              <a:rPr lang="fr-FR" sz="1800" dirty="0">
                <a:solidFill>
                  <a:schemeClr val="accent6">
                    <a:lumMod val="50000"/>
                  </a:schemeClr>
                </a:solidFill>
                <a:latin typeface="Amasis MT Pro Medium" panose="02040604050005020304" pitchFamily="18" charset="0"/>
                <a:ea typeface="Open Sans Light" panose="020B0604020202020204" pitchFamily="34" charset="0"/>
                <a:cs typeface="Open Sans Light" panose="020B0604020202020204" pitchFamily="34" charset="0"/>
              </a:rPr>
              <a:t> </a:t>
            </a:r>
            <a:r>
              <a:rPr lang="fr-FR" sz="1400" dirty="0">
                <a:cs typeface="Arial"/>
              </a:rPr>
              <a:t>du bilan ionique et analyse microbiologique de l'eau dessalée par </a:t>
            </a:r>
            <a:r>
              <a:rPr lang="fr-FR" sz="1400" dirty="0" err="1">
                <a:cs typeface="Arial"/>
              </a:rPr>
              <a:t>WaterUp</a:t>
            </a:r>
            <a:endParaRPr lang="fr-FR" sz="1400" dirty="0">
              <a:cs typeface="Arial"/>
            </a:endParaRPr>
          </a:p>
        </p:txBody>
      </p:sp>
      <p:pic>
        <p:nvPicPr>
          <p:cNvPr id="7" name="Google Shape;2442;p52">
            <a:extLst>
              <a:ext uri="{FF2B5EF4-FFF2-40B4-BE49-F238E27FC236}">
                <a16:creationId xmlns:a16="http://schemas.microsoft.com/office/drawing/2014/main" id="{DEA99972-B685-CECE-D2BD-28E8F3977BCD}"/>
              </a:ext>
            </a:extLst>
          </p:cNvPr>
          <p:cNvPicPr preferRelativeResize="0"/>
          <p:nvPr/>
        </p:nvPicPr>
        <p:blipFill>
          <a:blip r:embed="rId3">
            <a:alphaModFix amt="82000"/>
          </a:blip>
          <a:stretch>
            <a:fillRect/>
          </a:stretch>
        </p:blipFill>
        <p:spPr>
          <a:xfrm>
            <a:off x="280085" y="1471517"/>
            <a:ext cx="1117248" cy="939777"/>
          </a:xfrm>
          <a:prstGeom prst="rect">
            <a:avLst/>
          </a:prstGeom>
          <a:noFill/>
          <a:ln>
            <a:noFill/>
          </a:ln>
        </p:spPr>
      </p:pic>
      <p:pic>
        <p:nvPicPr>
          <p:cNvPr id="8" name="Google Shape;2442;p52">
            <a:extLst>
              <a:ext uri="{FF2B5EF4-FFF2-40B4-BE49-F238E27FC236}">
                <a16:creationId xmlns:a16="http://schemas.microsoft.com/office/drawing/2014/main" id="{7529E18F-C14B-F4FE-BF68-A6BA4D3DD88E}"/>
              </a:ext>
            </a:extLst>
          </p:cNvPr>
          <p:cNvPicPr preferRelativeResize="0"/>
          <p:nvPr/>
        </p:nvPicPr>
        <p:blipFill>
          <a:blip r:embed="rId3">
            <a:alphaModFix amt="82000"/>
          </a:blip>
          <a:stretch>
            <a:fillRect/>
          </a:stretch>
        </p:blipFill>
        <p:spPr>
          <a:xfrm>
            <a:off x="280085" y="2658638"/>
            <a:ext cx="1117248" cy="939777"/>
          </a:xfrm>
          <a:prstGeom prst="rect">
            <a:avLst/>
          </a:prstGeom>
          <a:noFill/>
          <a:ln>
            <a:noFill/>
          </a:ln>
        </p:spPr>
      </p:pic>
      <p:pic>
        <p:nvPicPr>
          <p:cNvPr id="9" name="Google Shape;2442;p52">
            <a:extLst>
              <a:ext uri="{FF2B5EF4-FFF2-40B4-BE49-F238E27FC236}">
                <a16:creationId xmlns:a16="http://schemas.microsoft.com/office/drawing/2014/main" id="{1F8FFB70-87D3-397C-7B1C-6AF4B6116DFA}"/>
              </a:ext>
            </a:extLst>
          </p:cNvPr>
          <p:cNvPicPr preferRelativeResize="0"/>
          <p:nvPr/>
        </p:nvPicPr>
        <p:blipFill>
          <a:blip r:embed="rId3">
            <a:alphaModFix amt="82000"/>
          </a:blip>
          <a:stretch>
            <a:fillRect/>
          </a:stretch>
        </p:blipFill>
        <p:spPr>
          <a:xfrm>
            <a:off x="280085" y="3815365"/>
            <a:ext cx="1117248" cy="939777"/>
          </a:xfrm>
          <a:prstGeom prst="rect">
            <a:avLst/>
          </a:prstGeom>
          <a:noFill/>
          <a:ln>
            <a:noFill/>
          </a:ln>
        </p:spPr>
      </p:pic>
      <p:pic>
        <p:nvPicPr>
          <p:cNvPr id="11" name="Image 10">
            <a:extLst>
              <a:ext uri="{FF2B5EF4-FFF2-40B4-BE49-F238E27FC236}">
                <a16:creationId xmlns:a16="http://schemas.microsoft.com/office/drawing/2014/main" id="{84FC12A9-8387-6927-D25C-65E9192B3436}"/>
              </a:ext>
            </a:extLst>
          </p:cNvPr>
          <p:cNvPicPr>
            <a:picLocks noChangeAspect="1"/>
          </p:cNvPicPr>
          <p:nvPr/>
        </p:nvPicPr>
        <p:blipFill>
          <a:blip r:embed="rId4">
            <a:alphaModFix amt="93000"/>
          </a:blip>
          <a:stretch>
            <a:fillRect/>
          </a:stretch>
        </p:blipFill>
        <p:spPr>
          <a:xfrm>
            <a:off x="531577" y="2848297"/>
            <a:ext cx="611423" cy="611423"/>
          </a:xfrm>
          <a:prstGeom prst="rect">
            <a:avLst/>
          </a:prstGeom>
        </p:spPr>
      </p:pic>
      <p:pic>
        <p:nvPicPr>
          <p:cNvPr id="12" name="Image 11" descr="Une image contenant texte, graphiques vectoriels&#10;&#10;Description générée automatiquement">
            <a:extLst>
              <a:ext uri="{FF2B5EF4-FFF2-40B4-BE49-F238E27FC236}">
                <a16:creationId xmlns:a16="http://schemas.microsoft.com/office/drawing/2014/main" id="{E0D2771A-65C5-E9CC-D0DE-343C048CDE8D}"/>
              </a:ext>
            </a:extLst>
          </p:cNvPr>
          <p:cNvPicPr>
            <a:picLocks noChangeAspect="1"/>
          </p:cNvPicPr>
          <p:nvPr/>
        </p:nvPicPr>
        <p:blipFill>
          <a:blip r:embed="rId5">
            <a:alphaModFix amt="25000"/>
          </a:blip>
          <a:stretch>
            <a:fillRect/>
          </a:stretch>
        </p:blipFill>
        <p:spPr>
          <a:xfrm>
            <a:off x="460144" y="3954058"/>
            <a:ext cx="662390" cy="662390"/>
          </a:xfrm>
          <a:prstGeom prst="rect">
            <a:avLst/>
          </a:prstGeom>
        </p:spPr>
      </p:pic>
      <p:pic>
        <p:nvPicPr>
          <p:cNvPr id="15" name="Image 14">
            <a:extLst>
              <a:ext uri="{FF2B5EF4-FFF2-40B4-BE49-F238E27FC236}">
                <a16:creationId xmlns:a16="http://schemas.microsoft.com/office/drawing/2014/main" id="{8C32F8C3-5558-AC99-E330-1E360EAD82BB}"/>
              </a:ext>
            </a:extLst>
          </p:cNvPr>
          <p:cNvPicPr>
            <a:picLocks noChangeAspect="1"/>
          </p:cNvPicPr>
          <p:nvPr/>
        </p:nvPicPr>
        <p:blipFill>
          <a:blip r:embed="rId6">
            <a:alphaModFix amt="25000"/>
          </a:blip>
          <a:stretch>
            <a:fillRect/>
          </a:stretch>
        </p:blipFill>
        <p:spPr>
          <a:xfrm>
            <a:off x="493955" y="1598072"/>
            <a:ext cx="686665" cy="686665"/>
          </a:xfrm>
          <a:prstGeom prst="rect">
            <a:avLst/>
          </a:prstGeom>
        </p:spPr>
      </p:pic>
      <p:sp>
        <p:nvSpPr>
          <p:cNvPr id="2" name="ZoneTexte 1">
            <a:extLst>
              <a:ext uri="{FF2B5EF4-FFF2-40B4-BE49-F238E27FC236}">
                <a16:creationId xmlns:a16="http://schemas.microsoft.com/office/drawing/2014/main" id="{D750D985-CFDB-DE6F-17E8-B877475CF96A}"/>
              </a:ext>
            </a:extLst>
          </p:cNvPr>
          <p:cNvSpPr txBox="1"/>
          <p:nvPr/>
        </p:nvSpPr>
        <p:spPr>
          <a:xfrm>
            <a:off x="1949391" y="1295073"/>
            <a:ext cx="6604402" cy="646331"/>
          </a:xfrm>
          <a:prstGeom prst="rect">
            <a:avLst/>
          </a:prstGeom>
          <a:noFill/>
          <a:ln w="19050">
            <a:solidFill>
              <a:srgbClr val="002060"/>
            </a:solidFill>
          </a:ln>
        </p:spPr>
        <p:txBody>
          <a:bodyPr wrap="square">
            <a:spAutoFit/>
          </a:bodyPr>
          <a:lstStyle/>
          <a:p>
            <a:r>
              <a:rPr lang="fr-FR" sz="1200" dirty="0">
                <a:solidFill>
                  <a:schemeClr val="tx1">
                    <a:lumMod val="50000"/>
                  </a:schemeClr>
                </a:solidFill>
                <a:latin typeface="Amasis MT Pro Medium" panose="02040604050005020304" pitchFamily="18" charset="0"/>
              </a:rPr>
              <a:t>L’idéal en hydroponie consiste à irriguer le substrat avec de l’eau pure (osmosée, distillée, ou de l’eau de pluie) à laquelle on ajoute de la solution nutritive. </a:t>
            </a:r>
          </a:p>
          <a:p>
            <a:pPr algn="r"/>
            <a:r>
              <a:rPr lang="fr-FR" sz="1200" i="1" dirty="0">
                <a:solidFill>
                  <a:schemeClr val="tx1">
                    <a:lumMod val="50000"/>
                  </a:schemeClr>
                </a:solidFill>
                <a:latin typeface="Amasis MT Pro Medium" panose="02040604050005020304" pitchFamily="18" charset="0"/>
              </a:rPr>
              <a:t>(neogarden-mursvegetaux.com)</a:t>
            </a:r>
            <a:endParaRPr lang="en-US" sz="1200" i="1" dirty="0">
              <a:solidFill>
                <a:schemeClr val="tx1">
                  <a:lumMod val="50000"/>
                </a:schemeClr>
              </a:solidFill>
              <a:latin typeface="Amasis MT Pro Medium" panose="02040604050005020304" pitchFamily="18" charset="0"/>
            </a:endParaRPr>
          </a:p>
        </p:txBody>
      </p:sp>
      <p:pic>
        <p:nvPicPr>
          <p:cNvPr id="4" name="Image 3" descr="Une image contenant table&#10;&#10;Description générée automatiquement">
            <a:extLst>
              <a:ext uri="{FF2B5EF4-FFF2-40B4-BE49-F238E27FC236}">
                <a16:creationId xmlns:a16="http://schemas.microsoft.com/office/drawing/2014/main" id="{9F3D5879-15F9-7173-CB68-C873B8EA94CF}"/>
              </a:ext>
            </a:extLst>
          </p:cNvPr>
          <p:cNvPicPr>
            <a:picLocks noChangeAspect="1"/>
          </p:cNvPicPr>
          <p:nvPr/>
        </p:nvPicPr>
        <p:blipFill rotWithShape="1">
          <a:blip r:embed="rId7">
            <a:extLst>
              <a:ext uri="{28A0092B-C50C-407E-A947-70E740481C1C}">
                <a14:useLocalDpi xmlns:a14="http://schemas.microsoft.com/office/drawing/2010/main" val="0"/>
              </a:ext>
            </a:extLst>
          </a:blip>
          <a:srcRect l="1631" t="17435" r="11711" b="58133"/>
          <a:stretch/>
        </p:blipFill>
        <p:spPr>
          <a:xfrm>
            <a:off x="1649870" y="3022465"/>
            <a:ext cx="4256784" cy="1585800"/>
          </a:xfrm>
          <a:prstGeom prst="rect">
            <a:avLst/>
          </a:prstGeom>
          <a:ln>
            <a:noFill/>
          </a:ln>
          <a:effectLst>
            <a:softEdge rad="112500"/>
          </a:effectLst>
        </p:spPr>
      </p:pic>
      <p:sp>
        <p:nvSpPr>
          <p:cNvPr id="3" name="ZoneTexte 2">
            <a:extLst>
              <a:ext uri="{FF2B5EF4-FFF2-40B4-BE49-F238E27FC236}">
                <a16:creationId xmlns:a16="http://schemas.microsoft.com/office/drawing/2014/main" id="{247D955F-3638-897F-DE62-AB29EEA99689}"/>
              </a:ext>
            </a:extLst>
          </p:cNvPr>
          <p:cNvSpPr txBox="1"/>
          <p:nvPr/>
        </p:nvSpPr>
        <p:spPr>
          <a:xfrm>
            <a:off x="4174106" y="2149684"/>
            <a:ext cx="1732548" cy="523220"/>
          </a:xfrm>
          <a:prstGeom prst="rect">
            <a:avLst/>
          </a:prstGeom>
          <a:noFill/>
          <a:ln w="19050">
            <a:solidFill>
              <a:srgbClr val="002060"/>
            </a:solidFill>
          </a:ln>
        </p:spPr>
        <p:txBody>
          <a:bodyPr wrap="square" rtlCol="0">
            <a:spAutoFit/>
          </a:bodyPr>
          <a:lstStyle/>
          <a:p>
            <a:r>
              <a:rPr lang="fr-FR" dirty="0">
                <a:solidFill>
                  <a:schemeClr val="bg2">
                    <a:lumMod val="50000"/>
                  </a:schemeClr>
                </a:solidFill>
                <a:latin typeface="Amasis MT Pro Medium" panose="02040604050005020304" pitchFamily="18" charset="0"/>
              </a:rPr>
              <a:t>Absence des minéraux</a:t>
            </a:r>
            <a:endParaRPr lang="en-US" dirty="0">
              <a:solidFill>
                <a:schemeClr val="bg2">
                  <a:lumMod val="50000"/>
                </a:schemeClr>
              </a:solidFill>
              <a:latin typeface="Amasis MT Pro Medium" panose="02040604050005020304" pitchFamily="18" charset="0"/>
            </a:endParaRPr>
          </a:p>
        </p:txBody>
      </p:sp>
      <p:pic>
        <p:nvPicPr>
          <p:cNvPr id="6" name="Image 5">
            <a:extLst>
              <a:ext uri="{FF2B5EF4-FFF2-40B4-BE49-F238E27FC236}">
                <a16:creationId xmlns:a16="http://schemas.microsoft.com/office/drawing/2014/main" id="{0161C592-1CEE-6FFE-A1AF-5A3C74240267}"/>
              </a:ext>
            </a:extLst>
          </p:cNvPr>
          <p:cNvPicPr>
            <a:picLocks noChangeAspect="1"/>
          </p:cNvPicPr>
          <p:nvPr/>
        </p:nvPicPr>
        <p:blipFill>
          <a:blip r:embed="rId8"/>
          <a:stretch>
            <a:fillRect/>
          </a:stretch>
        </p:blipFill>
        <p:spPr>
          <a:xfrm>
            <a:off x="5381580" y="2192538"/>
            <a:ext cx="437511" cy="437511"/>
          </a:xfrm>
          <a:prstGeom prst="rect">
            <a:avLst/>
          </a:prstGeom>
        </p:spPr>
      </p:pic>
      <p:sp>
        <p:nvSpPr>
          <p:cNvPr id="14" name="ZoneTexte 13">
            <a:extLst>
              <a:ext uri="{FF2B5EF4-FFF2-40B4-BE49-F238E27FC236}">
                <a16:creationId xmlns:a16="http://schemas.microsoft.com/office/drawing/2014/main" id="{3B501EAF-5D94-9793-F98A-F0160DFBA8D5}"/>
              </a:ext>
            </a:extLst>
          </p:cNvPr>
          <p:cNvSpPr txBox="1"/>
          <p:nvPr/>
        </p:nvSpPr>
        <p:spPr>
          <a:xfrm>
            <a:off x="1649870" y="4221420"/>
            <a:ext cx="4169221" cy="386845"/>
          </a:xfrm>
          <a:prstGeom prst="rect">
            <a:avLst/>
          </a:prstGeom>
          <a:noFill/>
          <a:ln w="57150">
            <a:solidFill>
              <a:srgbClr val="FF0000"/>
            </a:solidFill>
          </a:ln>
        </p:spPr>
        <p:txBody>
          <a:bodyPr wrap="square" rtlCol="0">
            <a:spAutoFit/>
          </a:bodyPr>
          <a:lstStyle/>
          <a:p>
            <a:endParaRPr lang="en-US" dirty="0"/>
          </a:p>
        </p:txBody>
      </p:sp>
      <p:pic>
        <p:nvPicPr>
          <p:cNvPr id="18" name="Google Shape;2266;p47">
            <a:extLst>
              <a:ext uri="{FF2B5EF4-FFF2-40B4-BE49-F238E27FC236}">
                <a16:creationId xmlns:a16="http://schemas.microsoft.com/office/drawing/2014/main" id="{9D93038D-DB28-48DB-9F64-9672C06A78E1}"/>
              </a:ext>
            </a:extLst>
          </p:cNvPr>
          <p:cNvPicPr preferRelativeResize="0"/>
          <p:nvPr/>
        </p:nvPicPr>
        <p:blipFill>
          <a:blip r:embed="rId9">
            <a:alphaModFix amt="52000"/>
          </a:blip>
          <a:stretch>
            <a:fillRect/>
          </a:stretch>
        </p:blipFill>
        <p:spPr>
          <a:xfrm rot="21154538" flipH="1">
            <a:off x="6326290" y="3037937"/>
            <a:ext cx="2663003" cy="942398"/>
          </a:xfrm>
          <a:prstGeom prst="rect">
            <a:avLst/>
          </a:prstGeom>
          <a:noFill/>
          <a:ln>
            <a:noFill/>
          </a:ln>
        </p:spPr>
      </p:pic>
      <p:pic>
        <p:nvPicPr>
          <p:cNvPr id="21" name="Google Shape;2266;p47">
            <a:extLst>
              <a:ext uri="{FF2B5EF4-FFF2-40B4-BE49-F238E27FC236}">
                <a16:creationId xmlns:a16="http://schemas.microsoft.com/office/drawing/2014/main" id="{DD822BA7-46E3-0261-3A1F-5E40B15D8CA5}"/>
              </a:ext>
            </a:extLst>
          </p:cNvPr>
          <p:cNvPicPr preferRelativeResize="0"/>
          <p:nvPr/>
        </p:nvPicPr>
        <p:blipFill>
          <a:blip r:embed="rId9">
            <a:alphaModFix amt="52000"/>
          </a:blip>
          <a:stretch>
            <a:fillRect/>
          </a:stretch>
        </p:blipFill>
        <p:spPr>
          <a:xfrm rot="21154538" flipH="1">
            <a:off x="6080000" y="3917915"/>
            <a:ext cx="2958440" cy="644120"/>
          </a:xfrm>
          <a:prstGeom prst="rect">
            <a:avLst/>
          </a:prstGeom>
          <a:noFill/>
          <a:ln>
            <a:noFill/>
          </a:ln>
        </p:spPr>
      </p:pic>
      <p:cxnSp>
        <p:nvCxnSpPr>
          <p:cNvPr id="22" name="Connecteur : en arc 21">
            <a:extLst>
              <a:ext uri="{FF2B5EF4-FFF2-40B4-BE49-F238E27FC236}">
                <a16:creationId xmlns:a16="http://schemas.microsoft.com/office/drawing/2014/main" id="{5A62CFC8-5D90-7A4E-C3CF-9C3E7B90AF80}"/>
              </a:ext>
            </a:extLst>
          </p:cNvPr>
          <p:cNvCxnSpPr>
            <a:cxnSpLocks/>
          </p:cNvCxnSpPr>
          <p:nvPr/>
        </p:nvCxnSpPr>
        <p:spPr>
          <a:xfrm flipV="1">
            <a:off x="5851743" y="4304732"/>
            <a:ext cx="346936" cy="139179"/>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 en arc 23">
            <a:extLst>
              <a:ext uri="{FF2B5EF4-FFF2-40B4-BE49-F238E27FC236}">
                <a16:creationId xmlns:a16="http://schemas.microsoft.com/office/drawing/2014/main" id="{1D4DB3CF-03DE-1666-AFBE-C0F5A44BA534}"/>
              </a:ext>
            </a:extLst>
          </p:cNvPr>
          <p:cNvCxnSpPr>
            <a:cxnSpLocks/>
          </p:cNvCxnSpPr>
          <p:nvPr/>
        </p:nvCxnSpPr>
        <p:spPr>
          <a:xfrm flipV="1">
            <a:off x="5818083" y="3598415"/>
            <a:ext cx="660779" cy="617039"/>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E4CAAAE5-8CCB-B068-40D4-1C76A652A092}"/>
              </a:ext>
            </a:extLst>
          </p:cNvPr>
          <p:cNvSpPr txBox="1"/>
          <p:nvPr/>
        </p:nvSpPr>
        <p:spPr>
          <a:xfrm>
            <a:off x="6499432" y="3294635"/>
            <a:ext cx="2316718" cy="523220"/>
          </a:xfrm>
          <a:prstGeom prst="rect">
            <a:avLst/>
          </a:prstGeom>
          <a:noFill/>
        </p:spPr>
        <p:txBody>
          <a:bodyPr wrap="square" rtlCol="0">
            <a:spAutoFit/>
          </a:bodyPr>
          <a:lstStyle/>
          <a:p>
            <a:pPr algn="ctr"/>
            <a:r>
              <a:rPr lang="fr-FR" dirty="0">
                <a:latin typeface="Amasis MT Pro" panose="02040504050005020304" pitchFamily="18" charset="0"/>
              </a:rPr>
              <a:t>Conductivité électrique : </a:t>
            </a:r>
          </a:p>
          <a:p>
            <a:pPr algn="ctr"/>
            <a:r>
              <a:rPr lang="fr-FR" dirty="0">
                <a:latin typeface="Amasis MT Pro" panose="02040504050005020304" pitchFamily="18" charset="0"/>
              </a:rPr>
              <a:t>0,07 </a:t>
            </a:r>
            <a:r>
              <a:rPr lang="fr-FR" dirty="0" err="1">
                <a:latin typeface="Amasis MT Pro" panose="02040504050005020304" pitchFamily="18" charset="0"/>
              </a:rPr>
              <a:t>mS</a:t>
            </a:r>
            <a:r>
              <a:rPr lang="fr-FR" dirty="0">
                <a:latin typeface="Amasis MT Pro" panose="02040504050005020304" pitchFamily="18" charset="0"/>
              </a:rPr>
              <a:t>/cm</a:t>
            </a:r>
            <a:endParaRPr lang="en-US" dirty="0">
              <a:latin typeface="Amasis MT Pro" panose="02040504050005020304" pitchFamily="18" charset="0"/>
            </a:endParaRPr>
          </a:p>
        </p:txBody>
      </p:sp>
      <p:sp>
        <p:nvSpPr>
          <p:cNvPr id="29" name="ZoneTexte 28">
            <a:extLst>
              <a:ext uri="{FF2B5EF4-FFF2-40B4-BE49-F238E27FC236}">
                <a16:creationId xmlns:a16="http://schemas.microsoft.com/office/drawing/2014/main" id="{78FEBB31-6E05-D47B-DA27-17EDEB4EBF3A}"/>
              </a:ext>
            </a:extLst>
          </p:cNvPr>
          <p:cNvSpPr txBox="1"/>
          <p:nvPr/>
        </p:nvSpPr>
        <p:spPr>
          <a:xfrm>
            <a:off x="6367138" y="4104082"/>
            <a:ext cx="2316718" cy="307777"/>
          </a:xfrm>
          <a:prstGeom prst="rect">
            <a:avLst/>
          </a:prstGeom>
          <a:noFill/>
        </p:spPr>
        <p:txBody>
          <a:bodyPr wrap="square" rtlCol="0">
            <a:spAutoFit/>
          </a:bodyPr>
          <a:lstStyle/>
          <a:p>
            <a:pPr algn="ctr"/>
            <a:r>
              <a:rPr lang="fr-FR" dirty="0">
                <a:latin typeface="Amasis MT Pro" panose="02040504050005020304" pitchFamily="18" charset="0"/>
              </a:rPr>
              <a:t>Salinité : 0,04 g/l</a:t>
            </a:r>
            <a:endParaRPr lang="en-US" dirty="0">
              <a:latin typeface="Amasis MT Pro" panose="02040504050005020304" pitchFamily="18" charset="0"/>
            </a:endParaRPr>
          </a:p>
        </p:txBody>
      </p:sp>
      <p:sp>
        <p:nvSpPr>
          <p:cNvPr id="30" name="ZoneTexte 29">
            <a:extLst>
              <a:ext uri="{FF2B5EF4-FFF2-40B4-BE49-F238E27FC236}">
                <a16:creationId xmlns:a16="http://schemas.microsoft.com/office/drawing/2014/main" id="{123A0593-8F68-FBEE-FD2D-E4A44A97D9A0}"/>
              </a:ext>
            </a:extLst>
          </p:cNvPr>
          <p:cNvSpPr txBox="1"/>
          <p:nvPr/>
        </p:nvSpPr>
        <p:spPr>
          <a:xfrm>
            <a:off x="1843916" y="4733675"/>
            <a:ext cx="3868692" cy="261610"/>
          </a:xfrm>
          <a:prstGeom prst="rect">
            <a:avLst/>
          </a:prstGeom>
          <a:noFill/>
        </p:spPr>
        <p:txBody>
          <a:bodyPr wrap="square" rtlCol="0">
            <a:spAutoFit/>
          </a:bodyPr>
          <a:lstStyle/>
          <a:p>
            <a:r>
              <a:rPr lang="fr-FR" sz="1100" dirty="0">
                <a:latin typeface="Amasis MT Pro Medium" panose="02040604050005020304" pitchFamily="18" charset="0"/>
              </a:rPr>
              <a:t>Laboratoire analyse EAU-SOL-PLANTE – AITTC – UM6P</a:t>
            </a:r>
            <a:endParaRPr lang="en-US" sz="1100" dirty="0">
              <a:latin typeface="Amasis MT Pro Medium" panose="02040604050005020304" pitchFamily="18" charset="0"/>
            </a:endParaRPr>
          </a:p>
        </p:txBody>
      </p:sp>
      <p:sp>
        <p:nvSpPr>
          <p:cNvPr id="31" name="ZoneTexte 30">
            <a:extLst>
              <a:ext uri="{FF2B5EF4-FFF2-40B4-BE49-F238E27FC236}">
                <a16:creationId xmlns:a16="http://schemas.microsoft.com/office/drawing/2014/main" id="{2F19CF66-3EF5-8066-3E58-1F6F3C564BED}"/>
              </a:ext>
            </a:extLst>
          </p:cNvPr>
          <p:cNvSpPr txBox="1"/>
          <p:nvPr/>
        </p:nvSpPr>
        <p:spPr>
          <a:xfrm>
            <a:off x="4236170" y="2143718"/>
            <a:ext cx="1615573" cy="523220"/>
          </a:xfrm>
          <a:prstGeom prst="rect">
            <a:avLst/>
          </a:prstGeom>
          <a:noFill/>
          <a:ln w="19050">
            <a:solidFill>
              <a:srgbClr val="002060"/>
            </a:solidFill>
          </a:ln>
        </p:spPr>
        <p:txBody>
          <a:bodyPr wrap="square" rtlCol="0">
            <a:spAutoFit/>
          </a:bodyPr>
          <a:lstStyle/>
          <a:p>
            <a:r>
              <a:rPr lang="fr-FR" dirty="0">
                <a:solidFill>
                  <a:schemeClr val="bg2">
                    <a:lumMod val="50000"/>
                  </a:schemeClr>
                </a:solidFill>
                <a:latin typeface="Amasis MT Pro Medium" panose="02040604050005020304" pitchFamily="18" charset="0"/>
              </a:rPr>
              <a:t>Absence des bactéries</a:t>
            </a:r>
            <a:endParaRPr lang="en-US" dirty="0">
              <a:solidFill>
                <a:schemeClr val="bg2">
                  <a:lumMod val="50000"/>
                </a:schemeClr>
              </a:solidFill>
              <a:latin typeface="Amasis MT Pro Medium" panose="02040604050005020304" pitchFamily="18" charset="0"/>
            </a:endParaRPr>
          </a:p>
        </p:txBody>
      </p:sp>
      <p:pic>
        <p:nvPicPr>
          <p:cNvPr id="32" name="Image 31">
            <a:extLst>
              <a:ext uri="{FF2B5EF4-FFF2-40B4-BE49-F238E27FC236}">
                <a16:creationId xmlns:a16="http://schemas.microsoft.com/office/drawing/2014/main" id="{BDA83AD5-5375-5E82-AED8-A289E665B32A}"/>
              </a:ext>
            </a:extLst>
          </p:cNvPr>
          <p:cNvPicPr>
            <a:picLocks noChangeAspect="1"/>
          </p:cNvPicPr>
          <p:nvPr/>
        </p:nvPicPr>
        <p:blipFill>
          <a:blip r:embed="rId10"/>
          <a:stretch>
            <a:fillRect/>
          </a:stretch>
        </p:blipFill>
        <p:spPr>
          <a:xfrm>
            <a:off x="5346524" y="2192769"/>
            <a:ext cx="425117" cy="425117"/>
          </a:xfrm>
          <a:prstGeom prst="rect">
            <a:avLst/>
          </a:prstGeom>
        </p:spPr>
      </p:pic>
      <p:pic>
        <p:nvPicPr>
          <p:cNvPr id="33" name="Image 32" descr="Une image contenant table&#10;&#10;Description générée automatiquement">
            <a:extLst>
              <a:ext uri="{FF2B5EF4-FFF2-40B4-BE49-F238E27FC236}">
                <a16:creationId xmlns:a16="http://schemas.microsoft.com/office/drawing/2014/main" id="{1FA5B5DE-2611-0991-A917-3A92AEC19A8D}"/>
              </a:ext>
            </a:extLst>
          </p:cNvPr>
          <p:cNvPicPr>
            <a:picLocks noChangeAspect="1"/>
          </p:cNvPicPr>
          <p:nvPr/>
        </p:nvPicPr>
        <p:blipFill rotWithShape="1">
          <a:blip r:embed="rId11">
            <a:extLst>
              <a:ext uri="{28A0092B-C50C-407E-A947-70E740481C1C}">
                <a14:useLocalDpi xmlns:a14="http://schemas.microsoft.com/office/drawing/2010/main" val="0"/>
              </a:ext>
            </a:extLst>
          </a:blip>
          <a:srcRect l="10479" t="17689" r="9012" b="62353"/>
          <a:stretch/>
        </p:blipFill>
        <p:spPr>
          <a:xfrm>
            <a:off x="3049703" y="2892065"/>
            <a:ext cx="4319950" cy="1779925"/>
          </a:xfrm>
          <a:prstGeom prst="rect">
            <a:avLst/>
          </a:prstGeom>
        </p:spPr>
      </p:pic>
      <p:sp>
        <p:nvSpPr>
          <p:cNvPr id="36" name="ZoneTexte 35">
            <a:extLst>
              <a:ext uri="{FF2B5EF4-FFF2-40B4-BE49-F238E27FC236}">
                <a16:creationId xmlns:a16="http://schemas.microsoft.com/office/drawing/2014/main" id="{B9DFC879-4255-D173-04B1-8841F2976EA8}"/>
              </a:ext>
            </a:extLst>
          </p:cNvPr>
          <p:cNvSpPr txBox="1"/>
          <p:nvPr/>
        </p:nvSpPr>
        <p:spPr>
          <a:xfrm>
            <a:off x="3141838" y="4694467"/>
            <a:ext cx="4352292" cy="261610"/>
          </a:xfrm>
          <a:prstGeom prst="rect">
            <a:avLst/>
          </a:prstGeom>
          <a:noFill/>
        </p:spPr>
        <p:txBody>
          <a:bodyPr wrap="square" rtlCol="0">
            <a:spAutoFit/>
          </a:bodyPr>
          <a:lstStyle/>
          <a:p>
            <a:r>
              <a:rPr lang="fr-FR" sz="1100" dirty="0">
                <a:latin typeface="Amasis MT Pro Medium" panose="02040604050005020304" pitchFamily="18" charset="0"/>
              </a:rPr>
              <a:t>Plant Microbe Interactions </a:t>
            </a:r>
            <a:r>
              <a:rPr lang="fr-FR" sz="1100" dirty="0" err="1">
                <a:latin typeface="Amasis MT Pro Medium" panose="02040604050005020304" pitchFamily="18" charset="0"/>
              </a:rPr>
              <a:t>Laboratory</a:t>
            </a:r>
            <a:r>
              <a:rPr lang="fr-FR" sz="1100" dirty="0">
                <a:latin typeface="Amasis MT Pro Medium" panose="02040604050005020304" pitchFamily="18" charset="0"/>
              </a:rPr>
              <a:t> – </a:t>
            </a:r>
            <a:r>
              <a:rPr lang="fr-FR" sz="1100" dirty="0" err="1">
                <a:latin typeface="Amasis MT Pro Medium" panose="02040604050005020304" pitchFamily="18" charset="0"/>
              </a:rPr>
              <a:t>AgroBioSiences</a:t>
            </a:r>
            <a:r>
              <a:rPr lang="fr-FR" sz="1100" dirty="0">
                <a:latin typeface="Amasis MT Pro Medium" panose="02040604050005020304" pitchFamily="18" charset="0"/>
              </a:rPr>
              <a:t> – UM6P</a:t>
            </a:r>
            <a:endParaRPr lang="en-US" sz="1100" dirty="0">
              <a:latin typeface="Amasis MT Pro Medium" panose="02040604050005020304" pitchFamily="18" charset="0"/>
            </a:endParaRPr>
          </a:p>
        </p:txBody>
      </p:sp>
      <p:sp>
        <p:nvSpPr>
          <p:cNvPr id="37" name="ZoneTexte 36">
            <a:extLst>
              <a:ext uri="{FF2B5EF4-FFF2-40B4-BE49-F238E27FC236}">
                <a16:creationId xmlns:a16="http://schemas.microsoft.com/office/drawing/2014/main" id="{2B870462-D5E9-DA78-B435-E2ACC3F0182F}"/>
              </a:ext>
            </a:extLst>
          </p:cNvPr>
          <p:cNvSpPr txBox="1"/>
          <p:nvPr/>
        </p:nvSpPr>
        <p:spPr>
          <a:xfrm>
            <a:off x="5915072" y="3261298"/>
            <a:ext cx="1292335" cy="1313630"/>
          </a:xfrm>
          <a:prstGeom prst="rect">
            <a:avLst/>
          </a:prstGeom>
          <a:noFill/>
          <a:ln w="57150">
            <a:solidFill>
              <a:srgbClr val="FF0000"/>
            </a:solidFill>
          </a:ln>
        </p:spPr>
        <p:txBody>
          <a:bodyPr wrap="square" rtlCol="0">
            <a:spAutoFit/>
          </a:bodyPr>
          <a:lstStyle/>
          <a:p>
            <a:endParaRPr lang="en-US" dirty="0"/>
          </a:p>
        </p:txBody>
      </p:sp>
      <p:pic>
        <p:nvPicPr>
          <p:cNvPr id="43" name="Image 42">
            <a:extLst>
              <a:ext uri="{FF2B5EF4-FFF2-40B4-BE49-F238E27FC236}">
                <a16:creationId xmlns:a16="http://schemas.microsoft.com/office/drawing/2014/main" id="{C1B50FA6-3FCA-A2EC-0852-7DF84D8BC27D}"/>
              </a:ext>
            </a:extLst>
          </p:cNvPr>
          <p:cNvPicPr>
            <a:picLocks noChangeAspect="1"/>
          </p:cNvPicPr>
          <p:nvPr/>
        </p:nvPicPr>
        <p:blipFill>
          <a:blip r:embed="rId12"/>
          <a:stretch>
            <a:fillRect/>
          </a:stretch>
        </p:blipFill>
        <p:spPr>
          <a:xfrm>
            <a:off x="7808760" y="3729474"/>
            <a:ext cx="778711" cy="778711"/>
          </a:xfrm>
          <a:prstGeom prst="rect">
            <a:avLst/>
          </a:prstGeom>
        </p:spPr>
      </p:pic>
    </p:spTree>
    <p:extLst>
      <p:ext uri="{BB962C8B-B14F-4D97-AF65-F5344CB8AC3E}">
        <p14:creationId xmlns:p14="http://schemas.microsoft.com/office/powerpoint/2010/main" val="3184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grpId="1" nodeType="clickEffect">
                                  <p:stCondLst>
                                    <p:cond delay="0"/>
                                  </p:stCondLst>
                                  <p:childTnLst>
                                    <p:animEffect transition="out" filter="wipe(down)">
                                      <p:cBhvr>
                                        <p:cTn id="54" dur="500"/>
                                        <p:tgtEl>
                                          <p:spTgt spid="3"/>
                                        </p:tgtEl>
                                      </p:cBhvr>
                                    </p:animEffect>
                                    <p:set>
                                      <p:cBhvr>
                                        <p:cTn id="55" dur="1" fill="hold">
                                          <p:stCondLst>
                                            <p:cond delay="499"/>
                                          </p:stCondLst>
                                        </p:cTn>
                                        <p:tgtEl>
                                          <p:spTgt spid="3"/>
                                        </p:tgtEl>
                                        <p:attrNameLst>
                                          <p:attrName>style.visibility</p:attrName>
                                        </p:attrNameLst>
                                      </p:cBhvr>
                                      <p:to>
                                        <p:strVal val="hidden"/>
                                      </p:to>
                                    </p:set>
                                  </p:childTnLst>
                                </p:cTn>
                              </p:par>
                              <p:par>
                                <p:cTn id="56" presetID="22" presetClass="exit" presetSubtype="4" fill="hold" nodeType="withEffect">
                                  <p:stCondLst>
                                    <p:cond delay="0"/>
                                  </p:stCondLst>
                                  <p:childTnLst>
                                    <p:animEffect transition="out" filter="wipe(down)">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par>
                                <p:cTn id="59" presetID="22" presetClass="exit" presetSubtype="4" fill="hold" nodeType="withEffect">
                                  <p:stCondLst>
                                    <p:cond delay="0"/>
                                  </p:stCondLst>
                                  <p:childTnLst>
                                    <p:animEffect transition="out" filter="wipe(down)">
                                      <p:cBhvr>
                                        <p:cTn id="60" dur="500"/>
                                        <p:tgtEl>
                                          <p:spTgt spid="4"/>
                                        </p:tgtEl>
                                      </p:cBhvr>
                                    </p:animEffect>
                                    <p:set>
                                      <p:cBhvr>
                                        <p:cTn id="61" dur="1" fill="hold">
                                          <p:stCondLst>
                                            <p:cond delay="499"/>
                                          </p:stCondLst>
                                        </p:cTn>
                                        <p:tgtEl>
                                          <p:spTgt spid="4"/>
                                        </p:tgtEl>
                                        <p:attrNameLst>
                                          <p:attrName>style.visibility</p:attrName>
                                        </p:attrNameLst>
                                      </p:cBhvr>
                                      <p:to>
                                        <p:strVal val="hidden"/>
                                      </p:to>
                                    </p:set>
                                  </p:childTnLst>
                                </p:cTn>
                              </p:par>
                              <p:par>
                                <p:cTn id="62" presetID="22" presetClass="exit" presetSubtype="4" fill="hold" grpId="1" nodeType="withEffect">
                                  <p:stCondLst>
                                    <p:cond delay="0"/>
                                  </p:stCondLst>
                                  <p:childTnLst>
                                    <p:animEffect transition="out" filter="wipe(down)">
                                      <p:cBhvr>
                                        <p:cTn id="63" dur="500"/>
                                        <p:tgtEl>
                                          <p:spTgt spid="30"/>
                                        </p:tgtEl>
                                      </p:cBhvr>
                                    </p:animEffect>
                                    <p:set>
                                      <p:cBhvr>
                                        <p:cTn id="64" dur="1" fill="hold">
                                          <p:stCondLst>
                                            <p:cond delay="499"/>
                                          </p:stCondLst>
                                        </p:cTn>
                                        <p:tgtEl>
                                          <p:spTgt spid="30"/>
                                        </p:tgtEl>
                                        <p:attrNameLst>
                                          <p:attrName>style.visibility</p:attrName>
                                        </p:attrNameLst>
                                      </p:cBhvr>
                                      <p:to>
                                        <p:strVal val="hidden"/>
                                      </p:to>
                                    </p:set>
                                  </p:childTnLst>
                                </p:cTn>
                              </p:par>
                              <p:par>
                                <p:cTn id="65" presetID="22" presetClass="exit" presetSubtype="4" fill="hold" grpId="1" nodeType="withEffect">
                                  <p:stCondLst>
                                    <p:cond delay="0"/>
                                  </p:stCondLst>
                                  <p:childTnLst>
                                    <p:animEffect transition="out" filter="wipe(down)">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22" presetClass="exit" presetSubtype="4" fill="hold" nodeType="withEffect">
                                  <p:stCondLst>
                                    <p:cond delay="0"/>
                                  </p:stCondLst>
                                  <p:childTnLst>
                                    <p:animEffect transition="out" filter="wipe(down)">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22" presetClass="exit" presetSubtype="4" fill="hold" grpId="1" nodeType="withEffect">
                                  <p:stCondLst>
                                    <p:cond delay="0"/>
                                  </p:stCondLst>
                                  <p:childTnLst>
                                    <p:animEffect transition="out" filter="wipe(down)">
                                      <p:cBhvr>
                                        <p:cTn id="72" dur="500"/>
                                        <p:tgtEl>
                                          <p:spTgt spid="28"/>
                                        </p:tgtEl>
                                      </p:cBhvr>
                                    </p:animEffect>
                                    <p:set>
                                      <p:cBhvr>
                                        <p:cTn id="73" dur="1" fill="hold">
                                          <p:stCondLst>
                                            <p:cond delay="499"/>
                                          </p:stCondLst>
                                        </p:cTn>
                                        <p:tgtEl>
                                          <p:spTgt spid="28"/>
                                        </p:tgtEl>
                                        <p:attrNameLst>
                                          <p:attrName>style.visibility</p:attrName>
                                        </p:attrNameLst>
                                      </p:cBhvr>
                                      <p:to>
                                        <p:strVal val="hidden"/>
                                      </p:to>
                                    </p:set>
                                  </p:childTnLst>
                                </p:cTn>
                              </p:par>
                              <p:par>
                                <p:cTn id="74" presetID="22" presetClass="exit" presetSubtype="4" fill="hold" nodeType="withEffect">
                                  <p:stCondLst>
                                    <p:cond delay="0"/>
                                  </p:stCondLst>
                                  <p:childTnLst>
                                    <p:animEffect transition="out" filter="wipe(down)">
                                      <p:cBhvr>
                                        <p:cTn id="75" dur="500"/>
                                        <p:tgtEl>
                                          <p:spTgt spid="18"/>
                                        </p:tgtEl>
                                      </p:cBhvr>
                                    </p:animEffect>
                                    <p:set>
                                      <p:cBhvr>
                                        <p:cTn id="76" dur="1" fill="hold">
                                          <p:stCondLst>
                                            <p:cond delay="499"/>
                                          </p:stCondLst>
                                        </p:cTn>
                                        <p:tgtEl>
                                          <p:spTgt spid="18"/>
                                        </p:tgtEl>
                                        <p:attrNameLst>
                                          <p:attrName>style.visibility</p:attrName>
                                        </p:attrNameLst>
                                      </p:cBhvr>
                                      <p:to>
                                        <p:strVal val="hidden"/>
                                      </p:to>
                                    </p:set>
                                  </p:childTnLst>
                                </p:cTn>
                              </p:par>
                              <p:par>
                                <p:cTn id="77" presetID="22" presetClass="exit" presetSubtype="4" fill="hold" nodeType="withEffect">
                                  <p:stCondLst>
                                    <p:cond delay="0"/>
                                  </p:stCondLst>
                                  <p:childTnLst>
                                    <p:animEffect transition="out" filter="wipe(down)">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par>
                                <p:cTn id="83" presetID="22" presetClass="exit" presetSubtype="4" fill="hold" grpId="1" nodeType="withEffect">
                                  <p:stCondLst>
                                    <p:cond delay="0"/>
                                  </p:stCondLst>
                                  <p:childTnLst>
                                    <p:animEffect transition="out" filter="wipe(down)">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par>
                                <p:cTn id="91" presetID="10" presetClass="entr" presetSubtype="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par>
                                <p:cTn id="99" presetID="10" presetClass="entr" presetSubtype="0" fill="hold"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14" grpId="0" animBg="1"/>
      <p:bldP spid="14" grpId="1" animBg="1"/>
      <p:bldP spid="28" grpId="0"/>
      <p:bldP spid="28" grpId="1"/>
      <p:bldP spid="29" grpId="0"/>
      <p:bldP spid="29" grpId="1"/>
      <p:bldP spid="30" grpId="0"/>
      <p:bldP spid="30" grpId="1"/>
      <p:bldP spid="31" grpId="0" animBg="1"/>
      <p:bldP spid="36" grpId="0"/>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244964"/>
            <a:ext cx="7704000" cy="8245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400" dirty="0"/>
              <a:t>Opportunités du marché de l'hydroponie au Maroc : </a:t>
            </a:r>
            <a:r>
              <a:rPr lang="fr-FR" sz="1400" dirty="0">
                <a:cs typeface="Arial"/>
              </a:rPr>
              <a:t>Évaluation de la convergence des objectifs écologiques entre l’hydroponie et </a:t>
            </a:r>
            <a:r>
              <a:rPr lang="fr-FR" sz="1400" dirty="0" err="1">
                <a:cs typeface="Arial"/>
              </a:rPr>
              <a:t>WaterUp</a:t>
            </a:r>
            <a:endParaRPr lang="fr-FR" sz="1400" dirty="0">
              <a:cs typeface="Arial"/>
            </a:endParaRPr>
          </a:p>
        </p:txBody>
      </p:sp>
      <p:pic>
        <p:nvPicPr>
          <p:cNvPr id="7" name="Google Shape;2442;p52">
            <a:extLst>
              <a:ext uri="{FF2B5EF4-FFF2-40B4-BE49-F238E27FC236}">
                <a16:creationId xmlns:a16="http://schemas.microsoft.com/office/drawing/2014/main" id="{DEA99972-B685-CECE-D2BD-28E8F3977BCD}"/>
              </a:ext>
            </a:extLst>
          </p:cNvPr>
          <p:cNvPicPr preferRelativeResize="0"/>
          <p:nvPr/>
        </p:nvPicPr>
        <p:blipFill>
          <a:blip r:embed="rId3">
            <a:alphaModFix amt="82000"/>
          </a:blip>
          <a:stretch>
            <a:fillRect/>
          </a:stretch>
        </p:blipFill>
        <p:spPr>
          <a:xfrm>
            <a:off x="280085" y="1471517"/>
            <a:ext cx="1117248" cy="939777"/>
          </a:xfrm>
          <a:prstGeom prst="rect">
            <a:avLst/>
          </a:prstGeom>
          <a:noFill/>
          <a:ln>
            <a:noFill/>
          </a:ln>
        </p:spPr>
      </p:pic>
      <p:pic>
        <p:nvPicPr>
          <p:cNvPr id="8" name="Google Shape;2442;p52">
            <a:extLst>
              <a:ext uri="{FF2B5EF4-FFF2-40B4-BE49-F238E27FC236}">
                <a16:creationId xmlns:a16="http://schemas.microsoft.com/office/drawing/2014/main" id="{7529E18F-C14B-F4FE-BF68-A6BA4D3DD88E}"/>
              </a:ext>
            </a:extLst>
          </p:cNvPr>
          <p:cNvPicPr preferRelativeResize="0"/>
          <p:nvPr/>
        </p:nvPicPr>
        <p:blipFill>
          <a:blip r:embed="rId3">
            <a:alphaModFix amt="82000"/>
          </a:blip>
          <a:stretch>
            <a:fillRect/>
          </a:stretch>
        </p:blipFill>
        <p:spPr>
          <a:xfrm>
            <a:off x="280085" y="2658638"/>
            <a:ext cx="1117248" cy="939777"/>
          </a:xfrm>
          <a:prstGeom prst="rect">
            <a:avLst/>
          </a:prstGeom>
          <a:noFill/>
          <a:ln>
            <a:noFill/>
          </a:ln>
        </p:spPr>
      </p:pic>
      <p:pic>
        <p:nvPicPr>
          <p:cNvPr id="9" name="Google Shape;2442;p52">
            <a:extLst>
              <a:ext uri="{FF2B5EF4-FFF2-40B4-BE49-F238E27FC236}">
                <a16:creationId xmlns:a16="http://schemas.microsoft.com/office/drawing/2014/main" id="{1F8FFB70-87D3-397C-7B1C-6AF4B6116DFA}"/>
              </a:ext>
            </a:extLst>
          </p:cNvPr>
          <p:cNvPicPr preferRelativeResize="0"/>
          <p:nvPr/>
        </p:nvPicPr>
        <p:blipFill>
          <a:blip r:embed="rId3">
            <a:alphaModFix amt="82000"/>
          </a:blip>
          <a:stretch>
            <a:fillRect/>
          </a:stretch>
        </p:blipFill>
        <p:spPr>
          <a:xfrm>
            <a:off x="280085" y="3815365"/>
            <a:ext cx="1117248" cy="939777"/>
          </a:xfrm>
          <a:prstGeom prst="rect">
            <a:avLst/>
          </a:prstGeom>
          <a:noFill/>
          <a:ln>
            <a:noFill/>
          </a:ln>
        </p:spPr>
      </p:pic>
      <p:pic>
        <p:nvPicPr>
          <p:cNvPr id="11" name="Image 10">
            <a:extLst>
              <a:ext uri="{FF2B5EF4-FFF2-40B4-BE49-F238E27FC236}">
                <a16:creationId xmlns:a16="http://schemas.microsoft.com/office/drawing/2014/main" id="{84FC12A9-8387-6927-D25C-65E9192B3436}"/>
              </a:ext>
            </a:extLst>
          </p:cNvPr>
          <p:cNvPicPr>
            <a:picLocks noChangeAspect="1"/>
          </p:cNvPicPr>
          <p:nvPr/>
        </p:nvPicPr>
        <p:blipFill>
          <a:blip r:embed="rId4">
            <a:alphaModFix amt="25000"/>
          </a:blip>
          <a:stretch>
            <a:fillRect/>
          </a:stretch>
        </p:blipFill>
        <p:spPr>
          <a:xfrm>
            <a:off x="531577" y="2848297"/>
            <a:ext cx="611423" cy="611423"/>
          </a:xfrm>
          <a:prstGeom prst="rect">
            <a:avLst/>
          </a:prstGeom>
        </p:spPr>
      </p:pic>
      <p:pic>
        <p:nvPicPr>
          <p:cNvPr id="12" name="Image 11" descr="Une image contenant texte, graphiques vectoriels&#10;&#10;Description générée automatiquement">
            <a:extLst>
              <a:ext uri="{FF2B5EF4-FFF2-40B4-BE49-F238E27FC236}">
                <a16:creationId xmlns:a16="http://schemas.microsoft.com/office/drawing/2014/main" id="{E0D2771A-65C5-E9CC-D0DE-343C048CDE8D}"/>
              </a:ext>
            </a:extLst>
          </p:cNvPr>
          <p:cNvPicPr>
            <a:picLocks noChangeAspect="1"/>
          </p:cNvPicPr>
          <p:nvPr/>
        </p:nvPicPr>
        <p:blipFill>
          <a:blip r:embed="rId5"/>
          <a:stretch>
            <a:fillRect/>
          </a:stretch>
        </p:blipFill>
        <p:spPr>
          <a:xfrm>
            <a:off x="460144" y="3954058"/>
            <a:ext cx="662390" cy="662390"/>
          </a:xfrm>
          <a:prstGeom prst="rect">
            <a:avLst/>
          </a:prstGeom>
        </p:spPr>
      </p:pic>
      <p:pic>
        <p:nvPicPr>
          <p:cNvPr id="15" name="Image 14">
            <a:extLst>
              <a:ext uri="{FF2B5EF4-FFF2-40B4-BE49-F238E27FC236}">
                <a16:creationId xmlns:a16="http://schemas.microsoft.com/office/drawing/2014/main" id="{8C32F8C3-5558-AC99-E330-1E360EAD82BB}"/>
              </a:ext>
            </a:extLst>
          </p:cNvPr>
          <p:cNvPicPr>
            <a:picLocks noChangeAspect="1"/>
          </p:cNvPicPr>
          <p:nvPr/>
        </p:nvPicPr>
        <p:blipFill>
          <a:blip r:embed="rId6">
            <a:alphaModFix amt="25000"/>
          </a:blip>
          <a:stretch>
            <a:fillRect/>
          </a:stretch>
        </p:blipFill>
        <p:spPr>
          <a:xfrm>
            <a:off x="493955" y="1598072"/>
            <a:ext cx="686665" cy="686665"/>
          </a:xfrm>
          <a:prstGeom prst="rect">
            <a:avLst/>
          </a:prstGeom>
        </p:spPr>
      </p:pic>
      <p:pic>
        <p:nvPicPr>
          <p:cNvPr id="5" name="Image 4">
            <a:extLst>
              <a:ext uri="{FF2B5EF4-FFF2-40B4-BE49-F238E27FC236}">
                <a16:creationId xmlns:a16="http://schemas.microsoft.com/office/drawing/2014/main" id="{F356A927-DDED-F92C-0E17-5624F70D41B2}"/>
              </a:ext>
            </a:extLst>
          </p:cNvPr>
          <p:cNvPicPr>
            <a:picLocks noChangeAspect="1"/>
          </p:cNvPicPr>
          <p:nvPr/>
        </p:nvPicPr>
        <p:blipFill>
          <a:blip r:embed="rId7"/>
          <a:stretch>
            <a:fillRect/>
          </a:stretch>
        </p:blipFill>
        <p:spPr>
          <a:xfrm>
            <a:off x="4862703" y="3627194"/>
            <a:ext cx="557777" cy="557777"/>
          </a:xfrm>
          <a:prstGeom prst="rect">
            <a:avLst/>
          </a:prstGeom>
        </p:spPr>
      </p:pic>
      <p:pic>
        <p:nvPicPr>
          <p:cNvPr id="10" name="Image 9">
            <a:extLst>
              <a:ext uri="{FF2B5EF4-FFF2-40B4-BE49-F238E27FC236}">
                <a16:creationId xmlns:a16="http://schemas.microsoft.com/office/drawing/2014/main" id="{DCD65A27-EF1F-9267-39C2-E8012439FCFB}"/>
              </a:ext>
            </a:extLst>
          </p:cNvPr>
          <p:cNvPicPr>
            <a:picLocks noChangeAspect="1"/>
          </p:cNvPicPr>
          <p:nvPr/>
        </p:nvPicPr>
        <p:blipFill>
          <a:blip r:embed="rId8"/>
          <a:stretch>
            <a:fillRect/>
          </a:stretch>
        </p:blipFill>
        <p:spPr>
          <a:xfrm>
            <a:off x="7273203" y="3675656"/>
            <a:ext cx="570207" cy="570207"/>
          </a:xfrm>
          <a:prstGeom prst="rect">
            <a:avLst/>
          </a:prstGeom>
        </p:spPr>
      </p:pic>
      <p:pic>
        <p:nvPicPr>
          <p:cNvPr id="17" name="Image 16">
            <a:extLst>
              <a:ext uri="{FF2B5EF4-FFF2-40B4-BE49-F238E27FC236}">
                <a16:creationId xmlns:a16="http://schemas.microsoft.com/office/drawing/2014/main" id="{409671E5-CAE5-19B1-A5C4-60DFA108A48C}"/>
              </a:ext>
            </a:extLst>
          </p:cNvPr>
          <p:cNvPicPr>
            <a:picLocks noChangeAspect="1"/>
          </p:cNvPicPr>
          <p:nvPr/>
        </p:nvPicPr>
        <p:blipFill>
          <a:blip r:embed="rId9"/>
          <a:stretch>
            <a:fillRect/>
          </a:stretch>
        </p:blipFill>
        <p:spPr>
          <a:xfrm>
            <a:off x="2484505" y="3675656"/>
            <a:ext cx="557777" cy="557777"/>
          </a:xfrm>
          <a:prstGeom prst="rect">
            <a:avLst/>
          </a:prstGeom>
        </p:spPr>
      </p:pic>
      <p:pic>
        <p:nvPicPr>
          <p:cNvPr id="19" name="Image 18">
            <a:extLst>
              <a:ext uri="{FF2B5EF4-FFF2-40B4-BE49-F238E27FC236}">
                <a16:creationId xmlns:a16="http://schemas.microsoft.com/office/drawing/2014/main" id="{79E58969-A24F-018A-DE06-07F94DB88FD1}"/>
              </a:ext>
            </a:extLst>
          </p:cNvPr>
          <p:cNvPicPr>
            <a:picLocks noChangeAspect="1"/>
          </p:cNvPicPr>
          <p:nvPr/>
        </p:nvPicPr>
        <p:blipFill>
          <a:blip r:embed="rId10"/>
          <a:stretch>
            <a:fillRect/>
          </a:stretch>
        </p:blipFill>
        <p:spPr>
          <a:xfrm>
            <a:off x="4862705" y="1807796"/>
            <a:ext cx="557777" cy="557777"/>
          </a:xfrm>
          <a:prstGeom prst="rect">
            <a:avLst/>
          </a:prstGeom>
        </p:spPr>
      </p:pic>
      <p:pic>
        <p:nvPicPr>
          <p:cNvPr id="21" name="Image 20">
            <a:extLst>
              <a:ext uri="{FF2B5EF4-FFF2-40B4-BE49-F238E27FC236}">
                <a16:creationId xmlns:a16="http://schemas.microsoft.com/office/drawing/2014/main" id="{C90B8016-ABBB-3F3B-229F-51BE030BA3F7}"/>
              </a:ext>
            </a:extLst>
          </p:cNvPr>
          <p:cNvPicPr>
            <a:picLocks noChangeAspect="1"/>
          </p:cNvPicPr>
          <p:nvPr/>
        </p:nvPicPr>
        <p:blipFill>
          <a:blip r:embed="rId11"/>
          <a:stretch>
            <a:fillRect/>
          </a:stretch>
        </p:blipFill>
        <p:spPr>
          <a:xfrm>
            <a:off x="2592232" y="1790560"/>
            <a:ext cx="557777" cy="557777"/>
          </a:xfrm>
          <a:prstGeom prst="rect">
            <a:avLst/>
          </a:prstGeom>
        </p:spPr>
      </p:pic>
      <p:pic>
        <p:nvPicPr>
          <p:cNvPr id="23" name="Image 22">
            <a:extLst>
              <a:ext uri="{FF2B5EF4-FFF2-40B4-BE49-F238E27FC236}">
                <a16:creationId xmlns:a16="http://schemas.microsoft.com/office/drawing/2014/main" id="{ABD91938-A4DB-75F7-895F-6540B4F96EEA}"/>
              </a:ext>
            </a:extLst>
          </p:cNvPr>
          <p:cNvPicPr>
            <a:picLocks noChangeAspect="1"/>
          </p:cNvPicPr>
          <p:nvPr/>
        </p:nvPicPr>
        <p:blipFill>
          <a:blip r:embed="rId12"/>
          <a:stretch>
            <a:fillRect/>
          </a:stretch>
        </p:blipFill>
        <p:spPr>
          <a:xfrm>
            <a:off x="7231780" y="1790560"/>
            <a:ext cx="519623" cy="487018"/>
          </a:xfrm>
          <a:prstGeom prst="rect">
            <a:avLst/>
          </a:prstGeom>
        </p:spPr>
      </p:pic>
      <p:pic>
        <p:nvPicPr>
          <p:cNvPr id="25" name="Google Shape;2638;p58">
            <a:extLst>
              <a:ext uri="{FF2B5EF4-FFF2-40B4-BE49-F238E27FC236}">
                <a16:creationId xmlns:a16="http://schemas.microsoft.com/office/drawing/2014/main" id="{2BBA74F7-420F-7793-315B-F25AAC55C8B2}"/>
              </a:ext>
            </a:extLst>
          </p:cNvPr>
          <p:cNvPicPr preferRelativeResize="0"/>
          <p:nvPr/>
        </p:nvPicPr>
        <p:blipFill>
          <a:blip r:embed="rId13">
            <a:alphaModFix amt="44000"/>
          </a:blip>
          <a:stretch>
            <a:fillRect/>
          </a:stretch>
        </p:blipFill>
        <p:spPr>
          <a:xfrm>
            <a:off x="2353245" y="1305100"/>
            <a:ext cx="5233571" cy="411934"/>
          </a:xfrm>
          <a:prstGeom prst="rect">
            <a:avLst/>
          </a:prstGeom>
          <a:noFill/>
          <a:ln>
            <a:noFill/>
          </a:ln>
        </p:spPr>
      </p:pic>
      <p:sp>
        <p:nvSpPr>
          <p:cNvPr id="26" name="ZoneTexte 25">
            <a:extLst>
              <a:ext uri="{FF2B5EF4-FFF2-40B4-BE49-F238E27FC236}">
                <a16:creationId xmlns:a16="http://schemas.microsoft.com/office/drawing/2014/main" id="{C7B6E56A-5347-228A-9A2A-99189F0A2DBC}"/>
              </a:ext>
            </a:extLst>
          </p:cNvPr>
          <p:cNvSpPr txBox="1"/>
          <p:nvPr/>
        </p:nvSpPr>
        <p:spPr>
          <a:xfrm>
            <a:off x="3338084" y="1381149"/>
            <a:ext cx="3621505" cy="307777"/>
          </a:xfrm>
          <a:prstGeom prst="rect">
            <a:avLst/>
          </a:prstGeom>
          <a:noFill/>
        </p:spPr>
        <p:txBody>
          <a:bodyPr wrap="square" rtlCol="0">
            <a:spAutoFit/>
          </a:bodyPr>
          <a:lstStyle/>
          <a:p>
            <a:r>
              <a:rPr lang="fr-FR" dirty="0">
                <a:latin typeface="Amasis MT Pro Medium" panose="02040604050005020304" pitchFamily="18" charset="0"/>
              </a:rPr>
              <a:t>Principe de fonctionnement de </a:t>
            </a:r>
            <a:r>
              <a:rPr lang="fr-FR" dirty="0" err="1">
                <a:latin typeface="Amasis MT Pro Medium" panose="02040604050005020304" pitchFamily="18" charset="0"/>
              </a:rPr>
              <a:t>WaterUp</a:t>
            </a:r>
            <a:endParaRPr lang="en-US" dirty="0">
              <a:latin typeface="Amasis MT Pro Medium" panose="02040604050005020304" pitchFamily="18" charset="0"/>
            </a:endParaRPr>
          </a:p>
        </p:txBody>
      </p:sp>
      <p:pic>
        <p:nvPicPr>
          <p:cNvPr id="27" name="Google Shape;2638;p58">
            <a:extLst>
              <a:ext uri="{FF2B5EF4-FFF2-40B4-BE49-F238E27FC236}">
                <a16:creationId xmlns:a16="http://schemas.microsoft.com/office/drawing/2014/main" id="{A64E7326-C3BE-96D5-94F7-5FD2016D0AB3}"/>
              </a:ext>
            </a:extLst>
          </p:cNvPr>
          <p:cNvPicPr preferRelativeResize="0"/>
          <p:nvPr/>
        </p:nvPicPr>
        <p:blipFill>
          <a:blip r:embed="rId13">
            <a:alphaModFix amt="44000"/>
          </a:blip>
          <a:stretch>
            <a:fillRect/>
          </a:stretch>
        </p:blipFill>
        <p:spPr>
          <a:xfrm>
            <a:off x="2353245" y="3099865"/>
            <a:ext cx="5233571" cy="411934"/>
          </a:xfrm>
          <a:prstGeom prst="rect">
            <a:avLst/>
          </a:prstGeom>
          <a:noFill/>
          <a:ln>
            <a:noFill/>
          </a:ln>
        </p:spPr>
      </p:pic>
      <p:sp>
        <p:nvSpPr>
          <p:cNvPr id="28" name="ZoneTexte 27">
            <a:extLst>
              <a:ext uri="{FF2B5EF4-FFF2-40B4-BE49-F238E27FC236}">
                <a16:creationId xmlns:a16="http://schemas.microsoft.com/office/drawing/2014/main" id="{DABACFB9-1268-637D-3EA8-205C25CC0B5B}"/>
              </a:ext>
            </a:extLst>
          </p:cNvPr>
          <p:cNvSpPr txBox="1"/>
          <p:nvPr/>
        </p:nvSpPr>
        <p:spPr>
          <a:xfrm>
            <a:off x="3338083" y="3151943"/>
            <a:ext cx="3621505" cy="307777"/>
          </a:xfrm>
          <a:prstGeom prst="rect">
            <a:avLst/>
          </a:prstGeom>
          <a:noFill/>
        </p:spPr>
        <p:txBody>
          <a:bodyPr wrap="square" rtlCol="0">
            <a:spAutoFit/>
          </a:bodyPr>
          <a:lstStyle/>
          <a:p>
            <a:r>
              <a:rPr lang="fr-FR" dirty="0">
                <a:latin typeface="Amasis MT Pro Medium" panose="02040604050005020304" pitchFamily="18" charset="0"/>
              </a:rPr>
              <a:t>Objectifs écologiques de l’hydroponie</a:t>
            </a:r>
            <a:endParaRPr lang="en-US" dirty="0">
              <a:latin typeface="Amasis MT Pro Medium" panose="02040604050005020304" pitchFamily="18" charset="0"/>
            </a:endParaRPr>
          </a:p>
        </p:txBody>
      </p:sp>
      <p:sp>
        <p:nvSpPr>
          <p:cNvPr id="29" name="ZoneTexte 28">
            <a:extLst>
              <a:ext uri="{FF2B5EF4-FFF2-40B4-BE49-F238E27FC236}">
                <a16:creationId xmlns:a16="http://schemas.microsoft.com/office/drawing/2014/main" id="{8E0385BA-96E2-CC43-4DC3-BE22B4CA8D0F}"/>
              </a:ext>
            </a:extLst>
          </p:cNvPr>
          <p:cNvSpPr txBox="1"/>
          <p:nvPr/>
        </p:nvSpPr>
        <p:spPr>
          <a:xfrm>
            <a:off x="2536306" y="2400415"/>
            <a:ext cx="878305" cy="523220"/>
          </a:xfrm>
          <a:prstGeom prst="rect">
            <a:avLst/>
          </a:prstGeom>
          <a:noFill/>
        </p:spPr>
        <p:txBody>
          <a:bodyPr wrap="square" rtlCol="0">
            <a:spAutoFit/>
          </a:bodyPr>
          <a:lstStyle/>
          <a:p>
            <a:pPr algn="ctr"/>
            <a:r>
              <a:rPr lang="fr-FR" dirty="0">
                <a:latin typeface="Amasis MT Pro" panose="02040504050005020304" pitchFamily="18" charset="0"/>
              </a:rPr>
              <a:t>Effet de serre</a:t>
            </a:r>
            <a:endParaRPr lang="en-US" dirty="0">
              <a:latin typeface="Amasis MT Pro" panose="02040504050005020304" pitchFamily="18" charset="0"/>
            </a:endParaRPr>
          </a:p>
        </p:txBody>
      </p:sp>
      <p:sp>
        <p:nvSpPr>
          <p:cNvPr id="30" name="ZoneTexte 29">
            <a:extLst>
              <a:ext uri="{FF2B5EF4-FFF2-40B4-BE49-F238E27FC236}">
                <a16:creationId xmlns:a16="http://schemas.microsoft.com/office/drawing/2014/main" id="{6948F84A-1AF3-8EC2-8DC5-2BFA2F1FD38C}"/>
              </a:ext>
            </a:extLst>
          </p:cNvPr>
          <p:cNvSpPr txBox="1"/>
          <p:nvPr/>
        </p:nvSpPr>
        <p:spPr>
          <a:xfrm>
            <a:off x="4702440" y="2385440"/>
            <a:ext cx="878305" cy="523220"/>
          </a:xfrm>
          <a:prstGeom prst="rect">
            <a:avLst/>
          </a:prstGeom>
          <a:noFill/>
        </p:spPr>
        <p:txBody>
          <a:bodyPr wrap="square" rtlCol="0">
            <a:spAutoFit/>
          </a:bodyPr>
          <a:lstStyle/>
          <a:p>
            <a:pPr algn="ctr"/>
            <a:r>
              <a:rPr lang="fr-FR" dirty="0">
                <a:latin typeface="Amasis MT Pro" panose="02040504050005020304" pitchFamily="18" charset="0"/>
              </a:rPr>
              <a:t>Energie solaire</a:t>
            </a:r>
            <a:endParaRPr lang="en-US" dirty="0">
              <a:latin typeface="Amasis MT Pro" panose="02040504050005020304" pitchFamily="18" charset="0"/>
            </a:endParaRPr>
          </a:p>
        </p:txBody>
      </p:sp>
      <p:sp>
        <p:nvSpPr>
          <p:cNvPr id="31" name="ZoneTexte 30">
            <a:extLst>
              <a:ext uri="{FF2B5EF4-FFF2-40B4-BE49-F238E27FC236}">
                <a16:creationId xmlns:a16="http://schemas.microsoft.com/office/drawing/2014/main" id="{284E070C-7586-BB88-CE96-D9EFB3755EF3}"/>
              </a:ext>
            </a:extLst>
          </p:cNvPr>
          <p:cNvSpPr txBox="1"/>
          <p:nvPr/>
        </p:nvSpPr>
        <p:spPr>
          <a:xfrm>
            <a:off x="6959588" y="2345004"/>
            <a:ext cx="878305" cy="523220"/>
          </a:xfrm>
          <a:prstGeom prst="rect">
            <a:avLst/>
          </a:prstGeom>
          <a:noFill/>
        </p:spPr>
        <p:txBody>
          <a:bodyPr wrap="square" rtlCol="0">
            <a:spAutoFit/>
          </a:bodyPr>
          <a:lstStyle/>
          <a:p>
            <a:pPr algn="ctr"/>
            <a:r>
              <a:rPr lang="fr-FR" dirty="0">
                <a:latin typeface="Amasis MT Pro" panose="02040504050005020304" pitchFamily="18" charset="0"/>
              </a:rPr>
              <a:t>Dessaler l’eau</a:t>
            </a:r>
            <a:endParaRPr lang="en-US" dirty="0">
              <a:latin typeface="Amasis MT Pro" panose="02040504050005020304" pitchFamily="18" charset="0"/>
            </a:endParaRPr>
          </a:p>
        </p:txBody>
      </p:sp>
      <p:sp>
        <p:nvSpPr>
          <p:cNvPr id="32" name="ZoneTexte 31">
            <a:extLst>
              <a:ext uri="{FF2B5EF4-FFF2-40B4-BE49-F238E27FC236}">
                <a16:creationId xmlns:a16="http://schemas.microsoft.com/office/drawing/2014/main" id="{811FAC14-F6C5-127B-31A6-2267F28A58E3}"/>
              </a:ext>
            </a:extLst>
          </p:cNvPr>
          <p:cNvSpPr txBox="1"/>
          <p:nvPr/>
        </p:nvSpPr>
        <p:spPr>
          <a:xfrm>
            <a:off x="2204769" y="4303612"/>
            <a:ext cx="1117248" cy="523220"/>
          </a:xfrm>
          <a:prstGeom prst="rect">
            <a:avLst/>
          </a:prstGeom>
          <a:noFill/>
        </p:spPr>
        <p:txBody>
          <a:bodyPr wrap="square" rtlCol="0">
            <a:spAutoFit/>
          </a:bodyPr>
          <a:lstStyle/>
          <a:p>
            <a:pPr algn="ctr"/>
            <a:r>
              <a:rPr lang="fr-FR" dirty="0">
                <a:latin typeface="Amasis MT Pro" panose="02040504050005020304" pitchFamily="18" charset="0"/>
              </a:rPr>
              <a:t>Economiser l’eau</a:t>
            </a:r>
            <a:endParaRPr lang="en-US" dirty="0">
              <a:latin typeface="Amasis MT Pro" panose="02040504050005020304" pitchFamily="18" charset="0"/>
            </a:endParaRPr>
          </a:p>
        </p:txBody>
      </p:sp>
      <p:sp>
        <p:nvSpPr>
          <p:cNvPr id="35" name="ZoneTexte 34">
            <a:extLst>
              <a:ext uri="{FF2B5EF4-FFF2-40B4-BE49-F238E27FC236}">
                <a16:creationId xmlns:a16="http://schemas.microsoft.com/office/drawing/2014/main" id="{92A0EA92-E0EC-AD13-9A2F-D0C651E31277}"/>
              </a:ext>
            </a:extLst>
          </p:cNvPr>
          <p:cNvSpPr txBox="1"/>
          <p:nvPr/>
        </p:nvSpPr>
        <p:spPr>
          <a:xfrm>
            <a:off x="4646219" y="4303740"/>
            <a:ext cx="990744" cy="523220"/>
          </a:xfrm>
          <a:prstGeom prst="rect">
            <a:avLst/>
          </a:prstGeom>
          <a:noFill/>
        </p:spPr>
        <p:txBody>
          <a:bodyPr wrap="square" rtlCol="0">
            <a:spAutoFit/>
          </a:bodyPr>
          <a:lstStyle/>
          <a:p>
            <a:pPr algn="ctr"/>
            <a:r>
              <a:rPr lang="fr-FR" dirty="0">
                <a:latin typeface="Amasis MT Pro" panose="02040504050005020304" pitchFamily="18" charset="0"/>
              </a:rPr>
              <a:t>Conserver le sol</a:t>
            </a:r>
            <a:endParaRPr lang="en-US" dirty="0">
              <a:latin typeface="Amasis MT Pro" panose="02040504050005020304" pitchFamily="18" charset="0"/>
            </a:endParaRPr>
          </a:p>
        </p:txBody>
      </p:sp>
      <p:sp>
        <p:nvSpPr>
          <p:cNvPr id="37" name="ZoneTexte 36">
            <a:extLst>
              <a:ext uri="{FF2B5EF4-FFF2-40B4-BE49-F238E27FC236}">
                <a16:creationId xmlns:a16="http://schemas.microsoft.com/office/drawing/2014/main" id="{53316A36-2A3B-6385-7410-DC7721F6A99E}"/>
              </a:ext>
            </a:extLst>
          </p:cNvPr>
          <p:cNvSpPr txBox="1"/>
          <p:nvPr/>
        </p:nvSpPr>
        <p:spPr>
          <a:xfrm>
            <a:off x="6834381" y="4338908"/>
            <a:ext cx="1447850" cy="523220"/>
          </a:xfrm>
          <a:prstGeom prst="rect">
            <a:avLst/>
          </a:prstGeom>
          <a:noFill/>
        </p:spPr>
        <p:txBody>
          <a:bodyPr wrap="square" rtlCol="0">
            <a:spAutoFit/>
          </a:bodyPr>
          <a:lstStyle/>
          <a:p>
            <a:pPr algn="ctr"/>
            <a:r>
              <a:rPr lang="fr-FR" dirty="0">
                <a:latin typeface="Amasis MT Pro" panose="02040504050005020304" pitchFamily="18" charset="0"/>
              </a:rPr>
              <a:t>Protéger les habitats naturels</a:t>
            </a:r>
            <a:endParaRPr lang="en-US" dirty="0">
              <a:latin typeface="Amasis MT Pro" panose="02040504050005020304" pitchFamily="18" charset="0"/>
            </a:endParaRPr>
          </a:p>
        </p:txBody>
      </p:sp>
      <p:cxnSp>
        <p:nvCxnSpPr>
          <p:cNvPr id="4" name="Connecteur : en arc 3">
            <a:extLst>
              <a:ext uri="{FF2B5EF4-FFF2-40B4-BE49-F238E27FC236}">
                <a16:creationId xmlns:a16="http://schemas.microsoft.com/office/drawing/2014/main" id="{0595DFED-A326-A84D-DD0A-705A0AC9225C}"/>
              </a:ext>
            </a:extLst>
          </p:cNvPr>
          <p:cNvCxnSpPr>
            <a:cxnSpLocks/>
          </p:cNvCxnSpPr>
          <p:nvPr/>
        </p:nvCxnSpPr>
        <p:spPr>
          <a:xfrm>
            <a:off x="7273203" y="1524079"/>
            <a:ext cx="1269525" cy="1080415"/>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eur : en arc 5">
            <a:extLst>
              <a:ext uri="{FF2B5EF4-FFF2-40B4-BE49-F238E27FC236}">
                <a16:creationId xmlns:a16="http://schemas.microsoft.com/office/drawing/2014/main" id="{5247D8E8-D614-5814-C6D3-49211D89B3B7}"/>
              </a:ext>
            </a:extLst>
          </p:cNvPr>
          <p:cNvCxnSpPr>
            <a:cxnSpLocks/>
          </p:cNvCxnSpPr>
          <p:nvPr/>
        </p:nvCxnSpPr>
        <p:spPr>
          <a:xfrm flipV="1">
            <a:off x="7424751" y="3065918"/>
            <a:ext cx="560428" cy="37090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1411531B-0724-3ADC-0277-19C0EE176CF8}"/>
              </a:ext>
            </a:extLst>
          </p:cNvPr>
          <p:cNvPicPr>
            <a:picLocks noChangeAspect="1"/>
          </p:cNvPicPr>
          <p:nvPr/>
        </p:nvPicPr>
        <p:blipFill>
          <a:blip r:embed="rId14"/>
          <a:stretch>
            <a:fillRect/>
          </a:stretch>
        </p:blipFill>
        <p:spPr>
          <a:xfrm>
            <a:off x="8085204" y="2708457"/>
            <a:ext cx="778711" cy="778711"/>
          </a:xfrm>
          <a:prstGeom prst="rect">
            <a:avLst/>
          </a:prstGeom>
        </p:spPr>
      </p:pic>
    </p:spTree>
    <p:extLst>
      <p:ext uri="{BB962C8B-B14F-4D97-AF65-F5344CB8AC3E}">
        <p14:creationId xmlns:p14="http://schemas.microsoft.com/office/powerpoint/2010/main" val="131872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par>
                                <p:cTn id="72" presetID="10" presetClass="entr" presetSubtype="0" fill="hold" nodeType="with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500"/>
                                        <p:tgtEl>
                                          <p:spTgt spid="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P spid="31" grpId="0"/>
      <p:bldP spid="32" grpId="0"/>
      <p:bldP spid="35" grpId="0"/>
      <p:bldP spid="3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293908"/>
            <a:ext cx="7704000" cy="824541"/>
          </a:xfrm>
          <a:prstGeom prst="rect">
            <a:avLst/>
          </a:prstGeom>
        </p:spPr>
        <p:txBody>
          <a:bodyPr spcFirstLastPara="1" wrap="square" lIns="91425" tIns="91425" rIns="91425" bIns="91425" anchor="t" anchorCtr="0">
            <a:noAutofit/>
          </a:bodyPr>
          <a:lstStyle/>
          <a:p>
            <a:pPr lvl="0"/>
            <a:r>
              <a:rPr lang="fr-FR" sz="2400" dirty="0"/>
              <a:t>Défis du marché d'hydroponie au Maroc : </a:t>
            </a:r>
            <a:br>
              <a:rPr lang="fr-FR" sz="2400" dirty="0"/>
            </a:br>
            <a:r>
              <a:rPr lang="fr-FR" sz="1400" dirty="0">
                <a:cs typeface="Arial"/>
              </a:rPr>
              <a:t>Analyse de la concurrence de </a:t>
            </a:r>
            <a:r>
              <a:rPr lang="fr-FR" sz="1400" dirty="0" err="1">
                <a:cs typeface="Arial"/>
              </a:rPr>
              <a:t>WaterUp</a:t>
            </a:r>
            <a:r>
              <a:rPr lang="fr-FR" sz="1400" dirty="0">
                <a:cs typeface="Arial"/>
              </a:rPr>
              <a:t> sur le marché de l'hydroponie</a:t>
            </a:r>
            <a:br>
              <a:rPr lang="fr-FR" sz="1800" dirty="0">
                <a:solidFill>
                  <a:schemeClr val="accent6">
                    <a:lumMod val="50000"/>
                  </a:schemeClr>
                </a:solidFill>
                <a:latin typeface="Amasis MT Pro Medium" panose="02040604050005020304" pitchFamily="18" charset="0"/>
                <a:ea typeface="Open Sans Light" panose="020B0604020202020204" pitchFamily="34" charset="0"/>
                <a:cs typeface="Open Sans Light" panose="020B0604020202020204" pitchFamily="34" charset="0"/>
              </a:rPr>
            </a:br>
            <a:endParaRPr lang="fr-FR" sz="1800" dirty="0">
              <a:solidFill>
                <a:schemeClr val="accent6">
                  <a:lumMod val="50000"/>
                </a:schemeClr>
              </a:solidFill>
              <a:latin typeface="Amasis MT Pro Medium" panose="02040604050005020304" pitchFamily="18" charset="0"/>
              <a:ea typeface="Open Sans Light" panose="020B0604020202020204" pitchFamily="34" charset="0"/>
              <a:cs typeface="Open Sans Light" panose="020B0604020202020204" pitchFamily="34" charset="0"/>
            </a:endParaRPr>
          </a:p>
        </p:txBody>
      </p:sp>
      <p:pic>
        <p:nvPicPr>
          <p:cNvPr id="8" name="Google Shape;2442;p52">
            <a:extLst>
              <a:ext uri="{FF2B5EF4-FFF2-40B4-BE49-F238E27FC236}">
                <a16:creationId xmlns:a16="http://schemas.microsoft.com/office/drawing/2014/main" id="{7529E18F-C14B-F4FE-BF68-A6BA4D3DD88E}"/>
              </a:ext>
            </a:extLst>
          </p:cNvPr>
          <p:cNvPicPr preferRelativeResize="0"/>
          <p:nvPr/>
        </p:nvPicPr>
        <p:blipFill>
          <a:blip r:embed="rId3">
            <a:alphaModFix amt="82000"/>
          </a:blip>
          <a:stretch>
            <a:fillRect/>
          </a:stretch>
        </p:blipFill>
        <p:spPr>
          <a:xfrm>
            <a:off x="280085" y="2032996"/>
            <a:ext cx="1117248" cy="939777"/>
          </a:xfrm>
          <a:prstGeom prst="rect">
            <a:avLst/>
          </a:prstGeom>
          <a:noFill/>
          <a:ln>
            <a:noFill/>
          </a:ln>
        </p:spPr>
      </p:pic>
      <p:pic>
        <p:nvPicPr>
          <p:cNvPr id="9" name="Google Shape;2442;p52">
            <a:extLst>
              <a:ext uri="{FF2B5EF4-FFF2-40B4-BE49-F238E27FC236}">
                <a16:creationId xmlns:a16="http://schemas.microsoft.com/office/drawing/2014/main" id="{1F8FFB70-87D3-397C-7B1C-6AF4B6116DFA}"/>
              </a:ext>
            </a:extLst>
          </p:cNvPr>
          <p:cNvPicPr preferRelativeResize="0"/>
          <p:nvPr/>
        </p:nvPicPr>
        <p:blipFill>
          <a:blip r:embed="rId3">
            <a:alphaModFix amt="82000"/>
          </a:blip>
          <a:stretch>
            <a:fillRect/>
          </a:stretch>
        </p:blipFill>
        <p:spPr>
          <a:xfrm>
            <a:off x="280085" y="3189723"/>
            <a:ext cx="1117248" cy="939777"/>
          </a:xfrm>
          <a:prstGeom prst="rect">
            <a:avLst/>
          </a:prstGeom>
          <a:noFill/>
          <a:ln>
            <a:noFill/>
          </a:ln>
        </p:spPr>
      </p:pic>
      <p:pic>
        <p:nvPicPr>
          <p:cNvPr id="3" name="Image 2">
            <a:extLst>
              <a:ext uri="{FF2B5EF4-FFF2-40B4-BE49-F238E27FC236}">
                <a16:creationId xmlns:a16="http://schemas.microsoft.com/office/drawing/2014/main" id="{BA068463-6906-366A-B90B-610178957EB5}"/>
              </a:ext>
            </a:extLst>
          </p:cNvPr>
          <p:cNvPicPr>
            <a:picLocks noChangeAspect="1"/>
          </p:cNvPicPr>
          <p:nvPr/>
        </p:nvPicPr>
        <p:blipFill>
          <a:blip r:embed="rId4">
            <a:alphaModFix amt="25000"/>
          </a:blip>
          <a:stretch>
            <a:fillRect/>
          </a:stretch>
        </p:blipFill>
        <p:spPr>
          <a:xfrm>
            <a:off x="519872" y="3340774"/>
            <a:ext cx="637674" cy="637674"/>
          </a:xfrm>
          <a:prstGeom prst="rect">
            <a:avLst/>
          </a:prstGeom>
        </p:spPr>
      </p:pic>
      <p:pic>
        <p:nvPicPr>
          <p:cNvPr id="10" name="Image 9">
            <a:extLst>
              <a:ext uri="{FF2B5EF4-FFF2-40B4-BE49-F238E27FC236}">
                <a16:creationId xmlns:a16="http://schemas.microsoft.com/office/drawing/2014/main" id="{290BC075-3B09-8219-2C86-BB0F74AFC73D}"/>
              </a:ext>
            </a:extLst>
          </p:cNvPr>
          <p:cNvPicPr>
            <a:picLocks noChangeAspect="1"/>
          </p:cNvPicPr>
          <p:nvPr/>
        </p:nvPicPr>
        <p:blipFill>
          <a:blip r:embed="rId5"/>
          <a:stretch>
            <a:fillRect/>
          </a:stretch>
        </p:blipFill>
        <p:spPr>
          <a:xfrm>
            <a:off x="493955" y="2140714"/>
            <a:ext cx="685380" cy="685380"/>
          </a:xfrm>
          <a:prstGeom prst="rect">
            <a:avLst/>
          </a:prstGeom>
        </p:spPr>
      </p:pic>
      <p:sp>
        <p:nvSpPr>
          <p:cNvPr id="2" name="ZoneTexte 1">
            <a:extLst>
              <a:ext uri="{FF2B5EF4-FFF2-40B4-BE49-F238E27FC236}">
                <a16:creationId xmlns:a16="http://schemas.microsoft.com/office/drawing/2014/main" id="{556EE44A-E87F-99F5-D6A4-1DF703BA9D14}"/>
              </a:ext>
            </a:extLst>
          </p:cNvPr>
          <p:cNvSpPr txBox="1"/>
          <p:nvPr/>
        </p:nvSpPr>
        <p:spPr>
          <a:xfrm>
            <a:off x="1825717" y="1289062"/>
            <a:ext cx="7038198" cy="1185261"/>
          </a:xfrm>
          <a:prstGeom prst="rect">
            <a:avLst/>
          </a:prstGeom>
          <a:noFill/>
          <a:ln w="19050">
            <a:solidFill>
              <a:srgbClr val="002060"/>
            </a:solidFill>
          </a:ln>
        </p:spPr>
        <p:txBody>
          <a:bodyPr wrap="square">
            <a:spAutoFit/>
          </a:bodyPr>
          <a:lstStyle/>
          <a:p>
            <a:pPr algn="ctr"/>
            <a:r>
              <a:rPr lang="fr-FR" sz="1200" dirty="0">
                <a:solidFill>
                  <a:srgbClr val="002060"/>
                </a:solidFill>
                <a:latin typeface="Amasis MT Pro Black" panose="02040A04050005020304" pitchFamily="18" charset="0"/>
              </a:rPr>
              <a:t>Stations de dessalement de l’eau de mer</a:t>
            </a:r>
          </a:p>
          <a:p>
            <a:r>
              <a:rPr lang="fr-FR" sz="1200" dirty="0">
                <a:solidFill>
                  <a:schemeClr val="tx1">
                    <a:lumMod val="50000"/>
                  </a:schemeClr>
                </a:solidFill>
                <a:latin typeface="Amasis MT Pro Medium" panose="02040604050005020304" pitchFamily="18" charset="0"/>
              </a:rPr>
              <a:t>La mise en service partielle de la station de dessalement est prévue en avril 2021. Elle offrira dans la première phase 275.000 m3/jour à raison d’un débit de 125.000 m3/jour pour les besoins en eau d’irrigation. Ces installations permettront à terme de produire 400.000 m3/jour d’eau dessalée, partagée équitablement entre l’eau potable et l’eau d’irrigation.</a:t>
            </a:r>
            <a:endParaRPr lang="fr-FR" sz="1200" i="1" dirty="0">
              <a:solidFill>
                <a:schemeClr val="tx1">
                  <a:lumMod val="50000"/>
                </a:schemeClr>
              </a:solidFill>
              <a:latin typeface="Amasis MT Pro Medium" panose="02040604050005020304" pitchFamily="18" charset="0"/>
            </a:endParaRPr>
          </a:p>
          <a:p>
            <a:pPr algn="r">
              <a:lnSpc>
                <a:spcPct val="107000"/>
              </a:lnSpc>
              <a:spcAft>
                <a:spcPts val="800"/>
              </a:spcAft>
            </a:pPr>
            <a:r>
              <a:rPr lang="fr-FR" sz="1000" dirty="0">
                <a:solidFill>
                  <a:schemeClr val="bg1">
                    <a:lumMod val="50000"/>
                  </a:schemeClr>
                </a:solidFill>
                <a:latin typeface="Amasis MT Pro Medium" panose="02040604050005020304" pitchFamily="18" charset="0"/>
              </a:rPr>
              <a:t>Station de dessalement de </a:t>
            </a:r>
            <a:r>
              <a:rPr lang="fr-FR" sz="1000" dirty="0" err="1">
                <a:solidFill>
                  <a:schemeClr val="bg1">
                    <a:lumMod val="50000"/>
                  </a:schemeClr>
                </a:solidFill>
                <a:latin typeface="Amasis MT Pro Medium" panose="02040604050005020304" pitchFamily="18" charset="0"/>
              </a:rPr>
              <a:t>Chtouka</a:t>
            </a:r>
            <a:r>
              <a:rPr lang="fr-FR" sz="1000" dirty="0">
                <a:solidFill>
                  <a:schemeClr val="bg1">
                    <a:lumMod val="50000"/>
                  </a:schemeClr>
                </a:solidFill>
                <a:latin typeface="Amasis MT Pro Medium" panose="02040604050005020304" pitchFamily="18" charset="0"/>
              </a:rPr>
              <a:t>-Aït </a:t>
            </a:r>
            <a:r>
              <a:rPr lang="fr-FR" sz="1000" dirty="0" err="1">
                <a:solidFill>
                  <a:schemeClr val="bg1">
                    <a:lumMod val="50000"/>
                  </a:schemeClr>
                </a:solidFill>
                <a:latin typeface="Amasis MT Pro Medium" panose="02040604050005020304" pitchFamily="18" charset="0"/>
              </a:rPr>
              <a:t>Baha</a:t>
            </a:r>
            <a:r>
              <a:rPr lang="fr-FR" sz="1000" dirty="0">
                <a:solidFill>
                  <a:schemeClr val="bg1">
                    <a:lumMod val="50000"/>
                  </a:schemeClr>
                </a:solidFill>
                <a:latin typeface="Amasis MT Pro Medium" panose="02040604050005020304" pitchFamily="18" charset="0"/>
              </a:rPr>
              <a:t> : Mise en service partielle prévue en avril 2021 (lavieeco.com)</a:t>
            </a:r>
            <a:endParaRPr lang="en-US" sz="1000" dirty="0">
              <a:solidFill>
                <a:schemeClr val="bg1">
                  <a:lumMod val="50000"/>
                </a:schemeClr>
              </a:solidFill>
              <a:latin typeface="Amasis MT Pro Medium" panose="02040604050005020304" pitchFamily="18" charset="0"/>
            </a:endParaRPr>
          </a:p>
        </p:txBody>
      </p:sp>
      <p:sp>
        <p:nvSpPr>
          <p:cNvPr id="4" name="ZoneTexte 3">
            <a:extLst>
              <a:ext uri="{FF2B5EF4-FFF2-40B4-BE49-F238E27FC236}">
                <a16:creationId xmlns:a16="http://schemas.microsoft.com/office/drawing/2014/main" id="{BF992DB0-9493-BC87-7CBE-0BBDBA3ACBDD}"/>
              </a:ext>
            </a:extLst>
          </p:cNvPr>
          <p:cNvSpPr txBox="1"/>
          <p:nvPr/>
        </p:nvSpPr>
        <p:spPr>
          <a:xfrm>
            <a:off x="1825717" y="2567899"/>
            <a:ext cx="7038198" cy="1169551"/>
          </a:xfrm>
          <a:prstGeom prst="rect">
            <a:avLst/>
          </a:prstGeom>
          <a:noFill/>
          <a:ln w="19050">
            <a:solidFill>
              <a:srgbClr val="002060"/>
            </a:solidFill>
          </a:ln>
        </p:spPr>
        <p:txBody>
          <a:bodyPr wrap="square">
            <a:spAutoFit/>
          </a:bodyPr>
          <a:lstStyle/>
          <a:p>
            <a:pPr algn="ctr"/>
            <a:r>
              <a:rPr lang="fr-FR" sz="1200" dirty="0">
                <a:solidFill>
                  <a:srgbClr val="002060"/>
                </a:solidFill>
                <a:latin typeface="Amasis MT Pro Black" panose="02040A04050005020304" pitchFamily="18" charset="0"/>
              </a:rPr>
              <a:t>L’eau de surface</a:t>
            </a:r>
          </a:p>
          <a:p>
            <a:r>
              <a:rPr lang="fr-FR" sz="1200" dirty="0">
                <a:solidFill>
                  <a:schemeClr val="tx1">
                    <a:lumMod val="50000"/>
                  </a:schemeClr>
                </a:solidFill>
                <a:latin typeface="Amasis MT Pro Medium" panose="02040604050005020304" pitchFamily="18" charset="0"/>
              </a:rPr>
              <a:t>Les GPI constituent près de 10% de la Superficie Agricole Utile du </a:t>
            </a:r>
            <a:r>
              <a:rPr lang="en-US" sz="1200" dirty="0">
                <a:solidFill>
                  <a:schemeClr val="tx1">
                    <a:lumMod val="50000"/>
                  </a:schemeClr>
                </a:solidFill>
                <a:latin typeface="Amasis MT Pro Medium" panose="02040604050005020304" pitchFamily="18" charset="0"/>
              </a:rPr>
              <a:t>Maroc et </a:t>
            </a:r>
            <a:r>
              <a:rPr lang="en-US" sz="1200" dirty="0" err="1">
                <a:solidFill>
                  <a:schemeClr val="tx1">
                    <a:lumMod val="50000"/>
                  </a:schemeClr>
                </a:solidFill>
                <a:latin typeface="Amasis MT Pro Medium" panose="02040604050005020304" pitchFamily="18" charset="0"/>
              </a:rPr>
              <a:t>consomment</a:t>
            </a:r>
            <a:r>
              <a:rPr lang="en-US" sz="1200" dirty="0">
                <a:solidFill>
                  <a:schemeClr val="tx1">
                    <a:lumMod val="50000"/>
                  </a:schemeClr>
                </a:solidFill>
                <a:latin typeface="Amasis MT Pro Medium" panose="02040604050005020304" pitchFamily="18" charset="0"/>
              </a:rPr>
              <a:t> </a:t>
            </a:r>
            <a:r>
              <a:rPr lang="en-US" sz="1200" dirty="0" err="1">
                <a:solidFill>
                  <a:schemeClr val="tx1">
                    <a:lumMod val="50000"/>
                  </a:schemeClr>
                </a:solidFill>
                <a:latin typeface="Amasis MT Pro Medium" panose="02040604050005020304" pitchFamily="18" charset="0"/>
              </a:rPr>
              <a:t>près</a:t>
            </a:r>
            <a:r>
              <a:rPr lang="en-US" sz="1200" dirty="0">
                <a:solidFill>
                  <a:schemeClr val="tx1">
                    <a:lumMod val="50000"/>
                  </a:schemeClr>
                </a:solidFill>
                <a:latin typeface="Amasis MT Pro Medium" panose="02040604050005020304" pitchFamily="18" charset="0"/>
              </a:rPr>
              <a:t> de 4,8 milliards de m3 </a:t>
            </a:r>
            <a:r>
              <a:rPr lang="en-US" sz="1200" dirty="0" err="1">
                <a:solidFill>
                  <a:schemeClr val="tx1">
                    <a:lumMod val="50000"/>
                  </a:schemeClr>
                </a:solidFill>
                <a:latin typeface="Amasis MT Pro Medium" panose="02040604050005020304" pitchFamily="18" charset="0"/>
              </a:rPr>
              <a:t>d'eau</a:t>
            </a:r>
            <a:r>
              <a:rPr lang="en-US" sz="1200" dirty="0">
                <a:solidFill>
                  <a:schemeClr val="tx1">
                    <a:lumMod val="50000"/>
                  </a:schemeClr>
                </a:solidFill>
                <a:latin typeface="Amasis MT Pro Medium" panose="02040604050005020304" pitchFamily="18" charset="0"/>
              </a:rPr>
              <a:t> </a:t>
            </a:r>
            <a:r>
              <a:rPr lang="en-US" sz="1200" dirty="0" err="1">
                <a:solidFill>
                  <a:schemeClr val="tx1">
                    <a:lumMod val="50000"/>
                  </a:schemeClr>
                </a:solidFill>
                <a:latin typeface="Amasis MT Pro Medium" panose="02040604050005020304" pitchFamily="18" charset="0"/>
              </a:rPr>
              <a:t>d'irrigation</a:t>
            </a:r>
            <a:r>
              <a:rPr lang="en-US" sz="1200" dirty="0">
                <a:solidFill>
                  <a:schemeClr val="tx1">
                    <a:lumMod val="50000"/>
                  </a:schemeClr>
                </a:solidFill>
                <a:latin typeface="Amasis MT Pro Medium" panose="02040604050005020304" pitchFamily="18" charset="0"/>
              </a:rPr>
              <a:t> par an, </a:t>
            </a:r>
            <a:r>
              <a:rPr lang="en-US" sz="1200" dirty="0" err="1">
                <a:solidFill>
                  <a:schemeClr val="tx1">
                    <a:lumMod val="50000"/>
                  </a:schemeClr>
                </a:solidFill>
                <a:latin typeface="Amasis MT Pro Medium" panose="02040604050005020304" pitchFamily="18" charset="0"/>
              </a:rPr>
              <a:t>réparties</a:t>
            </a:r>
            <a:r>
              <a:rPr lang="en-US" sz="1200" dirty="0">
                <a:solidFill>
                  <a:schemeClr val="tx1">
                    <a:lumMod val="50000"/>
                  </a:schemeClr>
                </a:solidFill>
                <a:latin typeface="Amasis MT Pro Medium" panose="02040604050005020304" pitchFamily="18" charset="0"/>
              </a:rPr>
              <a:t> entre 2,8 milliards m3 à </a:t>
            </a:r>
            <a:r>
              <a:rPr lang="en-US" sz="1200" dirty="0" err="1">
                <a:solidFill>
                  <a:schemeClr val="tx1">
                    <a:lumMod val="50000"/>
                  </a:schemeClr>
                </a:solidFill>
                <a:latin typeface="Amasis MT Pro Medium" panose="02040604050005020304" pitchFamily="18" charset="0"/>
              </a:rPr>
              <a:t>partir</a:t>
            </a:r>
            <a:r>
              <a:rPr lang="en-US" sz="1200" dirty="0">
                <a:solidFill>
                  <a:schemeClr val="tx1">
                    <a:lumMod val="50000"/>
                  </a:schemeClr>
                </a:solidFill>
                <a:latin typeface="Amasis MT Pro Medium" panose="02040604050005020304" pitchFamily="18" charset="0"/>
              </a:rPr>
              <a:t> des </a:t>
            </a:r>
            <a:r>
              <a:rPr lang="en-US" sz="1200" dirty="0" err="1">
                <a:solidFill>
                  <a:schemeClr val="tx1">
                    <a:lumMod val="50000"/>
                  </a:schemeClr>
                </a:solidFill>
                <a:latin typeface="Amasis MT Pro Medium" panose="02040604050005020304" pitchFamily="18" charset="0"/>
              </a:rPr>
              <a:t>eaux</a:t>
            </a:r>
            <a:r>
              <a:rPr lang="en-US" sz="1200" dirty="0">
                <a:solidFill>
                  <a:schemeClr val="tx1">
                    <a:lumMod val="50000"/>
                  </a:schemeClr>
                </a:solidFill>
                <a:latin typeface="Amasis MT Pro Medium" panose="02040604050005020304" pitchFamily="18" charset="0"/>
              </a:rPr>
              <a:t> de surface et 2,1 milliards m3 à </a:t>
            </a:r>
            <a:r>
              <a:rPr lang="en-US" sz="1200" dirty="0" err="1">
                <a:solidFill>
                  <a:schemeClr val="tx1">
                    <a:lumMod val="50000"/>
                  </a:schemeClr>
                </a:solidFill>
                <a:latin typeface="Amasis MT Pro Medium" panose="02040604050005020304" pitchFamily="18" charset="0"/>
              </a:rPr>
              <a:t>partir</a:t>
            </a:r>
            <a:r>
              <a:rPr lang="en-US" sz="1200" dirty="0">
                <a:solidFill>
                  <a:schemeClr val="tx1">
                    <a:lumMod val="50000"/>
                  </a:schemeClr>
                </a:solidFill>
                <a:latin typeface="Amasis MT Pro Medium" panose="02040604050005020304" pitchFamily="18" charset="0"/>
              </a:rPr>
              <a:t> des </a:t>
            </a:r>
            <a:r>
              <a:rPr lang="en-US" sz="1200" dirty="0" err="1">
                <a:solidFill>
                  <a:schemeClr val="tx1">
                    <a:lumMod val="50000"/>
                  </a:schemeClr>
                </a:solidFill>
                <a:latin typeface="Amasis MT Pro Medium" panose="02040604050005020304" pitchFamily="18" charset="0"/>
              </a:rPr>
              <a:t>eaux</a:t>
            </a:r>
            <a:r>
              <a:rPr lang="en-US" sz="1200" dirty="0">
                <a:solidFill>
                  <a:schemeClr val="tx1">
                    <a:lumMod val="50000"/>
                  </a:schemeClr>
                </a:solidFill>
                <a:latin typeface="Amasis MT Pro Medium" panose="02040604050005020304" pitchFamily="18" charset="0"/>
              </a:rPr>
              <a:t> </a:t>
            </a:r>
            <a:r>
              <a:rPr lang="en-US" sz="1200" dirty="0" err="1">
                <a:solidFill>
                  <a:schemeClr val="tx1">
                    <a:lumMod val="50000"/>
                  </a:schemeClr>
                </a:solidFill>
                <a:latin typeface="Amasis MT Pro Medium" panose="02040604050005020304" pitchFamily="18" charset="0"/>
              </a:rPr>
              <a:t>souterraines</a:t>
            </a:r>
            <a:r>
              <a:rPr lang="en-US" sz="1200" dirty="0">
                <a:solidFill>
                  <a:schemeClr val="tx1">
                    <a:lumMod val="50000"/>
                  </a:schemeClr>
                </a:solidFill>
                <a:latin typeface="Amasis MT Pro Medium" panose="02040604050005020304" pitchFamily="18" charset="0"/>
              </a:rPr>
              <a:t>.</a:t>
            </a:r>
            <a:endParaRPr lang="fr-FR" sz="1200" dirty="0">
              <a:solidFill>
                <a:schemeClr val="tx1">
                  <a:lumMod val="50000"/>
                </a:schemeClr>
              </a:solidFill>
              <a:latin typeface="Amasis MT Pro Medium" panose="02040604050005020304" pitchFamily="18" charset="0"/>
            </a:endParaRPr>
          </a:p>
          <a:p>
            <a:pPr algn="r"/>
            <a:r>
              <a:rPr lang="fr-FR" sz="1000" dirty="0">
                <a:solidFill>
                  <a:schemeClr val="bg1">
                    <a:lumMod val="50000"/>
                  </a:schemeClr>
                </a:solidFill>
                <a:latin typeface="Amasis MT Pro Medium" panose="02040604050005020304" pitchFamily="18" charset="0"/>
              </a:rPr>
              <a:t>Rapport « VALORISATION DE L’EAU D’IRRIGATION DANS LES GRANDS PERIMETRES IRRIGUES AU MAROC CAS DES PRODUCTIONS VEGETALE » rédigé par : MAJID BENJELLOUN TOUIMI.</a:t>
            </a:r>
            <a:endParaRPr lang="en-US" sz="1000" dirty="0">
              <a:solidFill>
                <a:schemeClr val="bg1">
                  <a:lumMod val="50000"/>
                </a:schemeClr>
              </a:solidFill>
              <a:latin typeface="Amasis MT Pro Medium" panose="02040604050005020304" pitchFamily="18" charset="0"/>
            </a:endParaRPr>
          </a:p>
        </p:txBody>
      </p:sp>
      <p:sp>
        <p:nvSpPr>
          <p:cNvPr id="5" name="ZoneTexte 4">
            <a:extLst>
              <a:ext uri="{FF2B5EF4-FFF2-40B4-BE49-F238E27FC236}">
                <a16:creationId xmlns:a16="http://schemas.microsoft.com/office/drawing/2014/main" id="{BBFDEA73-9BD0-BA45-460C-B90EA13A7A52}"/>
              </a:ext>
            </a:extLst>
          </p:cNvPr>
          <p:cNvSpPr txBox="1"/>
          <p:nvPr/>
        </p:nvSpPr>
        <p:spPr>
          <a:xfrm>
            <a:off x="1825717" y="3814393"/>
            <a:ext cx="7038198" cy="1015663"/>
          </a:xfrm>
          <a:prstGeom prst="rect">
            <a:avLst/>
          </a:prstGeom>
          <a:noFill/>
          <a:ln w="19050">
            <a:solidFill>
              <a:srgbClr val="002060"/>
            </a:solidFill>
          </a:ln>
        </p:spPr>
        <p:txBody>
          <a:bodyPr wrap="square">
            <a:spAutoFit/>
          </a:bodyPr>
          <a:lstStyle/>
          <a:p>
            <a:pPr algn="ctr"/>
            <a:r>
              <a:rPr lang="fr-FR" sz="1200" dirty="0">
                <a:solidFill>
                  <a:srgbClr val="002060"/>
                </a:solidFill>
                <a:latin typeface="Amasis MT Pro Black" panose="02040A04050005020304" pitchFamily="18" charset="0"/>
              </a:rPr>
              <a:t>L’osmose inverse</a:t>
            </a:r>
          </a:p>
          <a:p>
            <a:r>
              <a:rPr lang="fr-FR" sz="1200" dirty="0">
                <a:solidFill>
                  <a:schemeClr val="tx1">
                    <a:lumMod val="50000"/>
                  </a:schemeClr>
                </a:solidFill>
                <a:latin typeface="Amasis MT Pro Medium" panose="02040604050005020304" pitchFamily="18" charset="0"/>
              </a:rPr>
              <a:t>La technologie d’osmose inverse est largement utilisée dans l'agriculture hydroponique pour fournir une eau propre et pure aux plantes.</a:t>
            </a:r>
          </a:p>
          <a:p>
            <a:pPr algn="r"/>
            <a:r>
              <a:rPr lang="fr-FR" sz="1200" dirty="0">
                <a:solidFill>
                  <a:schemeClr val="tx1">
                    <a:lumMod val="50000"/>
                  </a:schemeClr>
                </a:solidFill>
                <a:latin typeface="Amasis MT Pro Medium" panose="02040604050005020304" pitchFamily="18" charset="0"/>
              </a:rPr>
              <a:t> </a:t>
            </a:r>
            <a:r>
              <a:rPr lang="fr-FR" sz="1000" dirty="0">
                <a:solidFill>
                  <a:schemeClr val="bg1">
                    <a:lumMod val="50000"/>
                  </a:schemeClr>
                </a:solidFill>
                <a:latin typeface="Amasis MT Pro Medium" panose="02040604050005020304" pitchFamily="18" charset="0"/>
              </a:rPr>
              <a:t>"L'utilisation de l'osmose inverse dans les systèmes hydroponiques au Maroc"</a:t>
            </a:r>
            <a:r>
              <a:rPr lang="en-US" sz="1000" dirty="0">
                <a:solidFill>
                  <a:schemeClr val="bg1">
                    <a:lumMod val="50000"/>
                  </a:schemeClr>
                </a:solidFill>
                <a:latin typeface="Amasis MT Pro Medium" panose="02040604050005020304" pitchFamily="18" charset="0"/>
              </a:rPr>
              <a:t> article </a:t>
            </a:r>
            <a:r>
              <a:rPr lang="en-US" sz="1000" dirty="0" err="1">
                <a:solidFill>
                  <a:schemeClr val="bg1">
                    <a:lumMod val="50000"/>
                  </a:schemeClr>
                </a:solidFill>
                <a:latin typeface="Amasis MT Pro Medium" panose="02040604050005020304" pitchFamily="18" charset="0"/>
              </a:rPr>
              <a:t>publié</a:t>
            </a:r>
            <a:r>
              <a:rPr lang="en-US" sz="1000" dirty="0">
                <a:solidFill>
                  <a:schemeClr val="bg1">
                    <a:lumMod val="50000"/>
                  </a:schemeClr>
                </a:solidFill>
                <a:latin typeface="Amasis MT Pro Medium" panose="02040604050005020304" pitchFamily="18" charset="0"/>
              </a:rPr>
              <a:t> dans la revue </a:t>
            </a:r>
            <a:r>
              <a:rPr lang="en-US" sz="1000" dirty="0" err="1">
                <a:solidFill>
                  <a:schemeClr val="bg1">
                    <a:lumMod val="50000"/>
                  </a:schemeClr>
                </a:solidFill>
                <a:latin typeface="Amasis MT Pro Medium" panose="02040604050005020304" pitchFamily="18" charset="0"/>
              </a:rPr>
              <a:t>marocaine</a:t>
            </a:r>
            <a:r>
              <a:rPr lang="en-US" sz="1000" dirty="0">
                <a:solidFill>
                  <a:schemeClr val="bg1">
                    <a:lumMod val="50000"/>
                  </a:schemeClr>
                </a:solidFill>
                <a:latin typeface="Amasis MT Pro Medium" panose="02040604050005020304" pitchFamily="18" charset="0"/>
              </a:rPr>
              <a:t> "International Journal of Innovation and Applied Studies“. </a:t>
            </a:r>
            <a:endParaRPr lang="en-US" sz="1200" dirty="0">
              <a:solidFill>
                <a:schemeClr val="bg1">
                  <a:lumMod val="50000"/>
                </a:schemeClr>
              </a:solidFill>
              <a:latin typeface="Amasis MT Pro Medium" panose="02040604050005020304" pitchFamily="18" charset="0"/>
            </a:endParaRPr>
          </a:p>
        </p:txBody>
      </p:sp>
      <p:cxnSp>
        <p:nvCxnSpPr>
          <p:cNvPr id="11" name="Connecteur droit 10">
            <a:extLst>
              <a:ext uri="{FF2B5EF4-FFF2-40B4-BE49-F238E27FC236}">
                <a16:creationId xmlns:a16="http://schemas.microsoft.com/office/drawing/2014/main" id="{77209FA6-F6BB-3D7E-BDA3-63553642FC89}"/>
              </a:ext>
            </a:extLst>
          </p:cNvPr>
          <p:cNvCxnSpPr/>
          <p:nvPr/>
        </p:nvCxnSpPr>
        <p:spPr>
          <a:xfrm>
            <a:off x="4977114" y="1887383"/>
            <a:ext cx="375019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AC181D1B-5D8F-85D5-5785-2CDEF73EEDDD}"/>
              </a:ext>
            </a:extLst>
          </p:cNvPr>
          <p:cNvCxnSpPr>
            <a:cxnSpLocks/>
          </p:cNvCxnSpPr>
          <p:nvPr/>
        </p:nvCxnSpPr>
        <p:spPr>
          <a:xfrm>
            <a:off x="1923326" y="2075088"/>
            <a:ext cx="7851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BD3EA7D8-E647-EF5B-6FA5-4EE251F78651}"/>
              </a:ext>
            </a:extLst>
          </p:cNvPr>
          <p:cNvCxnSpPr>
            <a:cxnSpLocks/>
          </p:cNvCxnSpPr>
          <p:nvPr/>
        </p:nvCxnSpPr>
        <p:spPr>
          <a:xfrm>
            <a:off x="4009546" y="1692925"/>
            <a:ext cx="17439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D94C05E8-E33C-C3DD-8571-E52081F2D42D}"/>
              </a:ext>
            </a:extLst>
          </p:cNvPr>
          <p:cNvCxnSpPr>
            <a:cxnSpLocks/>
          </p:cNvCxnSpPr>
          <p:nvPr/>
        </p:nvCxnSpPr>
        <p:spPr>
          <a:xfrm>
            <a:off x="1923326" y="3152674"/>
            <a:ext cx="30537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DDD45891-D6E5-B322-018A-70C27F947A7A}"/>
              </a:ext>
            </a:extLst>
          </p:cNvPr>
          <p:cNvCxnSpPr>
            <a:cxnSpLocks/>
          </p:cNvCxnSpPr>
          <p:nvPr/>
        </p:nvCxnSpPr>
        <p:spPr>
          <a:xfrm>
            <a:off x="6030410" y="3152674"/>
            <a:ext cx="254643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F8DFDA3E-45D0-7844-BD43-9634FAD29AFA}"/>
              </a:ext>
            </a:extLst>
          </p:cNvPr>
          <p:cNvCxnSpPr>
            <a:cxnSpLocks/>
          </p:cNvCxnSpPr>
          <p:nvPr/>
        </p:nvCxnSpPr>
        <p:spPr>
          <a:xfrm>
            <a:off x="1923326" y="3340774"/>
            <a:ext cx="507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9058D22E-04D0-D3E0-4DD2-1C491BBA5150}"/>
              </a:ext>
            </a:extLst>
          </p:cNvPr>
          <p:cNvCxnSpPr>
            <a:cxnSpLocks/>
          </p:cNvCxnSpPr>
          <p:nvPr/>
        </p:nvCxnSpPr>
        <p:spPr>
          <a:xfrm>
            <a:off x="1932972" y="4226847"/>
            <a:ext cx="59416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7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836645" y="257455"/>
            <a:ext cx="7263962" cy="824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400" dirty="0"/>
              <a:t>Défis du marché d'hydroponie au Maroc : </a:t>
            </a:r>
            <a:br>
              <a:rPr lang="fr-FR" sz="2400" dirty="0"/>
            </a:br>
            <a:r>
              <a:rPr lang="fr-FR" sz="1400" dirty="0">
                <a:cs typeface="Arial"/>
              </a:rPr>
              <a:t>Analyse de la capacité à produire une quantité d'eau adéquate par </a:t>
            </a:r>
            <a:r>
              <a:rPr lang="fr-FR" sz="1400" dirty="0" err="1">
                <a:cs typeface="Arial"/>
              </a:rPr>
              <a:t>WaterUp</a:t>
            </a:r>
            <a:r>
              <a:rPr lang="fr-FR" sz="1400" dirty="0">
                <a:cs typeface="Arial"/>
              </a:rPr>
              <a:t> pour la culture hydroponique au Maroc</a:t>
            </a:r>
          </a:p>
        </p:txBody>
      </p:sp>
      <p:pic>
        <p:nvPicPr>
          <p:cNvPr id="8" name="Google Shape;2442;p52">
            <a:extLst>
              <a:ext uri="{FF2B5EF4-FFF2-40B4-BE49-F238E27FC236}">
                <a16:creationId xmlns:a16="http://schemas.microsoft.com/office/drawing/2014/main" id="{7529E18F-C14B-F4FE-BF68-A6BA4D3DD88E}"/>
              </a:ext>
            </a:extLst>
          </p:cNvPr>
          <p:cNvPicPr preferRelativeResize="0"/>
          <p:nvPr/>
        </p:nvPicPr>
        <p:blipFill>
          <a:blip r:embed="rId3">
            <a:alphaModFix amt="82000"/>
          </a:blip>
          <a:stretch>
            <a:fillRect/>
          </a:stretch>
        </p:blipFill>
        <p:spPr>
          <a:xfrm>
            <a:off x="280085" y="2032996"/>
            <a:ext cx="1117248" cy="939777"/>
          </a:xfrm>
          <a:prstGeom prst="rect">
            <a:avLst/>
          </a:prstGeom>
          <a:noFill/>
          <a:ln>
            <a:noFill/>
          </a:ln>
        </p:spPr>
      </p:pic>
      <p:pic>
        <p:nvPicPr>
          <p:cNvPr id="9" name="Google Shape;2442;p52">
            <a:extLst>
              <a:ext uri="{FF2B5EF4-FFF2-40B4-BE49-F238E27FC236}">
                <a16:creationId xmlns:a16="http://schemas.microsoft.com/office/drawing/2014/main" id="{1F8FFB70-87D3-397C-7B1C-6AF4B6116DFA}"/>
              </a:ext>
            </a:extLst>
          </p:cNvPr>
          <p:cNvPicPr preferRelativeResize="0"/>
          <p:nvPr/>
        </p:nvPicPr>
        <p:blipFill>
          <a:blip r:embed="rId3">
            <a:alphaModFix amt="82000"/>
          </a:blip>
          <a:stretch>
            <a:fillRect/>
          </a:stretch>
        </p:blipFill>
        <p:spPr>
          <a:xfrm>
            <a:off x="280085" y="3189723"/>
            <a:ext cx="1117248" cy="939777"/>
          </a:xfrm>
          <a:prstGeom prst="rect">
            <a:avLst/>
          </a:prstGeom>
          <a:noFill/>
          <a:ln>
            <a:noFill/>
          </a:ln>
        </p:spPr>
      </p:pic>
      <p:pic>
        <p:nvPicPr>
          <p:cNvPr id="3" name="Image 2">
            <a:extLst>
              <a:ext uri="{FF2B5EF4-FFF2-40B4-BE49-F238E27FC236}">
                <a16:creationId xmlns:a16="http://schemas.microsoft.com/office/drawing/2014/main" id="{BA068463-6906-366A-B90B-610178957EB5}"/>
              </a:ext>
            </a:extLst>
          </p:cNvPr>
          <p:cNvPicPr>
            <a:picLocks noChangeAspect="1"/>
          </p:cNvPicPr>
          <p:nvPr/>
        </p:nvPicPr>
        <p:blipFill>
          <a:blip r:embed="rId4"/>
          <a:stretch>
            <a:fillRect/>
          </a:stretch>
        </p:blipFill>
        <p:spPr>
          <a:xfrm>
            <a:off x="519872" y="3340774"/>
            <a:ext cx="637674" cy="637674"/>
          </a:xfrm>
          <a:prstGeom prst="rect">
            <a:avLst/>
          </a:prstGeom>
        </p:spPr>
      </p:pic>
      <p:pic>
        <p:nvPicPr>
          <p:cNvPr id="10" name="Image 9">
            <a:extLst>
              <a:ext uri="{FF2B5EF4-FFF2-40B4-BE49-F238E27FC236}">
                <a16:creationId xmlns:a16="http://schemas.microsoft.com/office/drawing/2014/main" id="{290BC075-3B09-8219-2C86-BB0F74AFC73D}"/>
              </a:ext>
            </a:extLst>
          </p:cNvPr>
          <p:cNvPicPr>
            <a:picLocks noChangeAspect="1"/>
          </p:cNvPicPr>
          <p:nvPr/>
        </p:nvPicPr>
        <p:blipFill>
          <a:blip r:embed="rId5">
            <a:alphaModFix amt="25000"/>
          </a:blip>
          <a:stretch>
            <a:fillRect/>
          </a:stretch>
        </p:blipFill>
        <p:spPr>
          <a:xfrm>
            <a:off x="493955" y="2140714"/>
            <a:ext cx="685380" cy="685380"/>
          </a:xfrm>
          <a:prstGeom prst="rect">
            <a:avLst/>
          </a:prstGeom>
        </p:spPr>
      </p:pic>
      <p:sp>
        <p:nvSpPr>
          <p:cNvPr id="2" name="ZoneTexte 1">
            <a:extLst>
              <a:ext uri="{FF2B5EF4-FFF2-40B4-BE49-F238E27FC236}">
                <a16:creationId xmlns:a16="http://schemas.microsoft.com/office/drawing/2014/main" id="{B61B26E3-795B-9AFD-496D-8C2706570F41}"/>
              </a:ext>
            </a:extLst>
          </p:cNvPr>
          <p:cNvSpPr txBox="1"/>
          <p:nvPr/>
        </p:nvSpPr>
        <p:spPr>
          <a:xfrm>
            <a:off x="4533991" y="1378912"/>
            <a:ext cx="2406315" cy="338554"/>
          </a:xfrm>
          <a:prstGeom prst="rect">
            <a:avLst/>
          </a:prstGeom>
          <a:noFill/>
        </p:spPr>
        <p:txBody>
          <a:bodyPr wrap="square" rtlCol="0">
            <a:spAutoFit/>
          </a:bodyPr>
          <a:lstStyle/>
          <a:p>
            <a:r>
              <a:rPr lang="fr-FR" sz="1600" dirty="0">
                <a:solidFill>
                  <a:srgbClr val="002060"/>
                </a:solidFill>
                <a:latin typeface="Amasis MT Pro Black" panose="02040A04050005020304" pitchFamily="18" charset="0"/>
              </a:rPr>
              <a:t>Exemple : </a:t>
            </a:r>
            <a:r>
              <a:rPr lang="fr-FR" sz="1600" dirty="0" err="1">
                <a:solidFill>
                  <a:srgbClr val="002060"/>
                </a:solidFill>
                <a:latin typeface="Amasis MT Pro Black" panose="02040A04050005020304" pitchFamily="18" charset="0"/>
              </a:rPr>
              <a:t>Jodoor</a:t>
            </a:r>
            <a:endParaRPr lang="en-US" sz="1600" dirty="0">
              <a:solidFill>
                <a:srgbClr val="002060"/>
              </a:solidFill>
              <a:latin typeface="Amasis MT Pro Black" panose="02040A04050005020304" pitchFamily="18" charset="0"/>
            </a:endParaRPr>
          </a:p>
        </p:txBody>
      </p:sp>
      <p:pic>
        <p:nvPicPr>
          <p:cNvPr id="4" name="Image 3">
            <a:extLst>
              <a:ext uri="{FF2B5EF4-FFF2-40B4-BE49-F238E27FC236}">
                <a16:creationId xmlns:a16="http://schemas.microsoft.com/office/drawing/2014/main" id="{A2CD21B3-CB29-FD98-638C-EA6BE71EDD50}"/>
              </a:ext>
            </a:extLst>
          </p:cNvPr>
          <p:cNvPicPr>
            <a:picLocks noChangeAspect="1"/>
          </p:cNvPicPr>
          <p:nvPr/>
        </p:nvPicPr>
        <p:blipFill>
          <a:blip r:embed="rId6"/>
          <a:stretch>
            <a:fillRect/>
          </a:stretch>
        </p:blipFill>
        <p:spPr>
          <a:xfrm>
            <a:off x="2046315" y="1844918"/>
            <a:ext cx="1447800" cy="771525"/>
          </a:xfrm>
          <a:prstGeom prst="rect">
            <a:avLst/>
          </a:prstGeom>
        </p:spPr>
      </p:pic>
      <p:pic>
        <p:nvPicPr>
          <p:cNvPr id="5" name="Google Shape;2485;p53">
            <a:extLst>
              <a:ext uri="{FF2B5EF4-FFF2-40B4-BE49-F238E27FC236}">
                <a16:creationId xmlns:a16="http://schemas.microsoft.com/office/drawing/2014/main" id="{B0DD8424-CBFB-A52A-A183-9E67748FB221}"/>
              </a:ext>
            </a:extLst>
          </p:cNvPr>
          <p:cNvPicPr preferRelativeResize="0"/>
          <p:nvPr/>
        </p:nvPicPr>
        <p:blipFill>
          <a:blip r:embed="rId7">
            <a:alphaModFix amt="52000"/>
          </a:blip>
          <a:stretch>
            <a:fillRect/>
          </a:stretch>
        </p:blipFill>
        <p:spPr>
          <a:xfrm rot="20471012" flipH="1">
            <a:off x="3643350" y="1684346"/>
            <a:ext cx="1857301" cy="1233119"/>
          </a:xfrm>
          <a:prstGeom prst="rect">
            <a:avLst/>
          </a:prstGeom>
          <a:noFill/>
          <a:ln>
            <a:noFill/>
          </a:ln>
        </p:spPr>
      </p:pic>
      <p:sp>
        <p:nvSpPr>
          <p:cNvPr id="6" name="ZoneTexte 5">
            <a:extLst>
              <a:ext uri="{FF2B5EF4-FFF2-40B4-BE49-F238E27FC236}">
                <a16:creationId xmlns:a16="http://schemas.microsoft.com/office/drawing/2014/main" id="{BBEC2532-0CAC-F0E6-C7C2-ADD2BD538CEC}"/>
              </a:ext>
            </a:extLst>
          </p:cNvPr>
          <p:cNvSpPr txBox="1"/>
          <p:nvPr/>
        </p:nvSpPr>
        <p:spPr>
          <a:xfrm>
            <a:off x="3602950" y="2041033"/>
            <a:ext cx="1938100" cy="461665"/>
          </a:xfrm>
          <a:prstGeom prst="rect">
            <a:avLst/>
          </a:prstGeom>
          <a:noFill/>
        </p:spPr>
        <p:txBody>
          <a:bodyPr wrap="square" rtlCol="0">
            <a:spAutoFit/>
          </a:bodyPr>
          <a:lstStyle/>
          <a:p>
            <a:pPr algn="ctr"/>
            <a:r>
              <a:rPr lang="fr-FR" sz="1200" dirty="0" err="1">
                <a:latin typeface="Amasis MT Pro Black" panose="02040A04050005020304" pitchFamily="18" charset="0"/>
              </a:rPr>
              <a:t>Sokayna</a:t>
            </a:r>
            <a:r>
              <a:rPr lang="fr-FR" sz="1200" dirty="0">
                <a:latin typeface="Amasis MT Pro Black" panose="02040A04050005020304" pitchFamily="18" charset="0"/>
              </a:rPr>
              <a:t> </a:t>
            </a:r>
            <a:r>
              <a:rPr lang="fr-FR" sz="1200" dirty="0" err="1">
                <a:latin typeface="Amasis MT Pro Black" panose="02040A04050005020304" pitchFamily="18" charset="0"/>
              </a:rPr>
              <a:t>Bellam</a:t>
            </a:r>
            <a:endParaRPr lang="fr-FR" sz="1200" dirty="0">
              <a:latin typeface="Amasis MT Pro Black" panose="02040A04050005020304" pitchFamily="18" charset="0"/>
            </a:endParaRPr>
          </a:p>
          <a:p>
            <a:pPr algn="ctr"/>
            <a:r>
              <a:rPr lang="fr-FR" sz="1200" dirty="0">
                <a:latin typeface="Amasis MT Pro Medium" panose="02040604050005020304" pitchFamily="18" charset="0"/>
              </a:rPr>
              <a:t>R&amp;D Leader à </a:t>
            </a:r>
            <a:r>
              <a:rPr lang="fr-FR" sz="1200" dirty="0" err="1">
                <a:latin typeface="Amasis MT Pro Medium" panose="02040604050005020304" pitchFamily="18" charset="0"/>
              </a:rPr>
              <a:t>Jodoor</a:t>
            </a:r>
            <a:endParaRPr lang="en-US" sz="1200" dirty="0">
              <a:latin typeface="Amasis MT Pro Medium" panose="02040604050005020304" pitchFamily="18" charset="0"/>
            </a:endParaRPr>
          </a:p>
        </p:txBody>
      </p:sp>
      <p:pic>
        <p:nvPicPr>
          <p:cNvPr id="7" name="Google Shape;2637;p58">
            <a:extLst>
              <a:ext uri="{FF2B5EF4-FFF2-40B4-BE49-F238E27FC236}">
                <a16:creationId xmlns:a16="http://schemas.microsoft.com/office/drawing/2014/main" id="{FE6ABAC0-BFB8-260B-B0EC-06A519AF35CB}"/>
              </a:ext>
            </a:extLst>
          </p:cNvPr>
          <p:cNvPicPr preferRelativeResize="0"/>
          <p:nvPr/>
        </p:nvPicPr>
        <p:blipFill>
          <a:blip r:embed="rId8">
            <a:alphaModFix amt="68000"/>
          </a:blip>
          <a:stretch>
            <a:fillRect/>
          </a:stretch>
        </p:blipFill>
        <p:spPr>
          <a:xfrm>
            <a:off x="1517717" y="2847584"/>
            <a:ext cx="4170465" cy="2121457"/>
          </a:xfrm>
          <a:prstGeom prst="rect">
            <a:avLst/>
          </a:prstGeom>
          <a:noFill/>
          <a:ln>
            <a:noFill/>
          </a:ln>
        </p:spPr>
      </p:pic>
      <p:sp>
        <p:nvSpPr>
          <p:cNvPr id="11" name="ZoneTexte 10">
            <a:extLst>
              <a:ext uri="{FF2B5EF4-FFF2-40B4-BE49-F238E27FC236}">
                <a16:creationId xmlns:a16="http://schemas.microsoft.com/office/drawing/2014/main" id="{54105666-D843-128E-A572-DF044E6CE674}"/>
              </a:ext>
            </a:extLst>
          </p:cNvPr>
          <p:cNvSpPr txBox="1"/>
          <p:nvPr/>
        </p:nvSpPr>
        <p:spPr>
          <a:xfrm>
            <a:off x="2149474" y="3171718"/>
            <a:ext cx="2906949" cy="1694759"/>
          </a:xfrm>
          <a:prstGeom prst="rect">
            <a:avLst/>
          </a:prstGeom>
          <a:noFill/>
        </p:spPr>
        <p:txBody>
          <a:bodyPr wrap="square">
            <a:spAutoFit/>
          </a:bodyPr>
          <a:lstStyle/>
          <a:p>
            <a:pPr>
              <a:lnSpc>
                <a:spcPct val="107000"/>
              </a:lnSpc>
              <a:spcAft>
                <a:spcPts val="800"/>
              </a:spcAft>
            </a:pPr>
            <a:r>
              <a:rPr lang="fr-FR" sz="1400" dirty="0">
                <a:solidFill>
                  <a:schemeClr val="tx1">
                    <a:lumMod val="75000"/>
                  </a:schemeClr>
                </a:solidFill>
                <a:effectLst/>
                <a:latin typeface="Amasis MT Pro" panose="02040504050005020304" pitchFamily="18" charset="0"/>
                <a:ea typeface="Times New Roman" panose="02020603050405020304" pitchFamily="18" charset="0"/>
                <a:cs typeface="Arial" panose="020B0604020202020204" pitchFamily="34" charset="0"/>
              </a:rPr>
              <a:t>« </a:t>
            </a:r>
            <a:r>
              <a:rPr lang="fr-FR" dirty="0">
                <a:solidFill>
                  <a:schemeClr val="tx1">
                    <a:lumMod val="75000"/>
                  </a:schemeClr>
                </a:solidFill>
                <a:latin typeface="Amasis MT Pro" panose="02040504050005020304" pitchFamily="18" charset="0"/>
                <a:ea typeface="Times New Roman" panose="02020603050405020304" pitchFamily="18" charset="0"/>
                <a:cs typeface="Arial" panose="020B0604020202020204" pitchFamily="34" charset="0"/>
              </a:rPr>
              <a:t>On produit les légumes à feuilles </a:t>
            </a:r>
            <a:r>
              <a:rPr lang="fr-FR" b="0" i="0" dirty="0">
                <a:solidFill>
                  <a:srgbClr val="374151"/>
                </a:solidFill>
                <a:effectLst/>
                <a:latin typeface="Söhne"/>
              </a:rPr>
              <a:t>pour leur faible consommation d'eau</a:t>
            </a:r>
            <a:r>
              <a:rPr lang="fr-FR" dirty="0">
                <a:solidFill>
                  <a:schemeClr val="tx1">
                    <a:lumMod val="75000"/>
                  </a:schemeClr>
                </a:solidFill>
                <a:latin typeface="Amasis MT Pro" panose="02040504050005020304" pitchFamily="18" charset="0"/>
                <a:ea typeface="Times New Roman" panose="02020603050405020304" pitchFamily="18" charset="0"/>
                <a:cs typeface="Arial" panose="020B0604020202020204" pitchFamily="34" charset="0"/>
              </a:rPr>
              <a:t>, et </a:t>
            </a:r>
            <a:r>
              <a:rPr lang="fr-FR" b="0" i="0" dirty="0">
                <a:solidFill>
                  <a:srgbClr val="374151"/>
                </a:solidFill>
                <a:effectLst/>
                <a:latin typeface="Söhne"/>
              </a:rPr>
              <a:t>Pour irriguer une zone de 100 mètres carrés cultivée avec ce type de plantes, il est nécessaire d'utiliser 4 mètres cubes d'eau pendant une période de 15 jours.</a:t>
            </a:r>
            <a:r>
              <a:rPr lang="fr-FR" sz="1400" dirty="0">
                <a:solidFill>
                  <a:schemeClr val="tx1">
                    <a:lumMod val="75000"/>
                  </a:schemeClr>
                </a:solidFill>
                <a:effectLst/>
                <a:latin typeface="Amasis MT Pro" panose="02040504050005020304" pitchFamily="18" charset="0"/>
                <a:ea typeface="Times New Roman" panose="02020603050405020304" pitchFamily="18" charset="0"/>
                <a:cs typeface="Arial" panose="020B0604020202020204" pitchFamily="34" charset="0"/>
              </a:rPr>
              <a:t>»</a:t>
            </a:r>
            <a:endParaRPr lang="en-US" sz="1200" dirty="0">
              <a:solidFill>
                <a:schemeClr val="tx1">
                  <a:lumMod val="75000"/>
                </a:schemeClr>
              </a:solidFill>
              <a:effectLst/>
              <a:latin typeface="Amasis MT Pro" panose="02040504050005020304" pitchFamily="18" charset="0"/>
              <a:ea typeface="Calibri" panose="020F0502020204030204" pitchFamily="34" charset="0"/>
              <a:cs typeface="Arial" panose="020B0604020202020204" pitchFamily="34" charset="0"/>
            </a:endParaRPr>
          </a:p>
        </p:txBody>
      </p:sp>
      <p:cxnSp>
        <p:nvCxnSpPr>
          <p:cNvPr id="13" name="Connecteur droit 12">
            <a:extLst>
              <a:ext uri="{FF2B5EF4-FFF2-40B4-BE49-F238E27FC236}">
                <a16:creationId xmlns:a16="http://schemas.microsoft.com/office/drawing/2014/main" id="{FFFB7F04-8FC4-C211-F2AE-BED482DA8247}"/>
              </a:ext>
            </a:extLst>
          </p:cNvPr>
          <p:cNvCxnSpPr>
            <a:cxnSpLocks/>
          </p:cNvCxnSpPr>
          <p:nvPr/>
        </p:nvCxnSpPr>
        <p:spPr>
          <a:xfrm>
            <a:off x="5775158" y="1844918"/>
            <a:ext cx="0" cy="3124123"/>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810AB7B-F632-9441-C14B-35F37BA16D40}"/>
              </a:ext>
            </a:extLst>
          </p:cNvPr>
          <p:cNvSpPr txBox="1"/>
          <p:nvPr/>
        </p:nvSpPr>
        <p:spPr>
          <a:xfrm>
            <a:off x="5775158" y="1909304"/>
            <a:ext cx="2971800" cy="487569"/>
          </a:xfrm>
          <a:prstGeom prst="rect">
            <a:avLst/>
          </a:prstGeom>
          <a:noFill/>
        </p:spPr>
        <p:txBody>
          <a:bodyPr wrap="square">
            <a:spAutoFit/>
          </a:bodyPr>
          <a:lstStyle/>
          <a:p>
            <a:pPr>
              <a:lnSpc>
                <a:spcPct val="107000"/>
              </a:lnSpc>
              <a:spcAft>
                <a:spcPts val="800"/>
              </a:spcAft>
            </a:pPr>
            <a:r>
              <a:rPr lang="fr-FR" sz="1200" dirty="0">
                <a:solidFill>
                  <a:schemeClr val="dk2"/>
                </a:solidFill>
                <a:latin typeface="Overpass Black"/>
              </a:rPr>
              <a:t>Le prototype </a:t>
            </a:r>
            <a:r>
              <a:rPr lang="fr-FR" sz="1200" dirty="0" err="1">
                <a:solidFill>
                  <a:schemeClr val="dk2"/>
                </a:solidFill>
                <a:latin typeface="Overpass Black"/>
              </a:rPr>
              <a:t>WaterUp</a:t>
            </a:r>
            <a:r>
              <a:rPr lang="fr-FR" sz="1200" dirty="0">
                <a:solidFill>
                  <a:schemeClr val="dk2"/>
                </a:solidFill>
                <a:latin typeface="Overpass Black"/>
              </a:rPr>
              <a:t> 2.0 peut-il satisfaire les besoins d’hydroponie ?</a:t>
            </a:r>
            <a:endParaRPr lang="en-US" sz="1200" dirty="0">
              <a:solidFill>
                <a:schemeClr val="dk2"/>
              </a:solidFill>
              <a:latin typeface="Overpass Black"/>
            </a:endParaRPr>
          </a:p>
        </p:txBody>
      </p:sp>
      <p:pic>
        <p:nvPicPr>
          <p:cNvPr id="16" name="Google Shape;2638;p58">
            <a:extLst>
              <a:ext uri="{FF2B5EF4-FFF2-40B4-BE49-F238E27FC236}">
                <a16:creationId xmlns:a16="http://schemas.microsoft.com/office/drawing/2014/main" id="{1378FE2E-E4F4-B94C-0477-3D536ADC4DFC}"/>
              </a:ext>
            </a:extLst>
          </p:cNvPr>
          <p:cNvPicPr preferRelativeResize="0"/>
          <p:nvPr/>
        </p:nvPicPr>
        <p:blipFill>
          <a:blip r:embed="rId9">
            <a:alphaModFix amt="44000"/>
          </a:blip>
          <a:stretch>
            <a:fillRect/>
          </a:stretch>
        </p:blipFill>
        <p:spPr>
          <a:xfrm>
            <a:off x="5757468" y="3026207"/>
            <a:ext cx="3216926" cy="890219"/>
          </a:xfrm>
          <a:prstGeom prst="rect">
            <a:avLst/>
          </a:prstGeom>
          <a:noFill/>
          <a:ln>
            <a:noFill/>
          </a:ln>
        </p:spPr>
      </p:pic>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3A8160FA-2679-1115-F4C3-30B065471CE6}"/>
                  </a:ext>
                </a:extLst>
              </p:cNvPr>
              <p:cNvSpPr txBox="1"/>
              <p:nvPr/>
            </p:nvSpPr>
            <p:spPr>
              <a:xfrm>
                <a:off x="6062781" y="3240996"/>
                <a:ext cx="2606299" cy="580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600" i="1" smtClean="0">
                              <a:solidFill>
                                <a:srgbClr val="333333"/>
                              </a:solidFill>
                              <a:effectLst/>
                              <a:latin typeface="Cambria Math" panose="02040503050406030204" pitchFamily="18" charset="0"/>
                              <a:ea typeface="Calibri" panose="020F0502020204030204" pitchFamily="34" charset="0"/>
                              <a:cs typeface="Arial" panose="020B0604020202020204" pitchFamily="34" charset="0"/>
                            </a:rPr>
                          </m:ctrlPr>
                        </m:fPr>
                        <m:num>
                          <m:r>
                            <a:rPr lang="fr-FR" sz="1600" i="1">
                              <a:solidFill>
                                <a:srgbClr val="333333"/>
                              </a:solidFill>
                              <a:effectLst/>
                              <a:latin typeface="Cambria Math" panose="02040503050406030204" pitchFamily="18" charset="0"/>
                              <a:ea typeface="Calibri" panose="020F0502020204030204" pitchFamily="34" charset="0"/>
                              <a:cs typeface="Arial" panose="020B0604020202020204" pitchFamily="34" charset="0"/>
                            </a:rPr>
                            <m:t>4000</m:t>
                          </m:r>
                        </m:num>
                        <m:den>
                          <m:r>
                            <a:rPr lang="fr-FR" sz="1600" i="1">
                              <a:solidFill>
                                <a:srgbClr val="333333"/>
                              </a:solidFill>
                              <a:effectLst/>
                              <a:latin typeface="Cambria Math" panose="02040503050406030204" pitchFamily="18" charset="0"/>
                              <a:ea typeface="Calibri" panose="020F0502020204030204" pitchFamily="34" charset="0"/>
                              <a:cs typeface="Arial" panose="020B0604020202020204" pitchFamily="34" charset="0"/>
                            </a:rPr>
                            <m:t>15∗9,5</m:t>
                          </m:r>
                        </m:den>
                      </m:f>
                      <m:r>
                        <a:rPr lang="fr-FR" sz="1600" i="1">
                          <a:solidFill>
                            <a:srgbClr val="333333"/>
                          </a:solidFill>
                          <a:effectLst/>
                          <a:latin typeface="Cambria Math" panose="02040503050406030204" pitchFamily="18" charset="0"/>
                          <a:ea typeface="Calibri" panose="020F0502020204030204" pitchFamily="34" charset="0"/>
                          <a:cs typeface="Arial" panose="020B0604020202020204" pitchFamily="34" charset="0"/>
                        </a:rPr>
                        <m:t>= 29 </m:t>
                      </m:r>
                      <m:r>
                        <a:rPr lang="fr-FR" sz="1600" i="1">
                          <a:solidFill>
                            <a:srgbClr val="333333"/>
                          </a:solidFill>
                          <a:effectLst/>
                          <a:latin typeface="Cambria Math" panose="02040503050406030204" pitchFamily="18" charset="0"/>
                          <a:ea typeface="Calibri" panose="020F0502020204030204" pitchFamily="34" charset="0"/>
                          <a:cs typeface="Arial" panose="020B0604020202020204" pitchFamily="34" charset="0"/>
                        </a:rPr>
                        <m:t>𝑝𝑟𝑜𝑡𝑜𝑡𝑦𝑝𝑒𝑠</m:t>
                      </m:r>
                    </m:oMath>
                  </m:oMathPara>
                </a14:m>
                <a:endParaRPr lang="en-US" sz="1600" dirty="0"/>
              </a:p>
            </p:txBody>
          </p:sp>
        </mc:Choice>
        <mc:Fallback xmlns="">
          <p:sp>
            <p:nvSpPr>
              <p:cNvPr id="17" name="ZoneTexte 16">
                <a:extLst>
                  <a:ext uri="{FF2B5EF4-FFF2-40B4-BE49-F238E27FC236}">
                    <a16:creationId xmlns:a16="http://schemas.microsoft.com/office/drawing/2014/main" id="{3A8160FA-2679-1115-F4C3-30B065471CE6}"/>
                  </a:ext>
                </a:extLst>
              </p:cNvPr>
              <p:cNvSpPr txBox="1">
                <a:spLocks noRot="1" noChangeAspect="1" noMove="1" noResize="1" noEditPoints="1" noAdjustHandles="1" noChangeArrowheads="1" noChangeShapeType="1" noTextEdit="1"/>
              </p:cNvSpPr>
              <p:nvPr/>
            </p:nvSpPr>
            <p:spPr>
              <a:xfrm>
                <a:off x="6062781" y="3240996"/>
                <a:ext cx="2606299" cy="580993"/>
              </a:xfrm>
              <a:prstGeom prst="rect">
                <a:avLst/>
              </a:prstGeom>
              <a:blipFill>
                <a:blip r:embed="rId10"/>
                <a:stretch>
                  <a:fillRect/>
                </a:stretch>
              </a:blipFill>
            </p:spPr>
            <p:txBody>
              <a:bodyPr/>
              <a:lstStyle/>
              <a:p>
                <a:r>
                  <a:rPr lang="fr-MA">
                    <a:noFill/>
                  </a:rPr>
                  <a:t> </a:t>
                </a:r>
              </a:p>
            </p:txBody>
          </p:sp>
        </mc:Fallback>
      </mc:AlternateContent>
      <p:pic>
        <p:nvPicPr>
          <p:cNvPr id="23" name="Google Shape;2252;p47">
            <a:extLst>
              <a:ext uri="{FF2B5EF4-FFF2-40B4-BE49-F238E27FC236}">
                <a16:creationId xmlns:a16="http://schemas.microsoft.com/office/drawing/2014/main" id="{41BF6447-D530-1628-0684-1E36CA0BA5EB}"/>
              </a:ext>
            </a:extLst>
          </p:cNvPr>
          <p:cNvPicPr preferRelativeResize="0"/>
          <p:nvPr/>
        </p:nvPicPr>
        <p:blipFill>
          <a:blip r:embed="rId11">
            <a:alphaModFix amt="52000"/>
          </a:blip>
          <a:stretch>
            <a:fillRect/>
          </a:stretch>
        </p:blipFill>
        <p:spPr>
          <a:xfrm rot="21154556" flipH="1">
            <a:off x="5789750" y="2348305"/>
            <a:ext cx="3233144" cy="599205"/>
          </a:xfrm>
          <a:prstGeom prst="rect">
            <a:avLst/>
          </a:prstGeom>
          <a:noFill/>
          <a:ln>
            <a:noFill/>
          </a:ln>
        </p:spPr>
      </p:pic>
      <p:sp>
        <p:nvSpPr>
          <p:cNvPr id="24" name="ZoneTexte 23">
            <a:extLst>
              <a:ext uri="{FF2B5EF4-FFF2-40B4-BE49-F238E27FC236}">
                <a16:creationId xmlns:a16="http://schemas.microsoft.com/office/drawing/2014/main" id="{41E4582F-0F00-6A01-1659-726FA6D15129}"/>
              </a:ext>
            </a:extLst>
          </p:cNvPr>
          <p:cNvSpPr txBox="1"/>
          <p:nvPr/>
        </p:nvSpPr>
        <p:spPr>
          <a:xfrm>
            <a:off x="5903313" y="2485891"/>
            <a:ext cx="3024694" cy="307777"/>
          </a:xfrm>
          <a:prstGeom prst="rect">
            <a:avLst/>
          </a:prstGeom>
          <a:noFill/>
        </p:spPr>
        <p:txBody>
          <a:bodyPr wrap="square" rtlCol="0">
            <a:spAutoFit/>
          </a:bodyPr>
          <a:lstStyle/>
          <a:p>
            <a:r>
              <a:rPr lang="fr-FR" dirty="0">
                <a:latin typeface="Amasis MT Pro" panose="02040504050005020304" pitchFamily="18" charset="0"/>
              </a:rPr>
              <a:t>Capacité du </a:t>
            </a:r>
            <a:r>
              <a:rPr lang="fr-FR" dirty="0" err="1">
                <a:latin typeface="Amasis MT Pro" panose="02040504050005020304" pitchFamily="18" charset="0"/>
              </a:rPr>
              <a:t>WaterUp</a:t>
            </a:r>
            <a:r>
              <a:rPr lang="fr-FR" dirty="0">
                <a:latin typeface="Amasis MT Pro" panose="02040504050005020304" pitchFamily="18" charset="0"/>
              </a:rPr>
              <a:t> 2.0 : 9,5 L/jour</a:t>
            </a:r>
            <a:endParaRPr lang="en-US" dirty="0">
              <a:latin typeface="Amasis MT Pro" panose="02040504050005020304" pitchFamily="18" charset="0"/>
            </a:endParaRPr>
          </a:p>
        </p:txBody>
      </p:sp>
      <p:pic>
        <p:nvPicPr>
          <p:cNvPr id="25" name="Google Shape;3477;p71">
            <a:extLst>
              <a:ext uri="{FF2B5EF4-FFF2-40B4-BE49-F238E27FC236}">
                <a16:creationId xmlns:a16="http://schemas.microsoft.com/office/drawing/2014/main" id="{AC631F31-BB82-B684-10EC-34B51259E8C3}"/>
              </a:ext>
            </a:extLst>
          </p:cNvPr>
          <p:cNvPicPr preferRelativeResize="0"/>
          <p:nvPr/>
        </p:nvPicPr>
        <p:blipFill>
          <a:blip r:embed="rId12">
            <a:alphaModFix/>
          </a:blip>
          <a:stretch>
            <a:fillRect/>
          </a:stretch>
        </p:blipFill>
        <p:spPr>
          <a:xfrm rot="16200000">
            <a:off x="7095304" y="3336970"/>
            <a:ext cx="729437" cy="2534704"/>
          </a:xfrm>
          <a:prstGeom prst="rect">
            <a:avLst/>
          </a:prstGeom>
          <a:noFill/>
          <a:ln>
            <a:noFill/>
          </a:ln>
        </p:spPr>
      </p:pic>
      <p:sp>
        <p:nvSpPr>
          <p:cNvPr id="26" name="ZoneTexte 25">
            <a:extLst>
              <a:ext uri="{FF2B5EF4-FFF2-40B4-BE49-F238E27FC236}">
                <a16:creationId xmlns:a16="http://schemas.microsoft.com/office/drawing/2014/main" id="{D8AEFF12-2710-E426-B2A1-74D46D27B827}"/>
              </a:ext>
            </a:extLst>
          </p:cNvPr>
          <p:cNvSpPr txBox="1"/>
          <p:nvPr/>
        </p:nvSpPr>
        <p:spPr>
          <a:xfrm>
            <a:off x="6254329" y="4311934"/>
            <a:ext cx="1371954" cy="584775"/>
          </a:xfrm>
          <a:prstGeom prst="rect">
            <a:avLst/>
          </a:prstGeom>
          <a:noFill/>
        </p:spPr>
        <p:txBody>
          <a:bodyPr wrap="square">
            <a:spAutoFit/>
          </a:bodyPr>
          <a:lstStyle/>
          <a:p>
            <a:r>
              <a:rPr lang="fr-FR" sz="1600" dirty="0">
                <a:solidFill>
                  <a:srgbClr val="002060"/>
                </a:solidFill>
                <a:effectLst/>
                <a:latin typeface="Congenial Black" panose="02000503040000020004" pitchFamily="2" charset="0"/>
                <a:ea typeface="Times New Roman" panose="02020603050405020304" pitchFamily="18" charset="0"/>
                <a:cs typeface="Arial" panose="020B0604020202020204" pitchFamily="34" charset="0"/>
              </a:rPr>
              <a:t>Hydroponie au Maroc</a:t>
            </a:r>
            <a:endParaRPr lang="en-US" sz="1600" dirty="0">
              <a:solidFill>
                <a:srgbClr val="002060"/>
              </a:solidFill>
              <a:latin typeface="Congenial Black" panose="02000503040000020004" pitchFamily="2" charset="0"/>
            </a:endParaRPr>
          </a:p>
        </p:txBody>
      </p:sp>
      <p:pic>
        <p:nvPicPr>
          <p:cNvPr id="27" name="Image 26">
            <a:extLst>
              <a:ext uri="{FF2B5EF4-FFF2-40B4-BE49-F238E27FC236}">
                <a16:creationId xmlns:a16="http://schemas.microsoft.com/office/drawing/2014/main" id="{025C44A5-1111-07CC-B680-7D070F3A3063}"/>
              </a:ext>
            </a:extLst>
          </p:cNvPr>
          <p:cNvPicPr>
            <a:picLocks noChangeAspect="1"/>
          </p:cNvPicPr>
          <p:nvPr/>
        </p:nvPicPr>
        <p:blipFill>
          <a:blip r:embed="rId13"/>
          <a:stretch>
            <a:fillRect/>
          </a:stretch>
        </p:blipFill>
        <p:spPr>
          <a:xfrm>
            <a:off x="7658909" y="4341416"/>
            <a:ext cx="441698" cy="441698"/>
          </a:xfrm>
          <a:prstGeom prst="rect">
            <a:avLst/>
          </a:prstGeom>
        </p:spPr>
      </p:pic>
      <p:cxnSp>
        <p:nvCxnSpPr>
          <p:cNvPr id="35" name="Connecteur : en arc 34">
            <a:extLst>
              <a:ext uri="{FF2B5EF4-FFF2-40B4-BE49-F238E27FC236}">
                <a16:creationId xmlns:a16="http://schemas.microsoft.com/office/drawing/2014/main" id="{7DAC6F01-8A77-A0A3-9081-98FE70D02E6B}"/>
              </a:ext>
            </a:extLst>
          </p:cNvPr>
          <p:cNvCxnSpPr>
            <a:stCxn id="16" idx="2"/>
          </p:cNvCxnSpPr>
          <p:nvPr/>
        </p:nvCxnSpPr>
        <p:spPr>
          <a:xfrm rot="5400000">
            <a:off x="7088741" y="3962412"/>
            <a:ext cx="323177" cy="231205"/>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 en arc 35">
            <a:extLst>
              <a:ext uri="{FF2B5EF4-FFF2-40B4-BE49-F238E27FC236}">
                <a16:creationId xmlns:a16="http://schemas.microsoft.com/office/drawing/2014/main" id="{BE312BCD-FAA4-3CAB-9572-1F8C51DDBD8B}"/>
              </a:ext>
            </a:extLst>
          </p:cNvPr>
          <p:cNvCxnSpPr/>
          <p:nvPr/>
        </p:nvCxnSpPr>
        <p:spPr>
          <a:xfrm rot="5400000">
            <a:off x="4654351" y="2833000"/>
            <a:ext cx="323177" cy="231205"/>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8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1" grpId="0"/>
      <p:bldP spid="15" grpId="0"/>
      <p:bldP spid="17" grpId="0"/>
      <p:bldP spid="24" grpId="0"/>
      <p:bldP spid="26"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534"/>
        <p:cNvGrpSpPr/>
        <p:nvPr/>
      </p:nvGrpSpPr>
      <p:grpSpPr>
        <a:xfrm>
          <a:off x="0" y="0"/>
          <a:ext cx="0" cy="0"/>
          <a:chOff x="0" y="0"/>
          <a:chExt cx="0" cy="0"/>
        </a:xfrm>
      </p:grpSpPr>
      <p:pic>
        <p:nvPicPr>
          <p:cNvPr id="2535" name="Google Shape;2535;p54"/>
          <p:cNvPicPr preferRelativeResize="0"/>
          <p:nvPr/>
        </p:nvPicPr>
        <p:blipFill>
          <a:blip r:embed="rId4">
            <a:alphaModFix amt="76000"/>
          </a:blip>
          <a:stretch>
            <a:fillRect/>
          </a:stretch>
        </p:blipFill>
        <p:spPr>
          <a:xfrm rot="-10540005">
            <a:off x="212513" y="3194076"/>
            <a:ext cx="8814679" cy="1443717"/>
          </a:xfrm>
          <a:prstGeom prst="rect">
            <a:avLst/>
          </a:prstGeom>
          <a:noFill/>
          <a:ln>
            <a:noFill/>
          </a:ln>
        </p:spPr>
      </p:pic>
      <p:sp>
        <p:nvSpPr>
          <p:cNvPr id="2536" name="Google Shape;2536;p54"/>
          <p:cNvSpPr txBox="1">
            <a:spLocks noGrp="1"/>
          </p:cNvSpPr>
          <p:nvPr>
            <p:ph type="title"/>
          </p:nvPr>
        </p:nvSpPr>
        <p:spPr>
          <a:xfrm>
            <a:off x="268272" y="3246193"/>
            <a:ext cx="8335341"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Vers un autre marché : </a:t>
            </a:r>
            <a:br>
              <a:rPr lang="en" sz="3000" dirty="0"/>
            </a:br>
            <a:r>
              <a:rPr lang="en" sz="3000" dirty="0"/>
              <a:t>L’eau potable à usage domestique au Maroc</a:t>
            </a:r>
            <a:endParaRPr sz="3000" dirty="0"/>
          </a:p>
        </p:txBody>
      </p:sp>
      <p:sp>
        <p:nvSpPr>
          <p:cNvPr id="2537" name="Google Shape;2537;p54"/>
          <p:cNvSpPr/>
          <p:nvPr/>
        </p:nvSpPr>
        <p:spPr>
          <a:xfrm rot="3780533">
            <a:off x="8011449" y="-595863"/>
            <a:ext cx="2265068" cy="216582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8" name="Google Shape;2538;p54"/>
          <p:cNvGrpSpPr/>
          <p:nvPr/>
        </p:nvGrpSpPr>
        <p:grpSpPr>
          <a:xfrm rot="-8099954">
            <a:off x="-208205" y="-668214"/>
            <a:ext cx="1344367" cy="1995327"/>
            <a:chOff x="272875" y="1527563"/>
            <a:chExt cx="255950" cy="455000"/>
          </a:xfrm>
        </p:grpSpPr>
        <p:sp>
          <p:nvSpPr>
            <p:cNvPr id="2539" name="Google Shape;2539;p5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06803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63"/>
          <p:cNvSpPr txBox="1">
            <a:spLocks noGrp="1"/>
          </p:cNvSpPr>
          <p:nvPr>
            <p:ph type="ctrTitle" idx="6"/>
          </p:nvPr>
        </p:nvSpPr>
        <p:spPr>
          <a:xfrm>
            <a:off x="742144" y="276409"/>
            <a:ext cx="7712141" cy="577800"/>
          </a:xfrm>
          <a:prstGeom prst="rect">
            <a:avLst/>
          </a:prstGeom>
        </p:spPr>
        <p:txBody>
          <a:bodyPr spcFirstLastPara="1" wrap="square" lIns="91425" tIns="91425" rIns="91425" bIns="91425" anchor="ctr" anchorCtr="0">
            <a:noAutofit/>
          </a:bodyPr>
          <a:lstStyle/>
          <a:p>
            <a:r>
              <a:rPr lang="fr-FR" sz="2800" b="1" dirty="0">
                <a:solidFill>
                  <a:srgbClr val="073763"/>
                </a:solidFill>
              </a:rPr>
              <a:t>Etude de marché </a:t>
            </a:r>
            <a:r>
              <a:rPr lang="fr-FR" sz="2800" dirty="0">
                <a:solidFill>
                  <a:srgbClr val="073763"/>
                </a:solidFill>
              </a:rPr>
              <a:t>de l’eau potable à usage domestique</a:t>
            </a:r>
            <a:r>
              <a:rPr lang="fr-FR" sz="2800" b="1" dirty="0">
                <a:solidFill>
                  <a:srgbClr val="073763"/>
                </a:solidFill>
              </a:rPr>
              <a:t> au Maroc</a:t>
            </a:r>
            <a:endParaRPr sz="2800" dirty="0">
              <a:solidFill>
                <a:srgbClr val="073763"/>
              </a:solidFill>
            </a:endParaRPr>
          </a:p>
        </p:txBody>
      </p:sp>
      <p:pic>
        <p:nvPicPr>
          <p:cNvPr id="26" name="Google Shape;2443;p52">
            <a:extLst>
              <a:ext uri="{FF2B5EF4-FFF2-40B4-BE49-F238E27FC236}">
                <a16:creationId xmlns:a16="http://schemas.microsoft.com/office/drawing/2014/main" id="{B50362B8-DCC8-330E-65ED-EA7E7717ABBB}"/>
              </a:ext>
            </a:extLst>
          </p:cNvPr>
          <p:cNvPicPr preferRelativeResize="0"/>
          <p:nvPr/>
        </p:nvPicPr>
        <p:blipFill>
          <a:blip r:embed="rId3">
            <a:alphaModFix amt="50000"/>
          </a:blip>
          <a:stretch>
            <a:fillRect/>
          </a:stretch>
        </p:blipFill>
        <p:spPr>
          <a:xfrm>
            <a:off x="2184060" y="1458364"/>
            <a:ext cx="682999" cy="577800"/>
          </a:xfrm>
          <a:prstGeom prst="rect">
            <a:avLst/>
          </a:prstGeom>
          <a:noFill/>
          <a:ln>
            <a:noFill/>
          </a:ln>
        </p:spPr>
      </p:pic>
      <p:pic>
        <p:nvPicPr>
          <p:cNvPr id="27" name="Google Shape;2443;p52">
            <a:extLst>
              <a:ext uri="{FF2B5EF4-FFF2-40B4-BE49-F238E27FC236}">
                <a16:creationId xmlns:a16="http://schemas.microsoft.com/office/drawing/2014/main" id="{F2678903-BAF0-8F9F-9B0B-4E5877E97856}"/>
              </a:ext>
            </a:extLst>
          </p:cNvPr>
          <p:cNvPicPr preferRelativeResize="0"/>
          <p:nvPr/>
        </p:nvPicPr>
        <p:blipFill>
          <a:blip r:embed="rId3">
            <a:alphaModFix amt="50000"/>
          </a:blip>
          <a:stretch>
            <a:fillRect/>
          </a:stretch>
        </p:blipFill>
        <p:spPr>
          <a:xfrm>
            <a:off x="2172710" y="2680735"/>
            <a:ext cx="682999" cy="577800"/>
          </a:xfrm>
          <a:prstGeom prst="rect">
            <a:avLst/>
          </a:prstGeom>
          <a:noFill/>
          <a:ln>
            <a:noFill/>
          </a:ln>
        </p:spPr>
      </p:pic>
      <p:pic>
        <p:nvPicPr>
          <p:cNvPr id="31" name="Google Shape;2443;p52">
            <a:extLst>
              <a:ext uri="{FF2B5EF4-FFF2-40B4-BE49-F238E27FC236}">
                <a16:creationId xmlns:a16="http://schemas.microsoft.com/office/drawing/2014/main" id="{17A3FD80-40CF-D408-E9F0-EA42CC295861}"/>
              </a:ext>
            </a:extLst>
          </p:cNvPr>
          <p:cNvPicPr preferRelativeResize="0"/>
          <p:nvPr/>
        </p:nvPicPr>
        <p:blipFill>
          <a:blip r:embed="rId3">
            <a:alphaModFix amt="50000"/>
          </a:blip>
          <a:stretch>
            <a:fillRect/>
          </a:stretch>
        </p:blipFill>
        <p:spPr>
          <a:xfrm>
            <a:off x="6500419" y="1467864"/>
            <a:ext cx="682999" cy="577800"/>
          </a:xfrm>
          <a:prstGeom prst="rect">
            <a:avLst/>
          </a:prstGeom>
          <a:noFill/>
          <a:ln>
            <a:noFill/>
          </a:ln>
        </p:spPr>
      </p:pic>
      <p:pic>
        <p:nvPicPr>
          <p:cNvPr id="32" name="Google Shape;2443;p52">
            <a:extLst>
              <a:ext uri="{FF2B5EF4-FFF2-40B4-BE49-F238E27FC236}">
                <a16:creationId xmlns:a16="http://schemas.microsoft.com/office/drawing/2014/main" id="{E4D736ED-BE75-5B17-F850-2DD4D4FD0B3B}"/>
              </a:ext>
            </a:extLst>
          </p:cNvPr>
          <p:cNvPicPr preferRelativeResize="0"/>
          <p:nvPr/>
        </p:nvPicPr>
        <p:blipFill>
          <a:blip r:embed="rId3">
            <a:alphaModFix amt="50000"/>
          </a:blip>
          <a:stretch>
            <a:fillRect/>
          </a:stretch>
        </p:blipFill>
        <p:spPr>
          <a:xfrm>
            <a:off x="6500418" y="2706276"/>
            <a:ext cx="682999" cy="577800"/>
          </a:xfrm>
          <a:prstGeom prst="rect">
            <a:avLst/>
          </a:prstGeom>
          <a:noFill/>
          <a:ln>
            <a:noFill/>
          </a:ln>
        </p:spPr>
      </p:pic>
      <p:cxnSp>
        <p:nvCxnSpPr>
          <p:cNvPr id="34" name="Connecteur droit 33">
            <a:extLst>
              <a:ext uri="{FF2B5EF4-FFF2-40B4-BE49-F238E27FC236}">
                <a16:creationId xmlns:a16="http://schemas.microsoft.com/office/drawing/2014/main" id="{FB66D478-3C9F-072C-13B0-6E9733D73477}"/>
              </a:ext>
            </a:extLst>
          </p:cNvPr>
          <p:cNvCxnSpPr>
            <a:cxnSpLocks/>
          </p:cNvCxnSpPr>
          <p:nvPr/>
        </p:nvCxnSpPr>
        <p:spPr>
          <a:xfrm>
            <a:off x="4809995" y="982818"/>
            <a:ext cx="0" cy="404021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BC21925A-67ED-DE28-C774-155D01747C0D}"/>
              </a:ext>
            </a:extLst>
          </p:cNvPr>
          <p:cNvSpPr txBox="1"/>
          <p:nvPr/>
        </p:nvSpPr>
        <p:spPr>
          <a:xfrm>
            <a:off x="1365794" y="986589"/>
            <a:ext cx="3165953" cy="338554"/>
          </a:xfrm>
          <a:prstGeom prst="rect">
            <a:avLst/>
          </a:prstGeom>
          <a:noFill/>
        </p:spPr>
        <p:txBody>
          <a:bodyPr wrap="square">
            <a:spAutoFit/>
          </a:bodyPr>
          <a:lstStyle/>
          <a:p>
            <a:r>
              <a:rPr lang="fr-FR" dirty="0">
                <a:solidFill>
                  <a:schemeClr val="dk2"/>
                </a:solidFill>
                <a:latin typeface="Overpass Black"/>
                <a:sym typeface="Overpass Black"/>
              </a:rPr>
              <a:t>Opportunités</a:t>
            </a:r>
            <a:r>
              <a:rPr lang="fr-FR" sz="1600" dirty="0">
                <a:solidFill>
                  <a:schemeClr val="dk2"/>
                </a:solidFill>
                <a:latin typeface="Overpass Black"/>
              </a:rPr>
              <a:t> </a:t>
            </a:r>
            <a:r>
              <a:rPr lang="fr-FR" dirty="0">
                <a:solidFill>
                  <a:schemeClr val="dk2"/>
                </a:solidFill>
                <a:latin typeface="Overpass Black"/>
              </a:rPr>
              <a:t>du marché</a:t>
            </a:r>
          </a:p>
        </p:txBody>
      </p:sp>
      <p:sp>
        <p:nvSpPr>
          <p:cNvPr id="40" name="ZoneTexte 39">
            <a:extLst>
              <a:ext uri="{FF2B5EF4-FFF2-40B4-BE49-F238E27FC236}">
                <a16:creationId xmlns:a16="http://schemas.microsoft.com/office/drawing/2014/main" id="{55503778-032C-BEED-0C28-07C9B1DD3C73}"/>
              </a:ext>
            </a:extLst>
          </p:cNvPr>
          <p:cNvSpPr txBox="1"/>
          <p:nvPr/>
        </p:nvSpPr>
        <p:spPr>
          <a:xfrm>
            <a:off x="6042173" y="982818"/>
            <a:ext cx="1797884" cy="338554"/>
          </a:xfrm>
          <a:prstGeom prst="rect">
            <a:avLst/>
          </a:prstGeom>
          <a:noFill/>
        </p:spPr>
        <p:txBody>
          <a:bodyPr wrap="square">
            <a:spAutoFit/>
          </a:bodyPr>
          <a:lstStyle/>
          <a:p>
            <a:r>
              <a:rPr lang="fr-FR" dirty="0">
                <a:solidFill>
                  <a:schemeClr val="dk2"/>
                </a:solidFill>
                <a:latin typeface="Overpass Black"/>
              </a:rPr>
              <a:t>Défis</a:t>
            </a:r>
            <a:r>
              <a:rPr lang="fr-FR" sz="1600" dirty="0">
                <a:solidFill>
                  <a:schemeClr val="dk2"/>
                </a:solidFill>
                <a:latin typeface="Overpass Black"/>
              </a:rPr>
              <a:t> </a:t>
            </a:r>
            <a:r>
              <a:rPr lang="fr-FR" dirty="0">
                <a:solidFill>
                  <a:schemeClr val="dk2"/>
                </a:solidFill>
                <a:latin typeface="Overpass Black"/>
              </a:rPr>
              <a:t>du marché</a:t>
            </a:r>
          </a:p>
        </p:txBody>
      </p:sp>
      <p:sp>
        <p:nvSpPr>
          <p:cNvPr id="56" name="Google Shape;2324;p48">
            <a:extLst>
              <a:ext uri="{FF2B5EF4-FFF2-40B4-BE49-F238E27FC236}">
                <a16:creationId xmlns:a16="http://schemas.microsoft.com/office/drawing/2014/main" id="{4F94666E-7A4A-00D8-772D-B5C568A50DD2}"/>
              </a:ext>
            </a:extLst>
          </p:cNvPr>
          <p:cNvSpPr txBox="1">
            <a:spLocks/>
          </p:cNvSpPr>
          <p:nvPr/>
        </p:nvSpPr>
        <p:spPr>
          <a:xfrm>
            <a:off x="351115" y="2030999"/>
            <a:ext cx="4233889" cy="33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en-US" sz="1400" dirty="0">
                <a:latin typeface="Open Sans"/>
                <a:ea typeface="Open Sans"/>
                <a:cs typeface="Open Sans"/>
              </a:rPr>
              <a:t>Augmentation de la </a:t>
            </a:r>
            <a:r>
              <a:rPr lang="en-US" sz="1400" dirty="0" err="1">
                <a:latin typeface="Open Sans"/>
                <a:ea typeface="Open Sans"/>
                <a:cs typeface="Open Sans"/>
              </a:rPr>
              <a:t>demande</a:t>
            </a:r>
            <a:r>
              <a:rPr lang="en-US" sz="1400" dirty="0">
                <a:latin typeface="Open Sans"/>
                <a:ea typeface="Open Sans"/>
                <a:cs typeface="Open Sans"/>
              </a:rPr>
              <a:t> </a:t>
            </a:r>
            <a:r>
              <a:rPr lang="en-US" sz="1400" dirty="0" err="1">
                <a:latin typeface="Open Sans"/>
                <a:ea typeface="Open Sans"/>
                <a:cs typeface="Open Sans"/>
              </a:rPr>
              <a:t>en</a:t>
            </a:r>
            <a:r>
              <a:rPr lang="en-US" sz="1400" dirty="0">
                <a:latin typeface="Open Sans"/>
                <a:ea typeface="Open Sans"/>
                <a:cs typeface="Open Sans"/>
              </a:rPr>
              <a:t> </a:t>
            </a:r>
            <a:r>
              <a:rPr lang="en-US" sz="1400" dirty="0" err="1">
                <a:latin typeface="Open Sans"/>
                <a:ea typeface="Open Sans"/>
                <a:cs typeface="Open Sans"/>
              </a:rPr>
              <a:t>eau</a:t>
            </a:r>
            <a:r>
              <a:rPr lang="en-US" sz="1400" dirty="0">
                <a:latin typeface="Open Sans"/>
                <a:ea typeface="Open Sans"/>
                <a:cs typeface="Open Sans"/>
              </a:rPr>
              <a:t> potable</a:t>
            </a:r>
            <a:endParaRPr lang="en-US" sz="1400" dirty="0">
              <a:latin typeface="Open Sans"/>
              <a:ea typeface="Open Sans"/>
              <a:cs typeface="Open Sans"/>
              <a:sym typeface="Arial"/>
            </a:endParaRPr>
          </a:p>
        </p:txBody>
      </p:sp>
      <p:sp>
        <p:nvSpPr>
          <p:cNvPr id="57" name="Google Shape;2324;p48">
            <a:extLst>
              <a:ext uri="{FF2B5EF4-FFF2-40B4-BE49-F238E27FC236}">
                <a16:creationId xmlns:a16="http://schemas.microsoft.com/office/drawing/2014/main" id="{DCDF48E3-B178-2739-4C2D-41A1644644F9}"/>
              </a:ext>
            </a:extLst>
          </p:cNvPr>
          <p:cNvSpPr txBox="1">
            <a:spLocks/>
          </p:cNvSpPr>
          <p:nvPr/>
        </p:nvSpPr>
        <p:spPr>
          <a:xfrm>
            <a:off x="266904" y="3219757"/>
            <a:ext cx="4364466" cy="338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L’accès à l’eau potable</a:t>
            </a:r>
            <a:endParaRPr lang="en-US" sz="1400" dirty="0">
              <a:latin typeface="Open Sans"/>
              <a:ea typeface="Open Sans"/>
              <a:cs typeface="Open Sans"/>
              <a:sym typeface="Arial"/>
            </a:endParaRPr>
          </a:p>
        </p:txBody>
      </p:sp>
      <p:sp>
        <p:nvSpPr>
          <p:cNvPr id="61" name="Google Shape;2324;p48">
            <a:extLst>
              <a:ext uri="{FF2B5EF4-FFF2-40B4-BE49-F238E27FC236}">
                <a16:creationId xmlns:a16="http://schemas.microsoft.com/office/drawing/2014/main" id="{4BEA5BCD-1A51-811F-C73A-CE7BB4B2BB3E}"/>
              </a:ext>
            </a:extLst>
          </p:cNvPr>
          <p:cNvSpPr txBox="1">
            <a:spLocks/>
          </p:cNvSpPr>
          <p:nvPr/>
        </p:nvSpPr>
        <p:spPr>
          <a:xfrm>
            <a:off x="5087627" y="2030999"/>
            <a:ext cx="363206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Prix de l’eau potable</a:t>
            </a:r>
            <a:endParaRPr lang="en-US" sz="1400" dirty="0">
              <a:latin typeface="Open Sans"/>
              <a:ea typeface="Open Sans"/>
              <a:cs typeface="Open Sans"/>
              <a:sym typeface="Arial"/>
            </a:endParaRPr>
          </a:p>
        </p:txBody>
      </p:sp>
      <p:sp>
        <p:nvSpPr>
          <p:cNvPr id="62" name="Google Shape;2324;p48">
            <a:extLst>
              <a:ext uri="{FF2B5EF4-FFF2-40B4-BE49-F238E27FC236}">
                <a16:creationId xmlns:a16="http://schemas.microsoft.com/office/drawing/2014/main" id="{B3DA7698-A8D6-82A7-82BB-CC20F66FE91A}"/>
              </a:ext>
            </a:extLst>
          </p:cNvPr>
          <p:cNvSpPr txBox="1">
            <a:spLocks/>
          </p:cNvSpPr>
          <p:nvPr/>
        </p:nvSpPr>
        <p:spPr>
          <a:xfrm>
            <a:off x="5149026" y="3245423"/>
            <a:ext cx="3509265" cy="833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Qualité de l’eau potable</a:t>
            </a:r>
            <a:endParaRPr lang="en-US" sz="1400" dirty="0">
              <a:latin typeface="Open Sans"/>
              <a:ea typeface="Open Sans"/>
              <a:cs typeface="Open Sans"/>
              <a:sym typeface="Arial"/>
            </a:endParaRPr>
          </a:p>
        </p:txBody>
      </p:sp>
      <p:pic>
        <p:nvPicPr>
          <p:cNvPr id="3" name="Image 2">
            <a:extLst>
              <a:ext uri="{FF2B5EF4-FFF2-40B4-BE49-F238E27FC236}">
                <a16:creationId xmlns:a16="http://schemas.microsoft.com/office/drawing/2014/main" id="{19A621FF-5D69-FE6A-3A12-913DF74F15B6}"/>
              </a:ext>
            </a:extLst>
          </p:cNvPr>
          <p:cNvPicPr>
            <a:picLocks noChangeAspect="1"/>
          </p:cNvPicPr>
          <p:nvPr/>
        </p:nvPicPr>
        <p:blipFill>
          <a:blip r:embed="rId4"/>
          <a:stretch>
            <a:fillRect/>
          </a:stretch>
        </p:blipFill>
        <p:spPr>
          <a:xfrm>
            <a:off x="2303744" y="1539305"/>
            <a:ext cx="434919" cy="434919"/>
          </a:xfrm>
          <a:prstGeom prst="rect">
            <a:avLst/>
          </a:prstGeom>
        </p:spPr>
      </p:pic>
      <p:pic>
        <p:nvPicPr>
          <p:cNvPr id="9" name="Image 8">
            <a:extLst>
              <a:ext uri="{FF2B5EF4-FFF2-40B4-BE49-F238E27FC236}">
                <a16:creationId xmlns:a16="http://schemas.microsoft.com/office/drawing/2014/main" id="{8897D9BC-DDA6-0450-49C0-802AF1181593}"/>
              </a:ext>
            </a:extLst>
          </p:cNvPr>
          <p:cNvPicPr>
            <a:picLocks noChangeAspect="1"/>
          </p:cNvPicPr>
          <p:nvPr/>
        </p:nvPicPr>
        <p:blipFill>
          <a:blip r:embed="rId5"/>
          <a:stretch>
            <a:fillRect/>
          </a:stretch>
        </p:blipFill>
        <p:spPr>
          <a:xfrm>
            <a:off x="2303744" y="2724150"/>
            <a:ext cx="433931" cy="433931"/>
          </a:xfrm>
          <a:prstGeom prst="rect">
            <a:avLst/>
          </a:prstGeom>
        </p:spPr>
      </p:pic>
      <p:pic>
        <p:nvPicPr>
          <p:cNvPr id="11" name="Image 10">
            <a:extLst>
              <a:ext uri="{FF2B5EF4-FFF2-40B4-BE49-F238E27FC236}">
                <a16:creationId xmlns:a16="http://schemas.microsoft.com/office/drawing/2014/main" id="{5669C6F8-4F83-5861-FC85-A527E3B85EF1}"/>
              </a:ext>
            </a:extLst>
          </p:cNvPr>
          <p:cNvPicPr>
            <a:picLocks noChangeAspect="1"/>
          </p:cNvPicPr>
          <p:nvPr/>
        </p:nvPicPr>
        <p:blipFill>
          <a:blip r:embed="rId6"/>
          <a:stretch>
            <a:fillRect/>
          </a:stretch>
        </p:blipFill>
        <p:spPr>
          <a:xfrm>
            <a:off x="6605964" y="2760076"/>
            <a:ext cx="471903" cy="471903"/>
          </a:xfrm>
          <a:prstGeom prst="rect">
            <a:avLst/>
          </a:prstGeom>
        </p:spPr>
      </p:pic>
      <p:pic>
        <p:nvPicPr>
          <p:cNvPr id="2050" name="Picture 2">
            <a:extLst>
              <a:ext uri="{FF2B5EF4-FFF2-40B4-BE49-F238E27FC236}">
                <a16:creationId xmlns:a16="http://schemas.microsoft.com/office/drawing/2014/main" id="{2FFE0189-AD17-925F-1E63-658034B1CF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5964" y="1554311"/>
            <a:ext cx="433507" cy="43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8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fade">
                                      <p:cBhvr>
                                        <p:cTn id="32" dur="500"/>
                                        <p:tgtEl>
                                          <p:spTgt spid="2050"/>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6" grpId="0"/>
      <p:bldP spid="57" grpId="0"/>
      <p:bldP spid="61" grpId="0"/>
      <p:bldP spid="6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052708EE-9ED7-31A4-FD73-6E78DEDB1007}"/>
              </a:ext>
            </a:extLst>
          </p:cNvPr>
          <p:cNvSpPr>
            <a:spLocks noGrp="1"/>
          </p:cNvSpPr>
          <p:nvPr>
            <p:ph type="ctrTitle"/>
          </p:nvPr>
        </p:nvSpPr>
        <p:spPr>
          <a:xfrm>
            <a:off x="831233" y="497883"/>
            <a:ext cx="7672500" cy="577800"/>
          </a:xfrm>
        </p:spPr>
        <p:txBody>
          <a:bodyPr/>
          <a:lstStyle/>
          <a:p>
            <a:r>
              <a:rPr lang="fr-FR" sz="2400" dirty="0"/>
              <a:t>Opportunités de </a:t>
            </a:r>
            <a:r>
              <a:rPr lang="fr-FR" sz="2400" dirty="0" err="1"/>
              <a:t>WaterUp</a:t>
            </a:r>
            <a:r>
              <a:rPr lang="fr-FR" sz="2400" dirty="0"/>
              <a:t> dans le marché de l’eau potable à usage domestique</a:t>
            </a:r>
          </a:p>
        </p:txBody>
      </p:sp>
      <p:graphicFrame>
        <p:nvGraphicFramePr>
          <p:cNvPr id="25" name="Tableau 7">
            <a:extLst>
              <a:ext uri="{FF2B5EF4-FFF2-40B4-BE49-F238E27FC236}">
                <a16:creationId xmlns:a16="http://schemas.microsoft.com/office/drawing/2014/main" id="{76504836-9C69-C6B3-901D-4C532A8FC2C6}"/>
              </a:ext>
            </a:extLst>
          </p:cNvPr>
          <p:cNvGraphicFramePr>
            <a:graphicFrameLocks noGrp="1"/>
          </p:cNvGraphicFramePr>
          <p:nvPr/>
        </p:nvGraphicFramePr>
        <p:xfrm>
          <a:off x="3269396" y="1556376"/>
          <a:ext cx="4599573" cy="2276892"/>
        </p:xfrm>
        <a:graphic>
          <a:graphicData uri="http://schemas.openxmlformats.org/drawingml/2006/table">
            <a:tbl>
              <a:tblPr firstRow="1" bandRow="1">
                <a:tableStyleId>{3B4B98B0-60AC-42C2-AFA5-B58CD77FA1E5}</a:tableStyleId>
              </a:tblPr>
              <a:tblGrid>
                <a:gridCol w="1533191">
                  <a:extLst>
                    <a:ext uri="{9D8B030D-6E8A-4147-A177-3AD203B41FA5}">
                      <a16:colId xmlns:a16="http://schemas.microsoft.com/office/drawing/2014/main" val="4119551439"/>
                    </a:ext>
                  </a:extLst>
                </a:gridCol>
                <a:gridCol w="1533191">
                  <a:extLst>
                    <a:ext uri="{9D8B030D-6E8A-4147-A177-3AD203B41FA5}">
                      <a16:colId xmlns:a16="http://schemas.microsoft.com/office/drawing/2014/main" val="548260160"/>
                    </a:ext>
                  </a:extLst>
                </a:gridCol>
                <a:gridCol w="1533191">
                  <a:extLst>
                    <a:ext uri="{9D8B030D-6E8A-4147-A177-3AD203B41FA5}">
                      <a16:colId xmlns:a16="http://schemas.microsoft.com/office/drawing/2014/main" val="170297531"/>
                    </a:ext>
                  </a:extLst>
                </a:gridCol>
              </a:tblGrid>
              <a:tr h="767484">
                <a:tc>
                  <a:txBody>
                    <a:bodyPr/>
                    <a:lstStyle/>
                    <a:p>
                      <a:r>
                        <a:rPr lang="fr-FR" sz="1300" dirty="0"/>
                        <a:t>Catégorie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300" dirty="0"/>
                        <a:t>Consommation en milieu urbain (en l/</a:t>
                      </a:r>
                      <a:r>
                        <a:rPr lang="fr-FR" sz="1300" dirty="0" err="1"/>
                        <a:t>hab</a:t>
                      </a:r>
                      <a:r>
                        <a:rPr lang="fr-FR" sz="1300" dirty="0"/>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300" dirty="0"/>
                        <a:t>Consommation en milieu rural (en l/</a:t>
                      </a:r>
                      <a:r>
                        <a:rPr lang="fr-FR" sz="1300" dirty="0" err="1"/>
                        <a:t>hab</a:t>
                      </a:r>
                      <a:r>
                        <a:rPr lang="fr-FR" sz="1300" dirty="0"/>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6908949"/>
                  </a:ext>
                </a:extLst>
              </a:tr>
              <a:tr h="449904">
                <a:tc>
                  <a:txBody>
                    <a:bodyPr/>
                    <a:lstStyle/>
                    <a:p>
                      <a:r>
                        <a:rPr lang="fr-FR" dirty="0"/>
                        <a:t>Grandes villes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5736585"/>
                  </a:ext>
                </a:extLst>
              </a:tr>
              <a:tr h="449904">
                <a:tc>
                  <a:txBody>
                    <a:bodyPr/>
                    <a:lstStyle/>
                    <a:p>
                      <a:r>
                        <a:rPr lang="fr-FR" dirty="0"/>
                        <a:t>Villes moyennes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533467"/>
                  </a:ext>
                </a:extLst>
              </a:tr>
              <a:tr h="302737">
                <a:tc>
                  <a:txBody>
                    <a:bodyPr/>
                    <a:lstStyle/>
                    <a:p>
                      <a:r>
                        <a:rPr lang="fr-FR"/>
                        <a:t>Petites villes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367137"/>
                  </a:ext>
                </a:extLst>
              </a:tr>
              <a:tr h="302737">
                <a:tc>
                  <a:txBody>
                    <a:bodyPr/>
                    <a:lstStyle/>
                    <a:p>
                      <a:r>
                        <a:rPr lang="fr-FR" b="1" dirty="0"/>
                        <a:t>Moyenne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3122996"/>
                  </a:ext>
                </a:extLst>
              </a:tr>
            </a:tbl>
          </a:graphicData>
        </a:graphic>
      </p:graphicFrame>
      <p:grpSp>
        <p:nvGrpSpPr>
          <p:cNvPr id="2" name="Groupe 1">
            <a:extLst>
              <a:ext uri="{FF2B5EF4-FFF2-40B4-BE49-F238E27FC236}">
                <a16:creationId xmlns:a16="http://schemas.microsoft.com/office/drawing/2014/main" id="{414FFE5A-B931-F1D3-A0F4-62D1694309F3}"/>
              </a:ext>
            </a:extLst>
          </p:cNvPr>
          <p:cNvGrpSpPr/>
          <p:nvPr/>
        </p:nvGrpSpPr>
        <p:grpSpPr>
          <a:xfrm>
            <a:off x="0" y="1415687"/>
            <a:ext cx="1552576" cy="708387"/>
            <a:chOff x="-26503" y="1244239"/>
            <a:chExt cx="2130156" cy="793335"/>
          </a:xfrm>
        </p:grpSpPr>
        <p:pic>
          <p:nvPicPr>
            <p:cNvPr id="27" name="Google Shape;2145;p40">
              <a:extLst>
                <a:ext uri="{FF2B5EF4-FFF2-40B4-BE49-F238E27FC236}">
                  <a16:creationId xmlns:a16="http://schemas.microsoft.com/office/drawing/2014/main" id="{6A348A37-478D-1D5C-6E94-CBA11EDB247D}"/>
                </a:ext>
              </a:extLst>
            </p:cNvPr>
            <p:cNvPicPr preferRelativeResize="0"/>
            <p:nvPr/>
          </p:nvPicPr>
          <p:blipFill>
            <a:blip r:embed="rId3">
              <a:alphaModFix amt="64000"/>
            </a:blip>
            <a:stretch>
              <a:fillRect/>
            </a:stretch>
          </p:blipFill>
          <p:spPr>
            <a:xfrm>
              <a:off x="-26503" y="1244239"/>
              <a:ext cx="2130156" cy="793335"/>
            </a:xfrm>
            <a:prstGeom prst="rect">
              <a:avLst/>
            </a:prstGeom>
            <a:noFill/>
            <a:ln>
              <a:noFill/>
            </a:ln>
          </p:spPr>
        </p:pic>
        <p:sp>
          <p:nvSpPr>
            <p:cNvPr id="28" name="ZoneTexte 27">
              <a:extLst>
                <a:ext uri="{FF2B5EF4-FFF2-40B4-BE49-F238E27FC236}">
                  <a16:creationId xmlns:a16="http://schemas.microsoft.com/office/drawing/2014/main" id="{0F7D6D8C-267F-BF6B-CE3D-90AE2B5C47B2}"/>
                </a:ext>
              </a:extLst>
            </p:cNvPr>
            <p:cNvSpPr txBox="1"/>
            <p:nvPr/>
          </p:nvSpPr>
          <p:spPr>
            <a:xfrm>
              <a:off x="187674" y="1361915"/>
              <a:ext cx="1701800" cy="672134"/>
            </a:xfrm>
            <a:prstGeom prst="rect">
              <a:avLst/>
            </a:prstGeom>
            <a:noFill/>
          </p:spPr>
          <p:txBody>
            <a:bodyPr wrap="square" rtlCol="0">
              <a:spAutoFit/>
            </a:bodyPr>
            <a:lstStyle/>
            <a:p>
              <a:pPr algn="ctr"/>
              <a:r>
                <a:rPr lang="fr-FR" sz="1100" b="1" dirty="0"/>
                <a:t>L’augmentation de la demande en eau</a:t>
              </a:r>
            </a:p>
          </p:txBody>
        </p:sp>
      </p:grpSp>
      <p:sp>
        <p:nvSpPr>
          <p:cNvPr id="4" name="ZoneTexte 3">
            <a:extLst>
              <a:ext uri="{FF2B5EF4-FFF2-40B4-BE49-F238E27FC236}">
                <a16:creationId xmlns:a16="http://schemas.microsoft.com/office/drawing/2014/main" id="{F0F86C36-B974-FFF0-E2C9-A795F039B47B}"/>
              </a:ext>
            </a:extLst>
          </p:cNvPr>
          <p:cNvSpPr txBox="1"/>
          <p:nvPr/>
        </p:nvSpPr>
        <p:spPr>
          <a:xfrm>
            <a:off x="7868969" y="4313961"/>
            <a:ext cx="1504660" cy="461665"/>
          </a:xfrm>
          <a:prstGeom prst="rect">
            <a:avLst/>
          </a:prstGeom>
          <a:noFill/>
        </p:spPr>
        <p:txBody>
          <a:bodyPr wrap="square" rtlCol="0">
            <a:spAutoFit/>
          </a:bodyPr>
          <a:lstStyle/>
          <a:p>
            <a:r>
              <a:rPr lang="fr-FR" sz="800" i="1" dirty="0">
                <a:solidFill>
                  <a:schemeClr val="bg1">
                    <a:lumMod val="50000"/>
                  </a:schemeClr>
                </a:solidFill>
                <a:latin typeface="Calibri" panose="020F0502020204030204" pitchFamily="34" charset="0"/>
                <a:cs typeface="Calibri" panose="020F0502020204030204" pitchFamily="34" charset="0"/>
              </a:rPr>
              <a:t>Secteur de l’eau au Maroc situation actuelle et perspectives futures , 2022.</a:t>
            </a:r>
            <a:endParaRPr lang="fr-MA" sz="800" i="1"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532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052708EE-9ED7-31A4-FD73-6E78DEDB1007}"/>
              </a:ext>
            </a:extLst>
          </p:cNvPr>
          <p:cNvSpPr>
            <a:spLocks noGrp="1"/>
          </p:cNvSpPr>
          <p:nvPr>
            <p:ph type="ctrTitle"/>
          </p:nvPr>
        </p:nvSpPr>
        <p:spPr>
          <a:xfrm>
            <a:off x="831233" y="497883"/>
            <a:ext cx="7672500" cy="577800"/>
          </a:xfrm>
        </p:spPr>
        <p:txBody>
          <a:bodyPr/>
          <a:lstStyle/>
          <a:p>
            <a:r>
              <a:rPr lang="fr-FR" sz="2400" dirty="0"/>
              <a:t>Opportunités de </a:t>
            </a:r>
            <a:r>
              <a:rPr lang="fr-FR" sz="2400" dirty="0" err="1"/>
              <a:t>WaterUp</a:t>
            </a:r>
            <a:r>
              <a:rPr lang="fr-FR" sz="2400" dirty="0"/>
              <a:t> dans le marché de l’eau potable à usage domestique</a:t>
            </a:r>
          </a:p>
        </p:txBody>
      </p:sp>
      <p:graphicFrame>
        <p:nvGraphicFramePr>
          <p:cNvPr id="25" name="Tableau 7">
            <a:extLst>
              <a:ext uri="{FF2B5EF4-FFF2-40B4-BE49-F238E27FC236}">
                <a16:creationId xmlns:a16="http://schemas.microsoft.com/office/drawing/2014/main" id="{76504836-9C69-C6B3-901D-4C532A8FC2C6}"/>
              </a:ext>
            </a:extLst>
          </p:cNvPr>
          <p:cNvGraphicFramePr>
            <a:graphicFrameLocks noGrp="1"/>
          </p:cNvGraphicFramePr>
          <p:nvPr>
            <p:extLst>
              <p:ext uri="{D42A27DB-BD31-4B8C-83A1-F6EECF244321}">
                <p14:modId xmlns:p14="http://schemas.microsoft.com/office/powerpoint/2010/main" val="3602695285"/>
              </p:ext>
            </p:extLst>
          </p:nvPr>
        </p:nvGraphicFramePr>
        <p:xfrm>
          <a:off x="3269396" y="1556376"/>
          <a:ext cx="4599573" cy="3008412"/>
        </p:xfrm>
        <a:graphic>
          <a:graphicData uri="http://schemas.openxmlformats.org/drawingml/2006/table">
            <a:tbl>
              <a:tblPr firstRow="1" bandRow="1">
                <a:tableStyleId>{3B4B98B0-60AC-42C2-AFA5-B58CD77FA1E5}</a:tableStyleId>
              </a:tblPr>
              <a:tblGrid>
                <a:gridCol w="1533191">
                  <a:extLst>
                    <a:ext uri="{9D8B030D-6E8A-4147-A177-3AD203B41FA5}">
                      <a16:colId xmlns:a16="http://schemas.microsoft.com/office/drawing/2014/main" val="4119551439"/>
                    </a:ext>
                  </a:extLst>
                </a:gridCol>
                <a:gridCol w="1533191">
                  <a:extLst>
                    <a:ext uri="{9D8B030D-6E8A-4147-A177-3AD203B41FA5}">
                      <a16:colId xmlns:a16="http://schemas.microsoft.com/office/drawing/2014/main" val="548260160"/>
                    </a:ext>
                  </a:extLst>
                </a:gridCol>
                <a:gridCol w="1533191">
                  <a:extLst>
                    <a:ext uri="{9D8B030D-6E8A-4147-A177-3AD203B41FA5}">
                      <a16:colId xmlns:a16="http://schemas.microsoft.com/office/drawing/2014/main" val="170297531"/>
                    </a:ext>
                  </a:extLst>
                </a:gridCol>
              </a:tblGrid>
              <a:tr h="767484">
                <a:tc>
                  <a:txBody>
                    <a:bodyPr/>
                    <a:lstStyle/>
                    <a:p>
                      <a:r>
                        <a:rPr lang="fr-FR" sz="1300" dirty="0"/>
                        <a:t>Catégorie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300" dirty="0"/>
                        <a:t>Consommation en milieu urbain (en l/</a:t>
                      </a:r>
                      <a:r>
                        <a:rPr lang="fr-FR" sz="1300" dirty="0" err="1"/>
                        <a:t>hab</a:t>
                      </a:r>
                      <a:r>
                        <a:rPr lang="fr-FR" sz="1300" dirty="0"/>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300" dirty="0"/>
                        <a:t>Consommation en milieu rural (en l/</a:t>
                      </a:r>
                      <a:r>
                        <a:rPr lang="fr-FR" sz="1300" dirty="0" err="1"/>
                        <a:t>hab</a:t>
                      </a:r>
                      <a:r>
                        <a:rPr lang="fr-FR" sz="1300" dirty="0"/>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6908949"/>
                  </a:ext>
                </a:extLst>
              </a:tr>
              <a:tr h="449904">
                <a:tc>
                  <a:txBody>
                    <a:bodyPr/>
                    <a:lstStyle/>
                    <a:p>
                      <a:r>
                        <a:rPr lang="fr-FR" dirty="0"/>
                        <a:t>Grandes villes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5736585"/>
                  </a:ext>
                </a:extLst>
              </a:tr>
              <a:tr h="449904">
                <a:tc>
                  <a:txBody>
                    <a:bodyPr/>
                    <a:lstStyle/>
                    <a:p>
                      <a:r>
                        <a:rPr lang="fr-FR" dirty="0"/>
                        <a:t>Villes moyennes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533467"/>
                  </a:ext>
                </a:extLst>
              </a:tr>
              <a:tr h="302737">
                <a:tc>
                  <a:txBody>
                    <a:bodyPr/>
                    <a:lstStyle/>
                    <a:p>
                      <a:r>
                        <a:rPr lang="fr-FR"/>
                        <a:t>Petites villes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367137"/>
                  </a:ext>
                </a:extLst>
              </a:tr>
              <a:tr h="302737">
                <a:tc>
                  <a:txBody>
                    <a:bodyPr/>
                    <a:lstStyle/>
                    <a:p>
                      <a:r>
                        <a:rPr lang="fr-FR" b="1" dirty="0"/>
                        <a:t>Moyenne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3122996"/>
                  </a:ext>
                </a:extLst>
              </a:tr>
              <a:tr h="302737">
                <a:tc>
                  <a:txBody>
                    <a:bodyPr/>
                    <a:lstStyle/>
                    <a:p>
                      <a:r>
                        <a:rPr lang="fr-FR" b="1" dirty="0"/>
                        <a:t>Nombre de prototypes nécessaires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400" b="1" i="0" u="none" strike="noStrike" cap="none" dirty="0">
                          <a:solidFill>
                            <a:schemeClr val="tx1"/>
                          </a:solidFill>
                          <a:effectLst/>
                          <a:latin typeface="+mn-lt"/>
                          <a:ea typeface="+mn-ea"/>
                          <a:cs typeface="+mn-cs"/>
                          <a:sym typeface="Arial"/>
                        </a:rPr>
                        <a:t>≈ 8 </a:t>
                      </a:r>
                      <a:endParaRPr lang="fr-F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1" i="0" u="none" strike="noStrike" cap="none" dirty="0">
                          <a:solidFill>
                            <a:schemeClr val="tx1"/>
                          </a:solidFill>
                          <a:effectLst/>
                          <a:latin typeface="+mn-lt"/>
                          <a:ea typeface="+mn-ea"/>
                          <a:cs typeface="+mn-cs"/>
                          <a:sym typeface="Arial"/>
                        </a:rPr>
                        <a:t>≈ 4</a:t>
                      </a:r>
                      <a:endParaRPr lang="fr-F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135310"/>
                  </a:ext>
                </a:extLst>
              </a:tr>
            </a:tbl>
          </a:graphicData>
        </a:graphic>
      </p:graphicFrame>
      <p:grpSp>
        <p:nvGrpSpPr>
          <p:cNvPr id="5" name="Groupe 4">
            <a:extLst>
              <a:ext uri="{FF2B5EF4-FFF2-40B4-BE49-F238E27FC236}">
                <a16:creationId xmlns:a16="http://schemas.microsoft.com/office/drawing/2014/main" id="{A6E73F25-FAD5-EBB2-9A07-69363E72A839}"/>
              </a:ext>
            </a:extLst>
          </p:cNvPr>
          <p:cNvGrpSpPr/>
          <p:nvPr/>
        </p:nvGrpSpPr>
        <p:grpSpPr>
          <a:xfrm>
            <a:off x="0" y="1415687"/>
            <a:ext cx="1552576" cy="708387"/>
            <a:chOff x="-26503" y="1244239"/>
            <a:chExt cx="2130156" cy="793335"/>
          </a:xfrm>
        </p:grpSpPr>
        <p:pic>
          <p:nvPicPr>
            <p:cNvPr id="6" name="Google Shape;2145;p40">
              <a:extLst>
                <a:ext uri="{FF2B5EF4-FFF2-40B4-BE49-F238E27FC236}">
                  <a16:creationId xmlns:a16="http://schemas.microsoft.com/office/drawing/2014/main" id="{79F674A8-C23B-6AFC-1027-1F21B8A7B981}"/>
                </a:ext>
              </a:extLst>
            </p:cNvPr>
            <p:cNvPicPr preferRelativeResize="0"/>
            <p:nvPr/>
          </p:nvPicPr>
          <p:blipFill>
            <a:blip r:embed="rId3">
              <a:alphaModFix amt="64000"/>
            </a:blip>
            <a:stretch>
              <a:fillRect/>
            </a:stretch>
          </p:blipFill>
          <p:spPr>
            <a:xfrm>
              <a:off x="-26503" y="1244239"/>
              <a:ext cx="2130156" cy="793335"/>
            </a:xfrm>
            <a:prstGeom prst="rect">
              <a:avLst/>
            </a:prstGeom>
            <a:noFill/>
            <a:ln>
              <a:noFill/>
            </a:ln>
          </p:spPr>
        </p:pic>
        <p:sp>
          <p:nvSpPr>
            <p:cNvPr id="7" name="ZoneTexte 6">
              <a:extLst>
                <a:ext uri="{FF2B5EF4-FFF2-40B4-BE49-F238E27FC236}">
                  <a16:creationId xmlns:a16="http://schemas.microsoft.com/office/drawing/2014/main" id="{A819DF96-19BB-5932-BAF3-821E9512904D}"/>
                </a:ext>
              </a:extLst>
            </p:cNvPr>
            <p:cNvSpPr txBox="1"/>
            <p:nvPr/>
          </p:nvSpPr>
          <p:spPr>
            <a:xfrm>
              <a:off x="187674" y="1361915"/>
              <a:ext cx="1701800" cy="672134"/>
            </a:xfrm>
            <a:prstGeom prst="rect">
              <a:avLst/>
            </a:prstGeom>
            <a:noFill/>
          </p:spPr>
          <p:txBody>
            <a:bodyPr wrap="square" rtlCol="0">
              <a:spAutoFit/>
            </a:bodyPr>
            <a:lstStyle/>
            <a:p>
              <a:pPr algn="ctr"/>
              <a:r>
                <a:rPr lang="fr-FR" sz="1100" b="1" dirty="0"/>
                <a:t>L’augmentation de la demande en eau</a:t>
              </a:r>
            </a:p>
          </p:txBody>
        </p:sp>
      </p:grpSp>
      <p:sp>
        <p:nvSpPr>
          <p:cNvPr id="2" name="ZoneTexte 1">
            <a:extLst>
              <a:ext uri="{FF2B5EF4-FFF2-40B4-BE49-F238E27FC236}">
                <a16:creationId xmlns:a16="http://schemas.microsoft.com/office/drawing/2014/main" id="{F6223ACE-B055-1268-9248-ABA3D90BCD36}"/>
              </a:ext>
            </a:extLst>
          </p:cNvPr>
          <p:cNvSpPr txBox="1"/>
          <p:nvPr/>
        </p:nvSpPr>
        <p:spPr>
          <a:xfrm>
            <a:off x="7868969" y="4313961"/>
            <a:ext cx="1504660" cy="461665"/>
          </a:xfrm>
          <a:prstGeom prst="rect">
            <a:avLst/>
          </a:prstGeom>
          <a:noFill/>
        </p:spPr>
        <p:txBody>
          <a:bodyPr wrap="square" rtlCol="0">
            <a:spAutoFit/>
          </a:bodyPr>
          <a:lstStyle/>
          <a:p>
            <a:r>
              <a:rPr lang="fr-FR" sz="800" i="1" dirty="0">
                <a:solidFill>
                  <a:schemeClr val="bg1">
                    <a:lumMod val="50000"/>
                  </a:schemeClr>
                </a:solidFill>
                <a:latin typeface="Calibri" panose="020F0502020204030204" pitchFamily="34" charset="0"/>
                <a:cs typeface="Calibri" panose="020F0502020204030204" pitchFamily="34" charset="0"/>
              </a:rPr>
              <a:t>Secteur de l’eau au Maroc situation actuelle et perspectives futures , 2022.</a:t>
            </a:r>
            <a:endParaRPr lang="fr-MA" sz="800" i="1"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9856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aphique 2">
            <a:extLst>
              <a:ext uri="{FF2B5EF4-FFF2-40B4-BE49-F238E27FC236}">
                <a16:creationId xmlns:a16="http://schemas.microsoft.com/office/drawing/2014/main" id="{2B60651C-C8A6-2B5F-7F59-1429A403BE3C}"/>
              </a:ext>
            </a:extLst>
          </p:cNvPr>
          <p:cNvGraphicFramePr>
            <a:graphicFrameLocks/>
          </p:cNvGraphicFramePr>
          <p:nvPr>
            <p:extLst>
              <p:ext uri="{D42A27DB-BD31-4B8C-83A1-F6EECF244321}">
                <p14:modId xmlns:p14="http://schemas.microsoft.com/office/powerpoint/2010/main" val="12640238"/>
              </p:ext>
            </p:extLst>
          </p:nvPr>
        </p:nvGraphicFramePr>
        <p:xfrm>
          <a:off x="549683" y="1065881"/>
          <a:ext cx="4689210" cy="275873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re 1">
            <a:extLst>
              <a:ext uri="{FF2B5EF4-FFF2-40B4-BE49-F238E27FC236}">
                <a16:creationId xmlns:a16="http://schemas.microsoft.com/office/drawing/2014/main" id="{CE6EF297-A745-C7D1-40B5-AB1E897A213F}"/>
              </a:ext>
            </a:extLst>
          </p:cNvPr>
          <p:cNvSpPr>
            <a:spLocks noGrp="1"/>
          </p:cNvSpPr>
          <p:nvPr>
            <p:ph type="ctrTitle"/>
          </p:nvPr>
        </p:nvSpPr>
        <p:spPr/>
        <p:txBody>
          <a:bodyPr/>
          <a:lstStyle/>
          <a:p>
            <a:r>
              <a:rPr lang="fr-FR" dirty="0"/>
              <a:t>Contexte hydro-climatique du Maroc</a:t>
            </a:r>
            <a:endParaRPr lang="fr-MA" dirty="0"/>
          </a:p>
        </p:txBody>
      </p:sp>
      <p:pic>
        <p:nvPicPr>
          <p:cNvPr id="4" name="object 8">
            <a:extLst>
              <a:ext uri="{FF2B5EF4-FFF2-40B4-BE49-F238E27FC236}">
                <a16:creationId xmlns:a16="http://schemas.microsoft.com/office/drawing/2014/main" id="{70F553A3-D82A-66ED-760E-D9E6EE08A930}"/>
              </a:ext>
            </a:extLst>
          </p:cNvPr>
          <p:cNvPicPr/>
          <p:nvPr/>
        </p:nvPicPr>
        <p:blipFill>
          <a:blip r:embed="rId4" cstate="print"/>
          <a:stretch>
            <a:fillRect/>
          </a:stretch>
        </p:blipFill>
        <p:spPr>
          <a:xfrm>
            <a:off x="5335298" y="1065881"/>
            <a:ext cx="3073848" cy="3704594"/>
          </a:xfrm>
          <a:prstGeom prst="rect">
            <a:avLst/>
          </a:prstGeom>
        </p:spPr>
      </p:pic>
      <p:sp>
        <p:nvSpPr>
          <p:cNvPr id="8" name="Ellipse 7">
            <a:extLst>
              <a:ext uri="{FF2B5EF4-FFF2-40B4-BE49-F238E27FC236}">
                <a16:creationId xmlns:a16="http://schemas.microsoft.com/office/drawing/2014/main" id="{320592D6-FA16-BECC-B96B-681CC9D0CC6D}"/>
              </a:ext>
            </a:extLst>
          </p:cNvPr>
          <p:cNvSpPr/>
          <p:nvPr/>
        </p:nvSpPr>
        <p:spPr>
          <a:xfrm>
            <a:off x="1044944" y="2959186"/>
            <a:ext cx="756770" cy="2241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9" name="ZoneTexte 8">
            <a:extLst>
              <a:ext uri="{FF2B5EF4-FFF2-40B4-BE49-F238E27FC236}">
                <a16:creationId xmlns:a16="http://schemas.microsoft.com/office/drawing/2014/main" id="{754D639A-80E6-7104-A23E-D0752BAFA991}"/>
              </a:ext>
            </a:extLst>
          </p:cNvPr>
          <p:cNvSpPr txBox="1"/>
          <p:nvPr/>
        </p:nvSpPr>
        <p:spPr>
          <a:xfrm>
            <a:off x="5335298" y="4770475"/>
            <a:ext cx="3316920" cy="215444"/>
          </a:xfrm>
          <a:prstGeom prst="rect">
            <a:avLst/>
          </a:prstGeom>
          <a:noFill/>
        </p:spPr>
        <p:txBody>
          <a:bodyPr wrap="square">
            <a:spAutoFit/>
          </a:bodyPr>
          <a:lstStyle/>
          <a:p>
            <a:r>
              <a:rPr lang="fr-FR" sz="800" i="1" dirty="0">
                <a:solidFill>
                  <a:schemeClr val="tx1">
                    <a:lumMod val="60000"/>
                    <a:lumOff val="40000"/>
                  </a:schemeClr>
                </a:solidFill>
                <a:latin typeface="Calibri" panose="020F0502020204030204" pitchFamily="34" charset="0"/>
                <a:cs typeface="Calibri" panose="020F0502020204030204" pitchFamily="34" charset="0"/>
              </a:rPr>
              <a:t>Rapport Etat des lieux du secteur de l’eau au Maroc , CREM, 2018</a:t>
            </a:r>
            <a:endParaRPr lang="fr-MA" sz="800" i="1" dirty="0">
              <a:solidFill>
                <a:schemeClr val="tx1">
                  <a:lumMod val="60000"/>
                  <a:lumOff val="40000"/>
                </a:schemeClr>
              </a:solidFill>
              <a:latin typeface="Calibri" panose="020F0502020204030204" pitchFamily="34" charset="0"/>
              <a:cs typeface="Calibri" panose="020F0502020204030204" pitchFamily="34" charset="0"/>
            </a:endParaRPr>
          </a:p>
        </p:txBody>
      </p:sp>
      <p:sp>
        <p:nvSpPr>
          <p:cNvPr id="10" name="Ellipse 9">
            <a:extLst>
              <a:ext uri="{FF2B5EF4-FFF2-40B4-BE49-F238E27FC236}">
                <a16:creationId xmlns:a16="http://schemas.microsoft.com/office/drawing/2014/main" id="{BBC6F414-303C-09F6-A655-97F75A04CEDD}"/>
              </a:ext>
            </a:extLst>
          </p:cNvPr>
          <p:cNvSpPr/>
          <p:nvPr/>
        </p:nvSpPr>
        <p:spPr>
          <a:xfrm>
            <a:off x="2171569" y="3197032"/>
            <a:ext cx="372581" cy="1416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Ellipse 10">
            <a:extLst>
              <a:ext uri="{FF2B5EF4-FFF2-40B4-BE49-F238E27FC236}">
                <a16:creationId xmlns:a16="http://schemas.microsoft.com/office/drawing/2014/main" id="{F0CC068A-E73F-4C09-7C54-00850239ED03}"/>
              </a:ext>
            </a:extLst>
          </p:cNvPr>
          <p:cNvSpPr/>
          <p:nvPr/>
        </p:nvSpPr>
        <p:spPr>
          <a:xfrm>
            <a:off x="2720898" y="3130648"/>
            <a:ext cx="256935" cy="158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Ellipse 11">
            <a:extLst>
              <a:ext uri="{FF2B5EF4-FFF2-40B4-BE49-F238E27FC236}">
                <a16:creationId xmlns:a16="http://schemas.microsoft.com/office/drawing/2014/main" id="{917FADBE-4DA9-FB45-B2C5-CE14EA0906FA}"/>
              </a:ext>
            </a:extLst>
          </p:cNvPr>
          <p:cNvSpPr/>
          <p:nvPr/>
        </p:nvSpPr>
        <p:spPr>
          <a:xfrm>
            <a:off x="3255525" y="3041855"/>
            <a:ext cx="685799" cy="1589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Ellipse 12">
            <a:extLst>
              <a:ext uri="{FF2B5EF4-FFF2-40B4-BE49-F238E27FC236}">
                <a16:creationId xmlns:a16="http://schemas.microsoft.com/office/drawing/2014/main" id="{820D6B11-4928-2BB7-6790-8123C8E39345}"/>
              </a:ext>
            </a:extLst>
          </p:cNvPr>
          <p:cNvSpPr/>
          <p:nvPr/>
        </p:nvSpPr>
        <p:spPr>
          <a:xfrm>
            <a:off x="4071652" y="3051189"/>
            <a:ext cx="590708" cy="158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4" name="Ellipse 13">
            <a:extLst>
              <a:ext uri="{FF2B5EF4-FFF2-40B4-BE49-F238E27FC236}">
                <a16:creationId xmlns:a16="http://schemas.microsoft.com/office/drawing/2014/main" id="{95ADEDB4-01AE-351F-65AA-0B025C6B7B2F}"/>
              </a:ext>
            </a:extLst>
          </p:cNvPr>
          <p:cNvSpPr/>
          <p:nvPr/>
        </p:nvSpPr>
        <p:spPr>
          <a:xfrm>
            <a:off x="4792688" y="3046774"/>
            <a:ext cx="287491" cy="1340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 name="ZoneTexte 4">
            <a:extLst>
              <a:ext uri="{FF2B5EF4-FFF2-40B4-BE49-F238E27FC236}">
                <a16:creationId xmlns:a16="http://schemas.microsoft.com/office/drawing/2014/main" id="{26B92672-540D-1370-361F-A391B9C17B26}"/>
              </a:ext>
            </a:extLst>
          </p:cNvPr>
          <p:cNvSpPr txBox="1"/>
          <p:nvPr/>
        </p:nvSpPr>
        <p:spPr>
          <a:xfrm>
            <a:off x="306611" y="3708834"/>
            <a:ext cx="4851939" cy="215444"/>
          </a:xfrm>
          <a:prstGeom prst="rect">
            <a:avLst/>
          </a:prstGeom>
          <a:noFill/>
        </p:spPr>
        <p:txBody>
          <a:bodyPr wrap="square">
            <a:spAutoFit/>
          </a:bodyPr>
          <a:lstStyle/>
          <a:p>
            <a:r>
              <a:rPr lang="fr-FR" sz="800" i="1" dirty="0">
                <a:solidFill>
                  <a:schemeClr val="tx1">
                    <a:lumMod val="60000"/>
                    <a:lumOff val="40000"/>
                  </a:schemeClr>
                </a:solidFill>
                <a:latin typeface="Calibri" panose="020F0502020204030204" pitchFamily="34" charset="0"/>
                <a:cs typeface="Calibri" panose="020F0502020204030204" pitchFamily="34" charset="0"/>
              </a:rPr>
              <a:t>Secteur de l’eau au Maroc situation actuelle et perspectives futures, Conférence, </a:t>
            </a:r>
            <a:r>
              <a:rPr lang="fr-CA" sz="800" i="1" dirty="0">
                <a:solidFill>
                  <a:schemeClr val="tx1">
                    <a:lumMod val="60000"/>
                    <a:lumOff val="40000"/>
                  </a:schemeClr>
                </a:solidFill>
                <a:latin typeface="Calibri" panose="020F0502020204030204" pitchFamily="34" charset="0"/>
                <a:cs typeface="Calibri" panose="020F0502020204030204" pitchFamily="34" charset="0"/>
              </a:rPr>
              <a:t>Mokhtar JAAIT. </a:t>
            </a:r>
          </a:p>
        </p:txBody>
      </p:sp>
    </p:spTree>
    <p:extLst>
      <p:ext uri="{BB962C8B-B14F-4D97-AF65-F5344CB8AC3E}">
        <p14:creationId xmlns:p14="http://schemas.microsoft.com/office/powerpoint/2010/main" val="14716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4BF702D3-D82B-F7D9-A2EB-4D7C9A0FCBAF}"/>
              </a:ext>
            </a:extLst>
          </p:cNvPr>
          <p:cNvSpPr txBox="1"/>
          <p:nvPr/>
        </p:nvSpPr>
        <p:spPr>
          <a:xfrm>
            <a:off x="3502736" y="4843185"/>
            <a:ext cx="1611748" cy="215444"/>
          </a:xfrm>
          <a:prstGeom prst="rect">
            <a:avLst/>
          </a:prstGeom>
          <a:noFill/>
        </p:spPr>
        <p:txBody>
          <a:bodyPr wrap="square" rtlCol="0">
            <a:spAutoFit/>
          </a:bodyPr>
          <a:lstStyle/>
          <a:p>
            <a:r>
              <a:rPr lang="fr-FR" sz="800" i="1"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ONEE, 2022.</a:t>
            </a:r>
            <a:endParaRPr lang="fr-FR" sz="800" dirty="0">
              <a:solidFill>
                <a:schemeClr val="bg1">
                  <a:lumMod val="50000"/>
                </a:schemeClr>
              </a:solidFill>
              <a:latin typeface="Calibri" panose="020F0502020204030204" pitchFamily="34" charset="0"/>
              <a:cs typeface="Calibri" panose="020F0502020204030204" pitchFamily="34" charset="0"/>
            </a:endParaRPr>
          </a:p>
        </p:txBody>
      </p:sp>
      <p:graphicFrame>
        <p:nvGraphicFramePr>
          <p:cNvPr id="2" name="Tableau 1">
            <a:extLst>
              <a:ext uri="{FF2B5EF4-FFF2-40B4-BE49-F238E27FC236}">
                <a16:creationId xmlns:a16="http://schemas.microsoft.com/office/drawing/2014/main" id="{493CB389-DC11-E761-7BFF-2914E5DD7009}"/>
              </a:ext>
            </a:extLst>
          </p:cNvPr>
          <p:cNvGraphicFramePr>
            <a:graphicFrameLocks noGrp="1"/>
          </p:cNvGraphicFramePr>
          <p:nvPr>
            <p:extLst>
              <p:ext uri="{D42A27DB-BD31-4B8C-83A1-F6EECF244321}">
                <p14:modId xmlns:p14="http://schemas.microsoft.com/office/powerpoint/2010/main" val="857136548"/>
              </p:ext>
            </p:extLst>
          </p:nvPr>
        </p:nvGraphicFramePr>
        <p:xfrm>
          <a:off x="2610290" y="1640906"/>
          <a:ext cx="2637548" cy="1376236"/>
        </p:xfrm>
        <a:graphic>
          <a:graphicData uri="http://schemas.openxmlformats.org/drawingml/2006/table">
            <a:tbl>
              <a:tblPr firstRow="1" firstCol="1" bandRow="1">
                <a:tableStyleId>{3B4B98B0-60AC-42C2-AFA5-B58CD77FA1E5}</a:tableStyleId>
              </a:tblPr>
              <a:tblGrid>
                <a:gridCol w="734308">
                  <a:extLst>
                    <a:ext uri="{9D8B030D-6E8A-4147-A177-3AD203B41FA5}">
                      <a16:colId xmlns:a16="http://schemas.microsoft.com/office/drawing/2014/main" val="864306706"/>
                    </a:ext>
                  </a:extLst>
                </a:gridCol>
                <a:gridCol w="717887">
                  <a:extLst>
                    <a:ext uri="{9D8B030D-6E8A-4147-A177-3AD203B41FA5}">
                      <a16:colId xmlns:a16="http://schemas.microsoft.com/office/drawing/2014/main" val="2052528444"/>
                    </a:ext>
                  </a:extLst>
                </a:gridCol>
                <a:gridCol w="612187">
                  <a:extLst>
                    <a:ext uri="{9D8B030D-6E8A-4147-A177-3AD203B41FA5}">
                      <a16:colId xmlns:a16="http://schemas.microsoft.com/office/drawing/2014/main" val="1707374724"/>
                    </a:ext>
                  </a:extLst>
                </a:gridCol>
                <a:gridCol w="573166">
                  <a:extLst>
                    <a:ext uri="{9D8B030D-6E8A-4147-A177-3AD203B41FA5}">
                      <a16:colId xmlns:a16="http://schemas.microsoft.com/office/drawing/2014/main" val="1661804035"/>
                    </a:ext>
                  </a:extLst>
                </a:gridCol>
              </a:tblGrid>
              <a:tr h="295581">
                <a:tc rowSpan="2">
                  <a:txBody>
                    <a:bodyPr/>
                    <a:lstStyle/>
                    <a:p>
                      <a:pPr algn="ctr">
                        <a:lnSpc>
                          <a:spcPct val="150000"/>
                        </a:lnSpc>
                        <a:spcBef>
                          <a:spcPts val="300"/>
                        </a:spcBef>
                        <a:spcAft>
                          <a:spcPts val="300"/>
                        </a:spcAft>
                      </a:pPr>
                      <a:r>
                        <a:rPr lang="fr-FR" sz="900" dirty="0">
                          <a:effectLst/>
                        </a:rPr>
                        <a:t>Année</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lnSpc>
                          <a:spcPct val="150000"/>
                        </a:lnSpc>
                        <a:spcBef>
                          <a:spcPts val="300"/>
                        </a:spcBef>
                        <a:spcAft>
                          <a:spcPts val="300"/>
                        </a:spcAft>
                      </a:pPr>
                      <a:r>
                        <a:rPr lang="fr-FR" sz="900" dirty="0">
                          <a:effectLst/>
                        </a:rPr>
                        <a:t>Population (en milliers)</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fr-FR"/>
                    </a:p>
                  </a:txBody>
                  <a:tcPr/>
                </a:tc>
                <a:tc hMerge="1">
                  <a:txBody>
                    <a:bodyPr/>
                    <a:lstStyle/>
                    <a:p>
                      <a:endParaRPr lang="fr-F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61887659"/>
                  </a:ext>
                </a:extLst>
              </a:tr>
              <a:tr h="499651">
                <a:tc vMerge="1">
                  <a:txBody>
                    <a:bodyPr/>
                    <a:lstStyle/>
                    <a:p>
                      <a:endParaRPr lang="fr-FR"/>
                    </a:p>
                  </a:txBody>
                  <a:tcPr/>
                </a:tc>
                <a:tc>
                  <a:txBody>
                    <a:bodyPr/>
                    <a:lstStyle/>
                    <a:p>
                      <a:pPr algn="ctr">
                        <a:lnSpc>
                          <a:spcPct val="150000"/>
                        </a:lnSpc>
                        <a:spcBef>
                          <a:spcPts val="300"/>
                        </a:spcBef>
                        <a:spcAft>
                          <a:spcPts val="300"/>
                        </a:spcAft>
                      </a:pPr>
                      <a:r>
                        <a:rPr lang="fr-FR" sz="900" dirty="0">
                          <a:effectLst/>
                        </a:rPr>
                        <a:t>Urbain</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dirty="0">
                          <a:effectLst/>
                        </a:rPr>
                        <a:t>Rural</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dirty="0">
                          <a:effectLst/>
                        </a:rPr>
                        <a:t>Total</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7509"/>
                  </a:ext>
                </a:extLst>
              </a:tr>
              <a:tr h="228416">
                <a:tc>
                  <a:txBody>
                    <a:bodyPr/>
                    <a:lstStyle/>
                    <a:p>
                      <a:pPr algn="ctr">
                        <a:lnSpc>
                          <a:spcPct val="150000"/>
                        </a:lnSpc>
                        <a:spcBef>
                          <a:spcPts val="300"/>
                        </a:spcBef>
                        <a:spcAft>
                          <a:spcPts val="300"/>
                        </a:spcAft>
                      </a:pPr>
                      <a:r>
                        <a:rPr lang="fr-FR" sz="900" dirty="0">
                          <a:effectLst/>
                        </a:rPr>
                        <a:t>2020</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dirty="0">
                          <a:effectLst/>
                        </a:rPr>
                        <a:t>22 783</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dirty="0">
                          <a:effectLst/>
                        </a:rPr>
                        <a:t>13 168</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b="1" dirty="0">
                          <a:effectLst/>
                        </a:rPr>
                        <a:t>35 952</a:t>
                      </a:r>
                      <a:endParaRPr lang="fr-FR" sz="900" b="1"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1711226"/>
                  </a:ext>
                </a:extLst>
              </a:tr>
              <a:tr h="352588">
                <a:tc>
                  <a:txBody>
                    <a:bodyPr/>
                    <a:lstStyle/>
                    <a:p>
                      <a:pPr algn="ctr">
                        <a:lnSpc>
                          <a:spcPct val="150000"/>
                        </a:lnSpc>
                        <a:spcBef>
                          <a:spcPts val="300"/>
                        </a:spcBef>
                        <a:spcAft>
                          <a:spcPts val="300"/>
                        </a:spcAft>
                      </a:pPr>
                      <a:r>
                        <a:rPr lang="fr-FR" sz="900" dirty="0">
                          <a:effectLst/>
                        </a:rPr>
                        <a:t>2050</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dirty="0">
                          <a:effectLst/>
                        </a:rPr>
                        <a:t>≈ 32 000</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dirty="0">
                          <a:effectLst/>
                        </a:rPr>
                        <a:t>≈ 11 000</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b="1" dirty="0">
                          <a:effectLst/>
                        </a:rPr>
                        <a:t>≈ 43 000</a:t>
                      </a:r>
                      <a:endParaRPr lang="fr-FR" sz="900" b="1"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523740"/>
                  </a:ext>
                </a:extLst>
              </a:tr>
            </a:tbl>
          </a:graphicData>
        </a:graphic>
      </p:graphicFrame>
      <p:sp>
        <p:nvSpPr>
          <p:cNvPr id="4" name="ZoneTexte 3">
            <a:extLst>
              <a:ext uri="{FF2B5EF4-FFF2-40B4-BE49-F238E27FC236}">
                <a16:creationId xmlns:a16="http://schemas.microsoft.com/office/drawing/2014/main" id="{1D298B4F-6E66-2B7D-7E4C-AEC13BA2E555}"/>
              </a:ext>
            </a:extLst>
          </p:cNvPr>
          <p:cNvSpPr txBox="1"/>
          <p:nvPr/>
        </p:nvSpPr>
        <p:spPr>
          <a:xfrm>
            <a:off x="2610288" y="3017142"/>
            <a:ext cx="2914919" cy="415498"/>
          </a:xfrm>
          <a:prstGeom prst="rect">
            <a:avLst/>
          </a:prstGeom>
          <a:noFill/>
        </p:spPr>
        <p:txBody>
          <a:bodyPr wrap="square" rtlCol="0">
            <a:spAutoFit/>
          </a:bodyPr>
          <a:lstStyle/>
          <a:p>
            <a:r>
              <a:rPr lang="fr-FR" sz="700" b="1" i="1" dirty="0">
                <a:effectLst/>
                <a:ea typeface="Calibri" panose="020F0502020204030204" pitchFamily="34" charset="0"/>
                <a:cs typeface="Tahoma" panose="020B0604030504040204" pitchFamily="34" charset="0"/>
              </a:rPr>
              <a:t>Evolution démographique au Maroc, Horizon 2050</a:t>
            </a:r>
          </a:p>
          <a:p>
            <a:r>
              <a:rPr lang="fr-FR" sz="700" i="1" dirty="0">
                <a:effectLst/>
                <a:ea typeface="Calibri" panose="020F0502020204030204" pitchFamily="34" charset="0"/>
                <a:cs typeface="Tahoma" panose="020B0604030504040204" pitchFamily="34" charset="0"/>
              </a:rPr>
              <a:t>Source HCP ; RGPH et projections (CERED)</a:t>
            </a:r>
            <a:endParaRPr lang="fr-FR" sz="700" i="1" dirty="0"/>
          </a:p>
          <a:p>
            <a:endParaRPr lang="fr-FR" sz="700" dirty="0"/>
          </a:p>
        </p:txBody>
      </p:sp>
      <p:graphicFrame>
        <p:nvGraphicFramePr>
          <p:cNvPr id="10" name="Tableau 9">
            <a:extLst>
              <a:ext uri="{FF2B5EF4-FFF2-40B4-BE49-F238E27FC236}">
                <a16:creationId xmlns:a16="http://schemas.microsoft.com/office/drawing/2014/main" id="{E8BC4225-D6DF-A790-AFB8-94CEC08F9AAC}"/>
              </a:ext>
            </a:extLst>
          </p:cNvPr>
          <p:cNvGraphicFramePr>
            <a:graphicFrameLocks noGrp="1"/>
          </p:cNvGraphicFramePr>
          <p:nvPr>
            <p:extLst>
              <p:ext uri="{D42A27DB-BD31-4B8C-83A1-F6EECF244321}">
                <p14:modId xmlns:p14="http://schemas.microsoft.com/office/powerpoint/2010/main" val="1419406917"/>
              </p:ext>
            </p:extLst>
          </p:nvPr>
        </p:nvGraphicFramePr>
        <p:xfrm>
          <a:off x="2610522" y="3364463"/>
          <a:ext cx="2637549" cy="1478267"/>
        </p:xfrm>
        <a:graphic>
          <a:graphicData uri="http://schemas.openxmlformats.org/drawingml/2006/table">
            <a:tbl>
              <a:tblPr firstRow="1" firstCol="1" bandRow="1">
                <a:tableStyleId>{3B4B98B0-60AC-42C2-AFA5-B58CD77FA1E5}</a:tableStyleId>
              </a:tblPr>
              <a:tblGrid>
                <a:gridCol w="741197">
                  <a:extLst>
                    <a:ext uri="{9D8B030D-6E8A-4147-A177-3AD203B41FA5}">
                      <a16:colId xmlns:a16="http://schemas.microsoft.com/office/drawing/2014/main" val="864306706"/>
                    </a:ext>
                  </a:extLst>
                </a:gridCol>
                <a:gridCol w="724623">
                  <a:extLst>
                    <a:ext uri="{9D8B030D-6E8A-4147-A177-3AD203B41FA5}">
                      <a16:colId xmlns:a16="http://schemas.microsoft.com/office/drawing/2014/main" val="2052528444"/>
                    </a:ext>
                  </a:extLst>
                </a:gridCol>
                <a:gridCol w="593188">
                  <a:extLst>
                    <a:ext uri="{9D8B030D-6E8A-4147-A177-3AD203B41FA5}">
                      <a16:colId xmlns:a16="http://schemas.microsoft.com/office/drawing/2014/main" val="1707374724"/>
                    </a:ext>
                  </a:extLst>
                </a:gridCol>
                <a:gridCol w="578541">
                  <a:extLst>
                    <a:ext uri="{9D8B030D-6E8A-4147-A177-3AD203B41FA5}">
                      <a16:colId xmlns:a16="http://schemas.microsoft.com/office/drawing/2014/main" val="1661804035"/>
                    </a:ext>
                  </a:extLst>
                </a:gridCol>
              </a:tblGrid>
              <a:tr h="423131">
                <a:tc rowSpan="2">
                  <a:txBody>
                    <a:bodyPr/>
                    <a:lstStyle/>
                    <a:p>
                      <a:pPr algn="ctr">
                        <a:lnSpc>
                          <a:spcPct val="150000"/>
                        </a:lnSpc>
                        <a:spcBef>
                          <a:spcPts val="300"/>
                        </a:spcBef>
                        <a:spcAft>
                          <a:spcPts val="300"/>
                        </a:spcAft>
                      </a:pPr>
                      <a:r>
                        <a:rPr lang="fr-FR" sz="900" dirty="0">
                          <a:effectLst/>
                        </a:rPr>
                        <a:t>Année</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lnSpc>
                          <a:spcPct val="150000"/>
                        </a:lnSpc>
                        <a:spcBef>
                          <a:spcPts val="300"/>
                        </a:spcBef>
                        <a:spcAft>
                          <a:spcPts val="300"/>
                        </a:spcAft>
                      </a:pPr>
                      <a:r>
                        <a:rPr lang="fr-FR" sz="900" dirty="0">
                          <a:effectLst/>
                        </a:rPr>
                        <a:t>Demande en eau potable (en millions m</a:t>
                      </a:r>
                      <a:r>
                        <a:rPr lang="fr-FR" sz="900" baseline="30000" dirty="0">
                          <a:effectLst/>
                        </a:rPr>
                        <a:t>3</a:t>
                      </a:r>
                      <a:r>
                        <a:rPr lang="fr-FR" sz="900" dirty="0">
                          <a:effectLst/>
                        </a:rPr>
                        <a:t>/an)</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261887659"/>
                  </a:ext>
                </a:extLst>
              </a:tr>
              <a:tr h="664215">
                <a:tc vMerge="1">
                  <a:txBody>
                    <a:bodyPr/>
                    <a:lstStyle/>
                    <a:p>
                      <a:endParaRPr lang="fr-FR"/>
                    </a:p>
                  </a:txBody>
                  <a:tcPr/>
                </a:tc>
                <a:tc>
                  <a:txBody>
                    <a:bodyPr/>
                    <a:lstStyle/>
                    <a:p>
                      <a:pPr algn="ctr">
                        <a:lnSpc>
                          <a:spcPct val="150000"/>
                        </a:lnSpc>
                        <a:spcBef>
                          <a:spcPts val="300"/>
                        </a:spcBef>
                        <a:spcAft>
                          <a:spcPts val="300"/>
                        </a:spcAft>
                      </a:pPr>
                      <a:r>
                        <a:rPr lang="fr-FR" sz="900" dirty="0">
                          <a:effectLst/>
                        </a:rPr>
                        <a:t>Urbain</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dirty="0">
                          <a:effectLst/>
                        </a:rPr>
                        <a:t>Rural</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dirty="0">
                          <a:effectLst/>
                        </a:rPr>
                        <a:t>Total</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7509"/>
                  </a:ext>
                </a:extLst>
              </a:tr>
              <a:tr h="187659">
                <a:tc>
                  <a:txBody>
                    <a:bodyPr/>
                    <a:lstStyle/>
                    <a:p>
                      <a:pPr algn="ctr">
                        <a:lnSpc>
                          <a:spcPct val="150000"/>
                        </a:lnSpc>
                        <a:spcBef>
                          <a:spcPts val="300"/>
                        </a:spcBef>
                        <a:spcAft>
                          <a:spcPts val="300"/>
                        </a:spcAft>
                      </a:pPr>
                      <a:r>
                        <a:rPr lang="fr-FR" sz="900">
                          <a:effectLst/>
                        </a:rPr>
                        <a:t>2020</a:t>
                      </a:r>
                      <a:endParaRPr lang="fr-FR" sz="90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300"/>
                        </a:spcBef>
                        <a:spcAft>
                          <a:spcPts val="300"/>
                        </a:spcAft>
                        <a:buClr>
                          <a:srgbClr val="000000"/>
                        </a:buClr>
                        <a:buSzTx/>
                        <a:buFont typeface="Arial"/>
                        <a:buNone/>
                        <a:tabLst/>
                        <a:defRPr/>
                      </a:pPr>
                      <a:r>
                        <a:rPr lang="fr-FR" sz="900" dirty="0">
                          <a:effectLst/>
                        </a:rPr>
                        <a:t>1 170</a:t>
                      </a:r>
                      <a:endParaRPr lang="fr-FR" sz="900" b="1" dirty="0">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a:effectLst/>
                        </a:rPr>
                        <a:t> 301</a:t>
                      </a:r>
                      <a:endParaRPr lang="fr-FR" sz="90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dirty="0">
                          <a:effectLst/>
                        </a:rPr>
                        <a:t>1471</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1711226"/>
                  </a:ext>
                </a:extLst>
              </a:tr>
              <a:tr h="203262">
                <a:tc>
                  <a:txBody>
                    <a:bodyPr/>
                    <a:lstStyle/>
                    <a:p>
                      <a:pPr algn="ctr">
                        <a:lnSpc>
                          <a:spcPct val="150000"/>
                        </a:lnSpc>
                        <a:spcBef>
                          <a:spcPts val="300"/>
                        </a:spcBef>
                        <a:spcAft>
                          <a:spcPts val="300"/>
                        </a:spcAft>
                      </a:pPr>
                      <a:r>
                        <a:rPr lang="fr-FR" sz="900" dirty="0">
                          <a:effectLst/>
                        </a:rPr>
                        <a:t>2050</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300"/>
                        </a:spcBef>
                        <a:spcAft>
                          <a:spcPts val="300"/>
                        </a:spcAft>
                        <a:buClr>
                          <a:srgbClr val="000000"/>
                        </a:buClr>
                        <a:buSzTx/>
                        <a:buFont typeface="Arial"/>
                        <a:buNone/>
                        <a:tabLst/>
                        <a:defRPr/>
                      </a:pPr>
                      <a:r>
                        <a:rPr lang="fr-FR" sz="900" dirty="0">
                          <a:effectLst/>
                        </a:rPr>
                        <a:t>≈ 1 800</a:t>
                      </a:r>
                      <a:endParaRPr lang="fr-FR" sz="900" b="1" dirty="0">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dirty="0">
                          <a:effectLst/>
                        </a:rPr>
                        <a:t>≈ 400</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00"/>
                        </a:spcBef>
                        <a:spcAft>
                          <a:spcPts val="300"/>
                        </a:spcAft>
                      </a:pPr>
                      <a:r>
                        <a:rPr lang="fr-FR" sz="900" dirty="0">
                          <a:effectLst/>
                        </a:rPr>
                        <a:t>≈ 2100</a:t>
                      </a:r>
                      <a:endParaRPr lang="fr-FR" sz="9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523740"/>
                  </a:ext>
                </a:extLst>
              </a:tr>
            </a:tbl>
          </a:graphicData>
        </a:graphic>
      </p:graphicFrame>
      <p:sp>
        <p:nvSpPr>
          <p:cNvPr id="19" name="Titre 1">
            <a:extLst>
              <a:ext uri="{FF2B5EF4-FFF2-40B4-BE49-F238E27FC236}">
                <a16:creationId xmlns:a16="http://schemas.microsoft.com/office/drawing/2014/main" id="{36A6E2EB-DDCB-4474-656D-04A8045CBE54}"/>
              </a:ext>
            </a:extLst>
          </p:cNvPr>
          <p:cNvSpPr>
            <a:spLocks noGrp="1"/>
          </p:cNvSpPr>
          <p:nvPr>
            <p:ph type="ctrTitle"/>
          </p:nvPr>
        </p:nvSpPr>
        <p:spPr>
          <a:xfrm>
            <a:off x="831233" y="497883"/>
            <a:ext cx="7672500" cy="577800"/>
          </a:xfrm>
        </p:spPr>
        <p:txBody>
          <a:bodyPr/>
          <a:lstStyle/>
          <a:p>
            <a:r>
              <a:rPr lang="fr-FR" sz="2400" dirty="0"/>
              <a:t>Opportunités de </a:t>
            </a:r>
            <a:r>
              <a:rPr lang="fr-FR" sz="2400" dirty="0" err="1"/>
              <a:t>WaterUp</a:t>
            </a:r>
            <a:r>
              <a:rPr lang="fr-FR" sz="2400" dirty="0"/>
              <a:t> dans le marché de l’eau potable à usage domestique</a:t>
            </a:r>
          </a:p>
        </p:txBody>
      </p:sp>
      <p:pic>
        <p:nvPicPr>
          <p:cNvPr id="3" name="Picture 5">
            <a:extLst>
              <a:ext uri="{FF2B5EF4-FFF2-40B4-BE49-F238E27FC236}">
                <a16:creationId xmlns:a16="http://schemas.microsoft.com/office/drawing/2014/main" id="{D9407B06-C3AB-116C-8A67-A9913C14EFDA}"/>
              </a:ext>
            </a:extLst>
          </p:cNvPr>
          <p:cNvPicPr>
            <a:picLocks noChangeAspect="1"/>
          </p:cNvPicPr>
          <p:nvPr/>
        </p:nvPicPr>
        <p:blipFill rotWithShape="1">
          <a:blip r:embed="rId3"/>
          <a:srcRect t="6342"/>
          <a:stretch/>
        </p:blipFill>
        <p:spPr>
          <a:xfrm>
            <a:off x="5993430" y="1597333"/>
            <a:ext cx="2871170" cy="2999640"/>
          </a:xfrm>
          <a:prstGeom prst="rect">
            <a:avLst/>
          </a:prstGeom>
        </p:spPr>
      </p:pic>
      <p:grpSp>
        <p:nvGrpSpPr>
          <p:cNvPr id="5" name="Groupe 4">
            <a:extLst>
              <a:ext uri="{FF2B5EF4-FFF2-40B4-BE49-F238E27FC236}">
                <a16:creationId xmlns:a16="http://schemas.microsoft.com/office/drawing/2014/main" id="{DE23BC0D-EDE1-6B25-94A1-D4660D5EEB03}"/>
              </a:ext>
            </a:extLst>
          </p:cNvPr>
          <p:cNvGrpSpPr/>
          <p:nvPr/>
        </p:nvGrpSpPr>
        <p:grpSpPr>
          <a:xfrm>
            <a:off x="0" y="1415687"/>
            <a:ext cx="1552576" cy="708387"/>
            <a:chOff x="-26503" y="1244239"/>
            <a:chExt cx="2130156" cy="793335"/>
          </a:xfrm>
        </p:grpSpPr>
        <p:pic>
          <p:nvPicPr>
            <p:cNvPr id="6" name="Google Shape;2145;p40">
              <a:extLst>
                <a:ext uri="{FF2B5EF4-FFF2-40B4-BE49-F238E27FC236}">
                  <a16:creationId xmlns:a16="http://schemas.microsoft.com/office/drawing/2014/main" id="{581C335D-2D40-55B9-5DC7-0C4730B667E9}"/>
                </a:ext>
              </a:extLst>
            </p:cNvPr>
            <p:cNvPicPr preferRelativeResize="0"/>
            <p:nvPr/>
          </p:nvPicPr>
          <p:blipFill>
            <a:blip r:embed="rId4">
              <a:alphaModFix amt="64000"/>
            </a:blip>
            <a:stretch>
              <a:fillRect/>
            </a:stretch>
          </p:blipFill>
          <p:spPr>
            <a:xfrm>
              <a:off x="-26503" y="1244239"/>
              <a:ext cx="2130156" cy="793335"/>
            </a:xfrm>
            <a:prstGeom prst="rect">
              <a:avLst/>
            </a:prstGeom>
            <a:noFill/>
            <a:ln>
              <a:noFill/>
            </a:ln>
          </p:spPr>
        </p:pic>
        <p:sp>
          <p:nvSpPr>
            <p:cNvPr id="7" name="ZoneTexte 6">
              <a:extLst>
                <a:ext uri="{FF2B5EF4-FFF2-40B4-BE49-F238E27FC236}">
                  <a16:creationId xmlns:a16="http://schemas.microsoft.com/office/drawing/2014/main" id="{C89C21FE-CA9D-F7A9-86ED-82D7B059AEBB}"/>
                </a:ext>
              </a:extLst>
            </p:cNvPr>
            <p:cNvSpPr txBox="1"/>
            <p:nvPr/>
          </p:nvSpPr>
          <p:spPr>
            <a:xfrm>
              <a:off x="187674" y="1361915"/>
              <a:ext cx="1701800" cy="672134"/>
            </a:xfrm>
            <a:prstGeom prst="rect">
              <a:avLst/>
            </a:prstGeom>
            <a:noFill/>
          </p:spPr>
          <p:txBody>
            <a:bodyPr wrap="square" rtlCol="0">
              <a:spAutoFit/>
            </a:bodyPr>
            <a:lstStyle/>
            <a:p>
              <a:pPr algn="ctr"/>
              <a:r>
                <a:rPr lang="fr-FR" sz="1100" b="1" dirty="0"/>
                <a:t>L’augmentation de la demande en eau</a:t>
              </a:r>
            </a:p>
          </p:txBody>
        </p:sp>
      </p:grpSp>
      <p:sp>
        <p:nvSpPr>
          <p:cNvPr id="8" name="ZoneTexte 7">
            <a:extLst>
              <a:ext uri="{FF2B5EF4-FFF2-40B4-BE49-F238E27FC236}">
                <a16:creationId xmlns:a16="http://schemas.microsoft.com/office/drawing/2014/main" id="{85D3DFE8-DDD0-964B-19DB-7261FB2F5242}"/>
              </a:ext>
            </a:extLst>
          </p:cNvPr>
          <p:cNvSpPr txBox="1"/>
          <p:nvPr/>
        </p:nvSpPr>
        <p:spPr>
          <a:xfrm>
            <a:off x="6467475" y="4596973"/>
            <a:ext cx="2036258" cy="400110"/>
          </a:xfrm>
          <a:prstGeom prst="rect">
            <a:avLst/>
          </a:prstGeom>
          <a:noFill/>
        </p:spPr>
        <p:txBody>
          <a:bodyPr wrap="square" rtlCol="0">
            <a:spAutoFit/>
          </a:bodyPr>
          <a:lstStyle/>
          <a:p>
            <a:pPr algn="ctr"/>
            <a:r>
              <a:rPr lang="fr-FR" sz="1000" dirty="0">
                <a:solidFill>
                  <a:srgbClr val="67727B"/>
                </a:solidFill>
              </a:rPr>
              <a:t>Répartition des eaux saumâtres au Maroc</a:t>
            </a:r>
          </a:p>
        </p:txBody>
      </p:sp>
    </p:spTree>
    <p:extLst>
      <p:ext uri="{BB962C8B-B14F-4D97-AF65-F5344CB8AC3E}">
        <p14:creationId xmlns:p14="http://schemas.microsoft.com/office/powerpoint/2010/main" val="198116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
            <a:extLst>
              <a:ext uri="{FF2B5EF4-FFF2-40B4-BE49-F238E27FC236}">
                <a16:creationId xmlns:a16="http://schemas.microsoft.com/office/drawing/2014/main" id="{36A6E2EB-DDCB-4474-656D-04A8045CBE54}"/>
              </a:ext>
            </a:extLst>
          </p:cNvPr>
          <p:cNvSpPr>
            <a:spLocks noGrp="1"/>
          </p:cNvSpPr>
          <p:nvPr>
            <p:ph type="ctrTitle"/>
          </p:nvPr>
        </p:nvSpPr>
        <p:spPr>
          <a:xfrm>
            <a:off x="831233" y="497883"/>
            <a:ext cx="7672500" cy="577800"/>
          </a:xfrm>
        </p:spPr>
        <p:txBody>
          <a:bodyPr/>
          <a:lstStyle/>
          <a:p>
            <a:r>
              <a:rPr lang="fr-FR" sz="2400" dirty="0"/>
              <a:t>Opportunités de </a:t>
            </a:r>
            <a:r>
              <a:rPr lang="fr-FR" sz="2400" dirty="0" err="1"/>
              <a:t>WaterUp</a:t>
            </a:r>
            <a:r>
              <a:rPr lang="fr-FR" sz="2400" dirty="0"/>
              <a:t> dans le marché de l’eau potable à usage domestique</a:t>
            </a:r>
          </a:p>
        </p:txBody>
      </p:sp>
      <p:pic>
        <p:nvPicPr>
          <p:cNvPr id="3" name="Image 2" descr="Une image contenant extérieur, personne&#10;&#10;Description générée automatiquement">
            <a:extLst>
              <a:ext uri="{FF2B5EF4-FFF2-40B4-BE49-F238E27FC236}">
                <a16:creationId xmlns:a16="http://schemas.microsoft.com/office/drawing/2014/main" id="{051D95D1-49F1-5372-FC2B-9767FFE6A627}"/>
              </a:ext>
            </a:extLst>
          </p:cNvPr>
          <p:cNvPicPr>
            <a:picLocks noChangeAspect="1"/>
          </p:cNvPicPr>
          <p:nvPr/>
        </p:nvPicPr>
        <p:blipFill>
          <a:blip r:embed="rId3"/>
          <a:stretch>
            <a:fillRect/>
          </a:stretch>
        </p:blipFill>
        <p:spPr>
          <a:xfrm>
            <a:off x="2886127" y="1625877"/>
            <a:ext cx="2816283" cy="1819842"/>
          </a:xfrm>
          <a:prstGeom prst="rect">
            <a:avLst/>
          </a:prstGeom>
        </p:spPr>
      </p:pic>
      <p:graphicFrame>
        <p:nvGraphicFramePr>
          <p:cNvPr id="22" name="Graphique 21">
            <a:extLst>
              <a:ext uri="{FF2B5EF4-FFF2-40B4-BE49-F238E27FC236}">
                <a16:creationId xmlns:a16="http://schemas.microsoft.com/office/drawing/2014/main" id="{7EFAD49B-76FE-3AA0-1C4C-D13679F2BAD6}"/>
              </a:ext>
            </a:extLst>
          </p:cNvPr>
          <p:cNvGraphicFramePr/>
          <p:nvPr>
            <p:extLst>
              <p:ext uri="{D42A27DB-BD31-4B8C-83A1-F6EECF244321}">
                <p14:modId xmlns:p14="http://schemas.microsoft.com/office/powerpoint/2010/main" val="590098631"/>
              </p:ext>
            </p:extLst>
          </p:nvPr>
        </p:nvGraphicFramePr>
        <p:xfrm>
          <a:off x="2572685" y="3445719"/>
          <a:ext cx="1569858" cy="1212426"/>
        </p:xfrm>
        <a:graphic>
          <a:graphicData uri="http://schemas.openxmlformats.org/drawingml/2006/chart">
            <c:chart xmlns:c="http://schemas.openxmlformats.org/drawingml/2006/chart" xmlns:r="http://schemas.openxmlformats.org/officeDocument/2006/relationships" r:id="rId4"/>
          </a:graphicData>
        </a:graphic>
      </p:graphicFrame>
      <p:sp>
        <p:nvSpPr>
          <p:cNvPr id="23" name="ZoneTexte 22">
            <a:extLst>
              <a:ext uri="{FF2B5EF4-FFF2-40B4-BE49-F238E27FC236}">
                <a16:creationId xmlns:a16="http://schemas.microsoft.com/office/drawing/2014/main" id="{595641BD-DE7E-0DB1-FA6D-995F4808AFAE}"/>
              </a:ext>
            </a:extLst>
          </p:cNvPr>
          <p:cNvSpPr txBox="1"/>
          <p:nvPr/>
        </p:nvSpPr>
        <p:spPr>
          <a:xfrm>
            <a:off x="6197600" y="1625877"/>
            <a:ext cx="2667000" cy="1985159"/>
          </a:xfrm>
          <a:prstGeom prst="rect">
            <a:avLst/>
          </a:prstGeom>
          <a:noFill/>
        </p:spPr>
        <p:txBody>
          <a:bodyPr wrap="square" rtlCol="0">
            <a:spAutoFit/>
          </a:bodyPr>
          <a:lstStyle/>
          <a:p>
            <a:pPr algn="ctr"/>
            <a:r>
              <a:rPr lang="fr-FR" sz="1800" b="1" dirty="0">
                <a:solidFill>
                  <a:srgbClr val="00B050"/>
                </a:solidFill>
              </a:rPr>
              <a:t>Avantages de WaterUP:</a:t>
            </a:r>
          </a:p>
          <a:p>
            <a:pPr marL="285750" indent="-285750">
              <a:buFont typeface="Arial" panose="020B0604020202020204" pitchFamily="34" charset="0"/>
              <a:buChar char="•"/>
            </a:pPr>
            <a:endParaRPr lang="fr-FR" sz="1500" b="1" dirty="0">
              <a:solidFill>
                <a:schemeClr val="tx1">
                  <a:lumMod val="50000"/>
                </a:schemeClr>
              </a:solidFill>
            </a:endParaRPr>
          </a:p>
          <a:p>
            <a:pPr marL="285750" indent="-285750">
              <a:buFont typeface="Arial" panose="020B0604020202020204" pitchFamily="34" charset="0"/>
              <a:buChar char="•"/>
            </a:pPr>
            <a:r>
              <a:rPr lang="fr-FR" sz="1200" b="1" dirty="0">
                <a:solidFill>
                  <a:schemeClr val="tx1">
                    <a:lumMod val="50000"/>
                  </a:schemeClr>
                </a:solidFill>
              </a:rPr>
              <a:t>Installation rapide et facile</a:t>
            </a:r>
          </a:p>
          <a:p>
            <a:pPr marL="285750" indent="-285750">
              <a:buFont typeface="Arial" panose="020B0604020202020204" pitchFamily="34" charset="0"/>
              <a:buChar char="•"/>
            </a:pPr>
            <a:endParaRPr lang="fr-FR" sz="1200" b="1" dirty="0">
              <a:solidFill>
                <a:schemeClr val="tx1">
                  <a:lumMod val="50000"/>
                </a:schemeClr>
              </a:solidFill>
            </a:endParaRPr>
          </a:p>
          <a:p>
            <a:pPr marL="285750" indent="-285750">
              <a:buFont typeface="Arial" panose="020B0604020202020204" pitchFamily="34" charset="0"/>
              <a:buChar char="•"/>
            </a:pPr>
            <a:r>
              <a:rPr lang="fr-FR" sz="1200" b="1" dirty="0">
                <a:solidFill>
                  <a:schemeClr val="tx1">
                    <a:lumMod val="50000"/>
                  </a:schemeClr>
                </a:solidFill>
              </a:rPr>
              <a:t>Utilise 100% d’énergies renouvelables</a:t>
            </a:r>
          </a:p>
          <a:p>
            <a:pPr marL="285750" indent="-285750">
              <a:buFont typeface="Arial" panose="020B0604020202020204" pitchFamily="34" charset="0"/>
              <a:buChar char="•"/>
            </a:pPr>
            <a:endParaRPr lang="fr-FR" sz="1200" b="1" dirty="0">
              <a:solidFill>
                <a:schemeClr val="tx1">
                  <a:lumMod val="50000"/>
                </a:schemeClr>
              </a:solidFill>
            </a:endParaRPr>
          </a:p>
          <a:p>
            <a:pPr marL="285750" indent="-285750">
              <a:buFont typeface="Arial" panose="020B0604020202020204" pitchFamily="34" charset="0"/>
              <a:buChar char="•"/>
            </a:pPr>
            <a:r>
              <a:rPr lang="fr-FR" sz="1200" b="1" dirty="0">
                <a:solidFill>
                  <a:schemeClr val="tx1">
                    <a:lumMod val="50000"/>
                  </a:schemeClr>
                </a:solidFill>
              </a:rPr>
              <a:t>Autonome</a:t>
            </a:r>
          </a:p>
        </p:txBody>
      </p:sp>
      <p:sp>
        <p:nvSpPr>
          <p:cNvPr id="5" name="ZoneTexte 4">
            <a:extLst>
              <a:ext uri="{FF2B5EF4-FFF2-40B4-BE49-F238E27FC236}">
                <a16:creationId xmlns:a16="http://schemas.microsoft.com/office/drawing/2014/main" id="{C99943CB-50B2-DD2F-B788-F102D8EAA57D}"/>
              </a:ext>
            </a:extLst>
          </p:cNvPr>
          <p:cNvSpPr txBox="1"/>
          <p:nvPr/>
        </p:nvSpPr>
        <p:spPr>
          <a:xfrm>
            <a:off x="2265359" y="4520667"/>
            <a:ext cx="2184510" cy="400110"/>
          </a:xfrm>
          <a:prstGeom prst="rect">
            <a:avLst/>
          </a:prstGeom>
          <a:noFill/>
        </p:spPr>
        <p:txBody>
          <a:bodyPr wrap="square" rtlCol="0">
            <a:spAutoFit/>
          </a:bodyPr>
          <a:lstStyle/>
          <a:p>
            <a:pPr algn="ctr"/>
            <a:r>
              <a:rPr lang="fr-FR" sz="1000" b="1" dirty="0">
                <a:solidFill>
                  <a:srgbClr val="FF0000"/>
                </a:solidFill>
              </a:rPr>
              <a:t>Taux de branchement au réseau de distribution</a:t>
            </a:r>
          </a:p>
        </p:txBody>
      </p:sp>
      <p:sp>
        <p:nvSpPr>
          <p:cNvPr id="6" name="ZoneTexte 5">
            <a:extLst>
              <a:ext uri="{FF2B5EF4-FFF2-40B4-BE49-F238E27FC236}">
                <a16:creationId xmlns:a16="http://schemas.microsoft.com/office/drawing/2014/main" id="{096633B4-3D2A-749E-414E-19D1266A87F1}"/>
              </a:ext>
            </a:extLst>
          </p:cNvPr>
          <p:cNvSpPr txBox="1"/>
          <p:nvPr/>
        </p:nvSpPr>
        <p:spPr>
          <a:xfrm>
            <a:off x="4142543" y="3899261"/>
            <a:ext cx="307326" cy="307777"/>
          </a:xfrm>
          <a:prstGeom prst="rect">
            <a:avLst/>
          </a:prstGeom>
          <a:noFill/>
        </p:spPr>
        <p:txBody>
          <a:bodyPr wrap="square" rtlCol="0">
            <a:spAutoFit/>
          </a:bodyPr>
          <a:lstStyle/>
          <a:p>
            <a:r>
              <a:rPr lang="fr-FR" b="1" dirty="0">
                <a:solidFill>
                  <a:srgbClr val="FF0000"/>
                </a:solidFill>
              </a:rPr>
              <a:t>≈</a:t>
            </a:r>
          </a:p>
        </p:txBody>
      </p:sp>
      <p:sp>
        <p:nvSpPr>
          <p:cNvPr id="7" name="ZoneTexte 6">
            <a:extLst>
              <a:ext uri="{FF2B5EF4-FFF2-40B4-BE49-F238E27FC236}">
                <a16:creationId xmlns:a16="http://schemas.microsoft.com/office/drawing/2014/main" id="{ECEAE3F6-F36F-5EE3-F528-6E103F7703FD}"/>
              </a:ext>
            </a:extLst>
          </p:cNvPr>
          <p:cNvSpPr txBox="1"/>
          <p:nvPr/>
        </p:nvSpPr>
        <p:spPr>
          <a:xfrm>
            <a:off x="4572000" y="3689670"/>
            <a:ext cx="1323975" cy="1384995"/>
          </a:xfrm>
          <a:prstGeom prst="rect">
            <a:avLst/>
          </a:prstGeom>
          <a:noFill/>
        </p:spPr>
        <p:txBody>
          <a:bodyPr wrap="square" rtlCol="0">
            <a:spAutoFit/>
          </a:bodyPr>
          <a:lstStyle/>
          <a:p>
            <a:pPr algn="ctr"/>
            <a:r>
              <a:rPr lang="fr-FR" sz="1200" b="1" dirty="0">
                <a:solidFill>
                  <a:srgbClr val="FF0000"/>
                </a:solidFill>
              </a:rPr>
              <a:t>8 Millions </a:t>
            </a:r>
            <a:r>
              <a:rPr lang="fr-FR" sz="1200" dirty="0">
                <a:solidFill>
                  <a:schemeClr val="tx1">
                    <a:lumMod val="50000"/>
                  </a:schemeClr>
                </a:solidFill>
              </a:rPr>
              <a:t>de la population en milieu rural ne sont pas branchés au réseaux de l’eau potable</a:t>
            </a:r>
          </a:p>
        </p:txBody>
      </p:sp>
      <p:grpSp>
        <p:nvGrpSpPr>
          <p:cNvPr id="8" name="Groupe 7">
            <a:extLst>
              <a:ext uri="{FF2B5EF4-FFF2-40B4-BE49-F238E27FC236}">
                <a16:creationId xmlns:a16="http://schemas.microsoft.com/office/drawing/2014/main" id="{051C39BE-ADBA-DC66-3BD0-7A225DBC0669}"/>
              </a:ext>
            </a:extLst>
          </p:cNvPr>
          <p:cNvGrpSpPr/>
          <p:nvPr/>
        </p:nvGrpSpPr>
        <p:grpSpPr>
          <a:xfrm>
            <a:off x="0" y="1415687"/>
            <a:ext cx="1552576" cy="708387"/>
            <a:chOff x="-26503" y="1244239"/>
            <a:chExt cx="2130156" cy="793335"/>
          </a:xfrm>
        </p:grpSpPr>
        <p:pic>
          <p:nvPicPr>
            <p:cNvPr id="9" name="Google Shape;2145;p40">
              <a:extLst>
                <a:ext uri="{FF2B5EF4-FFF2-40B4-BE49-F238E27FC236}">
                  <a16:creationId xmlns:a16="http://schemas.microsoft.com/office/drawing/2014/main" id="{E16EC6D8-32AC-357D-3780-6F7704EE0C36}"/>
                </a:ext>
              </a:extLst>
            </p:cNvPr>
            <p:cNvPicPr preferRelativeResize="0"/>
            <p:nvPr/>
          </p:nvPicPr>
          <p:blipFill>
            <a:blip r:embed="rId5">
              <a:alphaModFix amt="64000"/>
            </a:blip>
            <a:stretch>
              <a:fillRect/>
            </a:stretch>
          </p:blipFill>
          <p:spPr>
            <a:xfrm>
              <a:off x="-26503" y="1244239"/>
              <a:ext cx="2130156" cy="793335"/>
            </a:xfrm>
            <a:prstGeom prst="rect">
              <a:avLst/>
            </a:prstGeom>
            <a:noFill/>
            <a:ln>
              <a:noFill/>
            </a:ln>
          </p:spPr>
        </p:pic>
        <p:sp>
          <p:nvSpPr>
            <p:cNvPr id="10" name="ZoneTexte 9">
              <a:extLst>
                <a:ext uri="{FF2B5EF4-FFF2-40B4-BE49-F238E27FC236}">
                  <a16:creationId xmlns:a16="http://schemas.microsoft.com/office/drawing/2014/main" id="{A6DF4DCE-B4A6-573A-A438-A808630D4C87}"/>
                </a:ext>
              </a:extLst>
            </p:cNvPr>
            <p:cNvSpPr txBox="1"/>
            <p:nvPr/>
          </p:nvSpPr>
          <p:spPr>
            <a:xfrm>
              <a:off x="187674" y="1361915"/>
              <a:ext cx="1701800" cy="672134"/>
            </a:xfrm>
            <a:prstGeom prst="rect">
              <a:avLst/>
            </a:prstGeom>
            <a:noFill/>
          </p:spPr>
          <p:txBody>
            <a:bodyPr wrap="square" rtlCol="0">
              <a:spAutoFit/>
            </a:bodyPr>
            <a:lstStyle/>
            <a:p>
              <a:pPr algn="ctr"/>
              <a:r>
                <a:rPr lang="fr-FR" sz="1100" b="1" dirty="0">
                  <a:solidFill>
                    <a:schemeClr val="bg1">
                      <a:lumMod val="50000"/>
                    </a:schemeClr>
                  </a:solidFill>
                </a:rPr>
                <a:t>L’augmentation de la demande en eau</a:t>
              </a:r>
            </a:p>
          </p:txBody>
        </p:sp>
      </p:grpSp>
      <p:grpSp>
        <p:nvGrpSpPr>
          <p:cNvPr id="12" name="Groupe 11">
            <a:extLst>
              <a:ext uri="{FF2B5EF4-FFF2-40B4-BE49-F238E27FC236}">
                <a16:creationId xmlns:a16="http://schemas.microsoft.com/office/drawing/2014/main" id="{80059803-B021-DBF5-E6DB-5CC21862B32C}"/>
              </a:ext>
            </a:extLst>
          </p:cNvPr>
          <p:cNvGrpSpPr/>
          <p:nvPr/>
        </p:nvGrpSpPr>
        <p:grpSpPr>
          <a:xfrm>
            <a:off x="0" y="3190874"/>
            <a:ext cx="1552576" cy="708387"/>
            <a:chOff x="-26503" y="1244239"/>
            <a:chExt cx="2130156" cy="793335"/>
          </a:xfrm>
        </p:grpSpPr>
        <p:pic>
          <p:nvPicPr>
            <p:cNvPr id="13" name="Google Shape;2145;p40">
              <a:extLst>
                <a:ext uri="{FF2B5EF4-FFF2-40B4-BE49-F238E27FC236}">
                  <a16:creationId xmlns:a16="http://schemas.microsoft.com/office/drawing/2014/main" id="{0180360C-3ECE-76FF-B748-73CFC283430C}"/>
                </a:ext>
              </a:extLst>
            </p:cNvPr>
            <p:cNvPicPr preferRelativeResize="0"/>
            <p:nvPr/>
          </p:nvPicPr>
          <p:blipFill>
            <a:blip r:embed="rId5">
              <a:alphaModFix amt="64000"/>
            </a:blip>
            <a:stretch>
              <a:fillRect/>
            </a:stretch>
          </p:blipFill>
          <p:spPr>
            <a:xfrm>
              <a:off x="-26503" y="1244239"/>
              <a:ext cx="2130156" cy="793335"/>
            </a:xfrm>
            <a:prstGeom prst="rect">
              <a:avLst/>
            </a:prstGeom>
            <a:noFill/>
            <a:ln>
              <a:noFill/>
            </a:ln>
          </p:spPr>
        </p:pic>
        <p:sp>
          <p:nvSpPr>
            <p:cNvPr id="15" name="ZoneTexte 14">
              <a:extLst>
                <a:ext uri="{FF2B5EF4-FFF2-40B4-BE49-F238E27FC236}">
                  <a16:creationId xmlns:a16="http://schemas.microsoft.com/office/drawing/2014/main" id="{0D617812-407A-5861-2777-2E20196E9F6D}"/>
                </a:ext>
              </a:extLst>
            </p:cNvPr>
            <p:cNvSpPr txBox="1"/>
            <p:nvPr/>
          </p:nvSpPr>
          <p:spPr>
            <a:xfrm>
              <a:off x="187674" y="1399626"/>
              <a:ext cx="1701800" cy="482558"/>
            </a:xfrm>
            <a:prstGeom prst="rect">
              <a:avLst/>
            </a:prstGeom>
            <a:noFill/>
          </p:spPr>
          <p:txBody>
            <a:bodyPr wrap="square" rtlCol="0">
              <a:spAutoFit/>
            </a:bodyPr>
            <a:lstStyle/>
            <a:p>
              <a:pPr algn="ctr"/>
              <a:r>
                <a:rPr lang="fr-FR" sz="1100" b="1" dirty="0"/>
                <a:t>L’accès à l’eau potable</a:t>
              </a:r>
            </a:p>
          </p:txBody>
        </p:sp>
      </p:grpSp>
      <p:sp>
        <p:nvSpPr>
          <p:cNvPr id="2" name="ZoneTexte 1">
            <a:extLst>
              <a:ext uri="{FF2B5EF4-FFF2-40B4-BE49-F238E27FC236}">
                <a16:creationId xmlns:a16="http://schemas.microsoft.com/office/drawing/2014/main" id="{46C72AB4-8C6B-19DF-1CA2-F68D4C209362}"/>
              </a:ext>
            </a:extLst>
          </p:cNvPr>
          <p:cNvSpPr txBox="1"/>
          <p:nvPr/>
        </p:nvSpPr>
        <p:spPr>
          <a:xfrm>
            <a:off x="3861609" y="4834296"/>
            <a:ext cx="1611748" cy="215444"/>
          </a:xfrm>
          <a:prstGeom prst="rect">
            <a:avLst/>
          </a:prstGeom>
          <a:noFill/>
        </p:spPr>
        <p:txBody>
          <a:bodyPr wrap="square" rtlCol="0">
            <a:spAutoFit/>
          </a:bodyPr>
          <a:lstStyle/>
          <a:p>
            <a:r>
              <a:rPr lang="fr-FR" sz="800" i="1"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ONEE, 2022.</a:t>
            </a:r>
            <a:endParaRPr lang="fr-FR" sz="8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287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P spid="23" grpId="0"/>
      <p:bldP spid="5" grpId="0"/>
      <p:bldP spid="6" grpId="0"/>
      <p:bldP spid="7" grpId="0"/>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266;p47">
            <a:extLst>
              <a:ext uri="{FF2B5EF4-FFF2-40B4-BE49-F238E27FC236}">
                <a16:creationId xmlns:a16="http://schemas.microsoft.com/office/drawing/2014/main" id="{3236F5A3-8604-69A0-6260-3942F62572E6}"/>
              </a:ext>
            </a:extLst>
          </p:cNvPr>
          <p:cNvPicPr preferRelativeResize="0"/>
          <p:nvPr/>
        </p:nvPicPr>
        <p:blipFill>
          <a:blip r:embed="rId3">
            <a:alphaModFix amt="52000"/>
          </a:blip>
          <a:stretch>
            <a:fillRect/>
          </a:stretch>
        </p:blipFill>
        <p:spPr>
          <a:xfrm rot="21154538" flipH="1">
            <a:off x="6000150" y="2381131"/>
            <a:ext cx="2979450" cy="942398"/>
          </a:xfrm>
          <a:prstGeom prst="rect">
            <a:avLst/>
          </a:prstGeom>
          <a:noFill/>
          <a:ln>
            <a:noFill/>
          </a:ln>
        </p:spPr>
      </p:pic>
      <p:sp>
        <p:nvSpPr>
          <p:cNvPr id="19" name="Titre 1">
            <a:extLst>
              <a:ext uri="{FF2B5EF4-FFF2-40B4-BE49-F238E27FC236}">
                <a16:creationId xmlns:a16="http://schemas.microsoft.com/office/drawing/2014/main" id="{36A6E2EB-DDCB-4474-656D-04A8045CBE54}"/>
              </a:ext>
            </a:extLst>
          </p:cNvPr>
          <p:cNvSpPr>
            <a:spLocks noGrp="1"/>
          </p:cNvSpPr>
          <p:nvPr>
            <p:ph type="ctrTitle"/>
          </p:nvPr>
        </p:nvSpPr>
        <p:spPr>
          <a:xfrm>
            <a:off x="831233" y="497883"/>
            <a:ext cx="7672500" cy="577800"/>
          </a:xfrm>
        </p:spPr>
        <p:txBody>
          <a:bodyPr/>
          <a:lstStyle/>
          <a:p>
            <a:r>
              <a:rPr lang="fr-FR" sz="2400" dirty="0"/>
              <a:t>Défis de </a:t>
            </a:r>
            <a:r>
              <a:rPr lang="fr-FR" sz="2400" dirty="0" err="1"/>
              <a:t>WaterUp</a:t>
            </a:r>
            <a:r>
              <a:rPr lang="fr-FR" sz="2400" dirty="0"/>
              <a:t> dans le marché de l’eau potable à usage domestique</a:t>
            </a:r>
          </a:p>
        </p:txBody>
      </p:sp>
      <p:pic>
        <p:nvPicPr>
          <p:cNvPr id="3" name="Image 2" descr="Une image contenant texte, personne, homme, complet&#10;&#10;Description générée automatiquement">
            <a:extLst>
              <a:ext uri="{FF2B5EF4-FFF2-40B4-BE49-F238E27FC236}">
                <a16:creationId xmlns:a16="http://schemas.microsoft.com/office/drawing/2014/main" id="{BEF7ECE7-A675-5DBE-B663-CF737C3964D5}"/>
              </a:ext>
            </a:extLst>
          </p:cNvPr>
          <p:cNvPicPr>
            <a:picLocks noChangeAspect="1"/>
          </p:cNvPicPr>
          <p:nvPr/>
        </p:nvPicPr>
        <p:blipFill>
          <a:blip r:embed="rId4"/>
          <a:stretch>
            <a:fillRect/>
          </a:stretch>
        </p:blipFill>
        <p:spPr>
          <a:xfrm>
            <a:off x="3709656" y="3473876"/>
            <a:ext cx="1989480" cy="1107996"/>
          </a:xfrm>
          <a:prstGeom prst="rect">
            <a:avLst/>
          </a:prstGeom>
          <a:ln>
            <a:noFill/>
          </a:ln>
          <a:effectLst>
            <a:softEdge rad="112500"/>
          </a:effectLst>
        </p:spPr>
      </p:pic>
      <p:sp>
        <p:nvSpPr>
          <p:cNvPr id="5" name="ZoneTexte 4">
            <a:extLst>
              <a:ext uri="{FF2B5EF4-FFF2-40B4-BE49-F238E27FC236}">
                <a16:creationId xmlns:a16="http://schemas.microsoft.com/office/drawing/2014/main" id="{B974C3B9-7498-F531-B1CF-D6A85188E5E9}"/>
              </a:ext>
            </a:extLst>
          </p:cNvPr>
          <p:cNvSpPr txBox="1"/>
          <p:nvPr/>
        </p:nvSpPr>
        <p:spPr>
          <a:xfrm>
            <a:off x="1194830" y="3537621"/>
            <a:ext cx="2514826" cy="1107996"/>
          </a:xfrm>
          <a:prstGeom prst="rect">
            <a:avLst/>
          </a:prstGeom>
          <a:noFill/>
        </p:spPr>
        <p:txBody>
          <a:bodyPr wrap="square" rtlCol="0">
            <a:spAutoFit/>
          </a:bodyPr>
          <a:lstStyle/>
          <a:p>
            <a:r>
              <a:rPr lang="fr-FR" sz="1100" b="0" i="1" dirty="0">
                <a:solidFill>
                  <a:schemeClr val="tx1">
                    <a:lumMod val="50000"/>
                  </a:schemeClr>
                </a:solidFill>
                <a:effectLst/>
                <a:latin typeface="Georgia" panose="02040502050405020303" pitchFamily="18" charset="0"/>
              </a:rPr>
              <a:t>« </a:t>
            </a:r>
            <a:r>
              <a:rPr lang="fr-FR" sz="1100" b="0" i="1" u="sng" dirty="0">
                <a:solidFill>
                  <a:schemeClr val="tx1">
                    <a:lumMod val="50000"/>
                  </a:schemeClr>
                </a:solidFill>
                <a:effectLst/>
                <a:latin typeface="Georgia" panose="02040502050405020303" pitchFamily="18" charset="0"/>
              </a:rPr>
              <a:t>La subvention </a:t>
            </a:r>
            <a:r>
              <a:rPr lang="fr-FR" sz="1100" b="0" i="1" dirty="0">
                <a:solidFill>
                  <a:schemeClr val="tx1">
                    <a:lumMod val="50000"/>
                  </a:schemeClr>
                </a:solidFill>
                <a:effectLst/>
                <a:latin typeface="Georgia" panose="02040502050405020303" pitchFamily="18" charset="0"/>
              </a:rPr>
              <a:t>pour les ménages défavorisés serait maintenue, </a:t>
            </a:r>
            <a:r>
              <a:rPr lang="fr-FR" sz="1100" b="0" i="1" dirty="0">
                <a:solidFill>
                  <a:srgbClr val="FF0000"/>
                </a:solidFill>
                <a:effectLst/>
                <a:latin typeface="Georgia" panose="02040502050405020303" pitchFamily="18" charset="0"/>
              </a:rPr>
              <a:t>le cas échéant, et des tarifs indexés seraient introduits pour compenser les variations des coûts de production. </a:t>
            </a:r>
            <a:r>
              <a:rPr lang="fr-FR" sz="1100" b="0" i="1" dirty="0">
                <a:solidFill>
                  <a:schemeClr val="tx1">
                    <a:lumMod val="50000"/>
                  </a:schemeClr>
                </a:solidFill>
                <a:effectLst/>
                <a:latin typeface="Georgia" panose="02040502050405020303" pitchFamily="18" charset="0"/>
              </a:rPr>
              <a:t>»</a:t>
            </a:r>
            <a:endParaRPr lang="fr-FR" sz="1100" i="1" dirty="0">
              <a:solidFill>
                <a:schemeClr val="tx1">
                  <a:lumMod val="50000"/>
                </a:schemeClr>
              </a:solidFill>
            </a:endParaRPr>
          </a:p>
        </p:txBody>
      </p:sp>
      <p:sp>
        <p:nvSpPr>
          <p:cNvPr id="6" name="ZoneTexte 5">
            <a:extLst>
              <a:ext uri="{FF2B5EF4-FFF2-40B4-BE49-F238E27FC236}">
                <a16:creationId xmlns:a16="http://schemas.microsoft.com/office/drawing/2014/main" id="{D2185037-549E-D899-24D5-170E9F133290}"/>
              </a:ext>
            </a:extLst>
          </p:cNvPr>
          <p:cNvSpPr txBox="1"/>
          <p:nvPr/>
        </p:nvSpPr>
        <p:spPr>
          <a:xfrm>
            <a:off x="2452243" y="3281245"/>
            <a:ext cx="3648963" cy="215444"/>
          </a:xfrm>
          <a:prstGeom prst="rect">
            <a:avLst/>
          </a:prstGeom>
          <a:noFill/>
        </p:spPr>
        <p:txBody>
          <a:bodyPr wrap="square" rtlCol="0">
            <a:spAutoFit/>
          </a:bodyPr>
          <a:lstStyle/>
          <a:p>
            <a:r>
              <a:rPr lang="fr-FR" sz="800" i="1" dirty="0">
                <a:solidFill>
                  <a:schemeClr val="bg1">
                    <a:lumMod val="50000"/>
                  </a:schemeClr>
                </a:solidFill>
                <a:latin typeface="Calibri" panose="020F0502020204030204" pitchFamily="34" charset="0"/>
                <a:cs typeface="Calibri" panose="020F0502020204030204" pitchFamily="34" charset="0"/>
              </a:rPr>
              <a:t>Tarif de l’eau potable, ONEE 2022</a:t>
            </a:r>
          </a:p>
        </p:txBody>
      </p:sp>
      <p:sp>
        <p:nvSpPr>
          <p:cNvPr id="7" name="ZoneTexte 6">
            <a:extLst>
              <a:ext uri="{FF2B5EF4-FFF2-40B4-BE49-F238E27FC236}">
                <a16:creationId xmlns:a16="http://schemas.microsoft.com/office/drawing/2014/main" id="{4A779990-46C7-08EC-11E0-ED7E7667AFD7}"/>
              </a:ext>
            </a:extLst>
          </p:cNvPr>
          <p:cNvSpPr txBox="1"/>
          <p:nvPr/>
        </p:nvSpPr>
        <p:spPr>
          <a:xfrm>
            <a:off x="3671539" y="4597260"/>
            <a:ext cx="2280213" cy="338554"/>
          </a:xfrm>
          <a:prstGeom prst="rect">
            <a:avLst/>
          </a:prstGeom>
          <a:noFill/>
        </p:spPr>
        <p:txBody>
          <a:bodyPr wrap="square" rtlCol="0">
            <a:spAutoFit/>
          </a:bodyPr>
          <a:lstStyle/>
          <a:p>
            <a:r>
              <a:rPr lang="fr-FR" sz="800" b="0" i="1" dirty="0">
                <a:solidFill>
                  <a:schemeClr val="bg1">
                    <a:lumMod val="50000"/>
                  </a:schemeClr>
                </a:solidFill>
                <a:effectLst/>
                <a:latin typeface="Calibri" panose="020F0502020204030204" pitchFamily="34" charset="0"/>
                <a:cs typeface="Calibri" panose="020F0502020204030204" pitchFamily="34" charset="0"/>
              </a:rPr>
              <a:t>D’après Abderrahim EL HAFIDI, Directeur général de l’ONEE</a:t>
            </a:r>
            <a:endParaRPr lang="fr-FR" sz="800" i="1" dirty="0">
              <a:solidFill>
                <a:schemeClr val="bg1">
                  <a:lumMod val="50000"/>
                </a:schemeClr>
              </a:solidFill>
              <a:latin typeface="Calibri" panose="020F0502020204030204" pitchFamily="34" charset="0"/>
              <a:cs typeface="Calibri" panose="020F0502020204030204" pitchFamily="34" charset="0"/>
            </a:endParaRPr>
          </a:p>
        </p:txBody>
      </p:sp>
      <p:graphicFrame>
        <p:nvGraphicFramePr>
          <p:cNvPr id="8" name="Tableau 7">
            <a:extLst>
              <a:ext uri="{FF2B5EF4-FFF2-40B4-BE49-F238E27FC236}">
                <a16:creationId xmlns:a16="http://schemas.microsoft.com/office/drawing/2014/main" id="{1BBDB678-5CFB-69BD-78C5-52186833D7D0}"/>
              </a:ext>
            </a:extLst>
          </p:cNvPr>
          <p:cNvGraphicFramePr>
            <a:graphicFrameLocks noGrp="1"/>
          </p:cNvGraphicFramePr>
          <p:nvPr>
            <p:extLst>
              <p:ext uri="{D42A27DB-BD31-4B8C-83A1-F6EECF244321}">
                <p14:modId xmlns:p14="http://schemas.microsoft.com/office/powerpoint/2010/main" val="1540609515"/>
              </p:ext>
            </p:extLst>
          </p:nvPr>
        </p:nvGraphicFramePr>
        <p:xfrm>
          <a:off x="1821118" y="1329578"/>
          <a:ext cx="3425326" cy="1914525"/>
        </p:xfrm>
        <a:graphic>
          <a:graphicData uri="http://schemas.openxmlformats.org/drawingml/2006/table">
            <a:tbl>
              <a:tblPr>
                <a:tableStyleId>{69CF1AB2-1976-4502-BF36-3FF5EA218861}</a:tableStyleId>
              </a:tblPr>
              <a:tblGrid>
                <a:gridCol w="781050">
                  <a:extLst>
                    <a:ext uri="{9D8B030D-6E8A-4147-A177-3AD203B41FA5}">
                      <a16:colId xmlns:a16="http://schemas.microsoft.com/office/drawing/2014/main" val="2969099564"/>
                    </a:ext>
                  </a:extLst>
                </a:gridCol>
                <a:gridCol w="661069">
                  <a:extLst>
                    <a:ext uri="{9D8B030D-6E8A-4147-A177-3AD203B41FA5}">
                      <a16:colId xmlns:a16="http://schemas.microsoft.com/office/drawing/2014/main" val="3093239654"/>
                    </a:ext>
                  </a:extLst>
                </a:gridCol>
                <a:gridCol w="661069">
                  <a:extLst>
                    <a:ext uri="{9D8B030D-6E8A-4147-A177-3AD203B41FA5}">
                      <a16:colId xmlns:a16="http://schemas.microsoft.com/office/drawing/2014/main" val="2750503399"/>
                    </a:ext>
                  </a:extLst>
                </a:gridCol>
                <a:gridCol w="661069">
                  <a:extLst>
                    <a:ext uri="{9D8B030D-6E8A-4147-A177-3AD203B41FA5}">
                      <a16:colId xmlns:a16="http://schemas.microsoft.com/office/drawing/2014/main" val="1420243353"/>
                    </a:ext>
                  </a:extLst>
                </a:gridCol>
                <a:gridCol w="661069">
                  <a:extLst>
                    <a:ext uri="{9D8B030D-6E8A-4147-A177-3AD203B41FA5}">
                      <a16:colId xmlns:a16="http://schemas.microsoft.com/office/drawing/2014/main" val="3780934265"/>
                    </a:ext>
                  </a:extLst>
                </a:gridCol>
              </a:tblGrid>
              <a:tr h="200025">
                <a:tc>
                  <a:txBody>
                    <a:bodyPr/>
                    <a:lstStyle/>
                    <a:p>
                      <a:pPr algn="l" rtl="0" fontAlgn="b"/>
                      <a:r>
                        <a:rPr lang="fr-FR" sz="1000" b="1" u="none" strike="noStrike">
                          <a:effectLst/>
                          <a:latin typeface="+mj-lt"/>
                        </a:rPr>
                        <a:t>LOCALITES</a:t>
                      </a:r>
                      <a:endParaRPr lang="fr-FR" sz="1000" b="1" i="0" u="none" strike="noStrike">
                        <a:solidFill>
                          <a:srgbClr val="434343"/>
                        </a:solidFill>
                        <a:effectLst/>
                        <a:latin typeface="+mj-lt"/>
                      </a:endParaRPr>
                    </a:p>
                  </a:txBody>
                  <a:tcPr marL="9525" marR="9525" marT="9525" marB="0" anchor="b"/>
                </a:tc>
                <a:tc gridSpan="4">
                  <a:txBody>
                    <a:bodyPr/>
                    <a:lstStyle/>
                    <a:p>
                      <a:pPr algn="ctr" rtl="0" fontAlgn="b"/>
                      <a:r>
                        <a:rPr lang="fr-FR" sz="1000" b="1" u="none" strike="noStrike" dirty="0">
                          <a:effectLst/>
                          <a:latin typeface="+mj-lt"/>
                        </a:rPr>
                        <a:t>USAGE DOMESTIQUE</a:t>
                      </a:r>
                      <a:endParaRPr lang="fr-FR" sz="1000" b="1" i="0" u="none" strike="noStrike" dirty="0">
                        <a:solidFill>
                          <a:srgbClr val="434343"/>
                        </a:solidFill>
                        <a:effectLst/>
                        <a:latin typeface="+mj-lt"/>
                      </a:endParaRPr>
                    </a:p>
                  </a:txBody>
                  <a:tcPr marL="9525" marR="9525" marT="9525" marB="0" anchor="b"/>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149783221"/>
                  </a:ext>
                </a:extLst>
              </a:tr>
              <a:tr h="312737">
                <a:tc>
                  <a:txBody>
                    <a:bodyPr/>
                    <a:lstStyle/>
                    <a:p>
                      <a:pPr algn="l" rtl="0" fontAlgn="b"/>
                      <a:r>
                        <a:rPr lang="fr-FR" sz="1000" b="1" u="none" strike="noStrike">
                          <a:effectLst/>
                          <a:latin typeface="+mj-lt"/>
                        </a:rPr>
                        <a:t>LOCALITES</a:t>
                      </a:r>
                      <a:endParaRPr lang="fr-FR" sz="1000" b="1" i="0" u="none" strike="noStrike">
                        <a:solidFill>
                          <a:srgbClr val="434343"/>
                        </a:solidFill>
                        <a:effectLst/>
                        <a:latin typeface="+mj-lt"/>
                      </a:endParaRPr>
                    </a:p>
                  </a:txBody>
                  <a:tcPr marL="9525" marR="9525" marT="9525" marB="0" anchor="b"/>
                </a:tc>
                <a:tc>
                  <a:txBody>
                    <a:bodyPr/>
                    <a:lstStyle/>
                    <a:p>
                      <a:pPr algn="l" rtl="0" fontAlgn="b"/>
                      <a:r>
                        <a:rPr lang="fr-FR" sz="1000" b="1" u="none" strike="noStrike">
                          <a:effectLst/>
                          <a:latin typeface="+mj-lt"/>
                        </a:rPr>
                        <a:t>0-6 m3/mois</a:t>
                      </a:r>
                      <a:endParaRPr lang="fr-FR" sz="1000" b="1" i="0" u="none" strike="noStrike">
                        <a:solidFill>
                          <a:srgbClr val="434343"/>
                        </a:solidFill>
                        <a:effectLst/>
                        <a:latin typeface="+mj-lt"/>
                      </a:endParaRPr>
                    </a:p>
                  </a:txBody>
                  <a:tcPr marL="9525" marR="9525" marT="9525" marB="0" anchor="b"/>
                </a:tc>
                <a:tc>
                  <a:txBody>
                    <a:bodyPr/>
                    <a:lstStyle/>
                    <a:p>
                      <a:pPr algn="l" rtl="0" fontAlgn="b"/>
                      <a:r>
                        <a:rPr lang="fr-FR" sz="1000" b="1" u="none" strike="noStrike">
                          <a:effectLst/>
                          <a:latin typeface="+mj-lt"/>
                        </a:rPr>
                        <a:t>6-20 m3/mois</a:t>
                      </a:r>
                      <a:endParaRPr lang="fr-FR" sz="1000" b="1" i="0" u="none" strike="noStrike">
                        <a:solidFill>
                          <a:srgbClr val="434343"/>
                        </a:solidFill>
                        <a:effectLst/>
                        <a:latin typeface="+mj-lt"/>
                      </a:endParaRPr>
                    </a:p>
                  </a:txBody>
                  <a:tcPr marL="9525" marR="9525" marT="9525" marB="0" anchor="b"/>
                </a:tc>
                <a:tc>
                  <a:txBody>
                    <a:bodyPr/>
                    <a:lstStyle/>
                    <a:p>
                      <a:pPr algn="l" rtl="0" fontAlgn="b"/>
                      <a:r>
                        <a:rPr lang="fr-FR" sz="1000" b="1" u="none" strike="noStrike">
                          <a:effectLst/>
                          <a:latin typeface="+mj-lt"/>
                        </a:rPr>
                        <a:t>20-40 m3/mois</a:t>
                      </a:r>
                      <a:endParaRPr lang="fr-FR" sz="1000" b="1" i="0" u="none" strike="noStrike">
                        <a:solidFill>
                          <a:srgbClr val="434343"/>
                        </a:solidFill>
                        <a:effectLst/>
                        <a:latin typeface="+mj-lt"/>
                      </a:endParaRPr>
                    </a:p>
                  </a:txBody>
                  <a:tcPr marL="9525" marR="9525" marT="9525" marB="0" anchor="b"/>
                </a:tc>
                <a:tc>
                  <a:txBody>
                    <a:bodyPr/>
                    <a:lstStyle/>
                    <a:p>
                      <a:pPr algn="l" rtl="0" fontAlgn="b"/>
                      <a:r>
                        <a:rPr lang="fr-FR" sz="1000" b="1" u="none" strike="noStrike" dirty="0">
                          <a:effectLst/>
                          <a:latin typeface="+mj-lt"/>
                        </a:rPr>
                        <a:t>Sup à 40 m3/mois</a:t>
                      </a:r>
                      <a:endParaRPr lang="fr-FR" sz="1000" b="1" i="0" u="none" strike="noStrike" dirty="0">
                        <a:solidFill>
                          <a:srgbClr val="434343"/>
                        </a:solidFill>
                        <a:effectLst/>
                        <a:latin typeface="+mj-lt"/>
                      </a:endParaRPr>
                    </a:p>
                  </a:txBody>
                  <a:tcPr marL="9525" marR="9525" marT="9525" marB="0" anchor="b"/>
                </a:tc>
                <a:extLst>
                  <a:ext uri="{0D108BD9-81ED-4DB2-BD59-A6C34878D82A}">
                    <a16:rowId xmlns:a16="http://schemas.microsoft.com/office/drawing/2014/main" val="460774322"/>
                  </a:ext>
                </a:extLst>
              </a:tr>
              <a:tr h="200025">
                <a:tc>
                  <a:txBody>
                    <a:bodyPr/>
                    <a:lstStyle/>
                    <a:p>
                      <a:pPr algn="l" rtl="0" fontAlgn="b"/>
                      <a:r>
                        <a:rPr lang="fr-FR" sz="900" u="none" strike="noStrike">
                          <a:effectLst/>
                        </a:rPr>
                        <a:t>MEKNES</a:t>
                      </a:r>
                      <a:endParaRPr lang="fr-FR" sz="900" b="0" i="0" u="none" strike="noStrike">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b="1" u="none" strike="noStrike" dirty="0">
                          <a:effectLst/>
                        </a:rPr>
                        <a:t>1,3</a:t>
                      </a:r>
                      <a:endParaRPr lang="fr-FR" sz="900" b="1"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b="1" u="none" strike="noStrike" dirty="0">
                          <a:effectLst/>
                        </a:rPr>
                        <a:t>3,88</a:t>
                      </a:r>
                      <a:endParaRPr lang="fr-FR" sz="900" b="1"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b="1" u="none" strike="noStrike">
                          <a:effectLst/>
                        </a:rPr>
                        <a:t>4,45</a:t>
                      </a:r>
                      <a:endParaRPr lang="fr-FR" sz="900" b="1" i="0" u="none" strike="noStrike">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b="1" u="none" strike="noStrike" dirty="0">
                          <a:effectLst/>
                        </a:rPr>
                        <a:t>4,51</a:t>
                      </a:r>
                      <a:endParaRPr lang="fr-FR" sz="900" b="1" i="0" u="none" strike="noStrike" dirty="0">
                        <a:solidFill>
                          <a:srgbClr val="434343"/>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59015769"/>
                  </a:ext>
                </a:extLst>
              </a:tr>
              <a:tr h="200025">
                <a:tc>
                  <a:txBody>
                    <a:bodyPr/>
                    <a:lstStyle/>
                    <a:p>
                      <a:pPr algn="l" rtl="0" fontAlgn="b"/>
                      <a:r>
                        <a:rPr lang="fr-FR" sz="900" u="none" strike="noStrike">
                          <a:effectLst/>
                        </a:rPr>
                        <a:t>MARRAKECH</a:t>
                      </a:r>
                      <a:endParaRPr lang="fr-FR" sz="900" b="0" i="0" u="none" strike="noStrike">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1,7</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a:effectLst/>
                        </a:rPr>
                        <a:t>6,37</a:t>
                      </a:r>
                      <a:endParaRPr lang="fr-FR" sz="900" b="0" i="0" u="none" strike="noStrike">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a:effectLst/>
                        </a:rPr>
                        <a:t>9,36</a:t>
                      </a:r>
                      <a:endParaRPr lang="fr-FR" sz="900" b="0" i="0" u="none" strike="noStrike">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9,41</a:t>
                      </a:r>
                      <a:endParaRPr lang="fr-FR" sz="900" b="0" i="0" u="none" strike="noStrike" dirty="0">
                        <a:solidFill>
                          <a:srgbClr val="434343"/>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479111740"/>
                  </a:ext>
                </a:extLst>
              </a:tr>
              <a:tr h="200025">
                <a:tc>
                  <a:txBody>
                    <a:bodyPr/>
                    <a:lstStyle/>
                    <a:p>
                      <a:pPr algn="l" rtl="0" fontAlgn="b"/>
                      <a:r>
                        <a:rPr lang="fr-FR" sz="900" u="none" strike="noStrike" dirty="0">
                          <a:effectLst/>
                        </a:rPr>
                        <a:t>FES</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a:effectLst/>
                        </a:rPr>
                        <a:t>1,95</a:t>
                      </a:r>
                      <a:endParaRPr lang="fr-FR" sz="900" b="0" i="0" u="none" strike="noStrike">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7,07</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8,79</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8,84</a:t>
                      </a:r>
                      <a:endParaRPr lang="fr-FR" sz="900" b="0" i="0" u="none" strike="noStrike" dirty="0">
                        <a:solidFill>
                          <a:srgbClr val="434343"/>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702822636"/>
                  </a:ext>
                </a:extLst>
              </a:tr>
              <a:tr h="200025">
                <a:tc>
                  <a:txBody>
                    <a:bodyPr/>
                    <a:lstStyle/>
                    <a:p>
                      <a:pPr algn="l" rtl="0" fontAlgn="b"/>
                      <a:r>
                        <a:rPr lang="fr-FR" sz="900" u="none" strike="noStrike" dirty="0">
                          <a:effectLst/>
                        </a:rPr>
                        <a:t>KENITRA</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a:effectLst/>
                        </a:rPr>
                        <a:t>2,32</a:t>
                      </a:r>
                      <a:endParaRPr lang="fr-FR" sz="900" b="0" i="0" u="none" strike="noStrike">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5,25</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6,59</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6,64</a:t>
                      </a:r>
                      <a:endParaRPr lang="fr-FR" sz="900" b="0" i="0" u="none" strike="noStrike" dirty="0">
                        <a:solidFill>
                          <a:srgbClr val="434343"/>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986262495"/>
                  </a:ext>
                </a:extLst>
              </a:tr>
              <a:tr h="200025">
                <a:tc>
                  <a:txBody>
                    <a:bodyPr/>
                    <a:lstStyle/>
                    <a:p>
                      <a:pPr algn="l" rtl="0" fontAlgn="b"/>
                      <a:r>
                        <a:rPr lang="fr-FR" sz="900" u="none" strike="noStrike" dirty="0">
                          <a:effectLst/>
                        </a:rPr>
                        <a:t>AGADIR</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2,95</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7,77</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9,58</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dirty="0">
                          <a:effectLst/>
                        </a:rPr>
                        <a:t>9,63</a:t>
                      </a:r>
                      <a:endParaRPr lang="fr-FR" sz="900" b="0" i="0" u="none" strike="noStrike" dirty="0">
                        <a:solidFill>
                          <a:srgbClr val="434343"/>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9477633"/>
                  </a:ext>
                </a:extLst>
              </a:tr>
              <a:tr h="200025">
                <a:tc>
                  <a:txBody>
                    <a:bodyPr/>
                    <a:lstStyle/>
                    <a:p>
                      <a:pPr algn="l" rtl="0" fontAlgn="b"/>
                      <a:r>
                        <a:rPr lang="fr-FR" sz="900" u="none" strike="noStrike">
                          <a:effectLst/>
                        </a:rPr>
                        <a:t>EL JADIDA</a:t>
                      </a:r>
                      <a:endParaRPr lang="fr-FR" sz="900" b="0" i="0" u="none" strike="noStrike">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a:effectLst/>
                        </a:rPr>
                        <a:t>3,09</a:t>
                      </a:r>
                      <a:endParaRPr lang="fr-FR" sz="900" b="0" i="0" u="none" strike="noStrike">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a:effectLst/>
                        </a:rPr>
                        <a:t>7,78</a:t>
                      </a:r>
                      <a:endParaRPr lang="fr-FR" sz="900" b="0" i="0" u="none" strike="noStrike">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a:effectLst/>
                        </a:rPr>
                        <a:t>11,86</a:t>
                      </a:r>
                      <a:endParaRPr lang="fr-FR" sz="900" b="0" i="0" u="none" strike="noStrike">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u="none" strike="noStrike">
                          <a:effectLst/>
                        </a:rPr>
                        <a:t>11,91</a:t>
                      </a:r>
                      <a:endParaRPr lang="fr-FR" sz="900" b="0" i="0" u="none" strike="noStrike">
                        <a:solidFill>
                          <a:srgbClr val="434343"/>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28613107"/>
                  </a:ext>
                </a:extLst>
              </a:tr>
              <a:tr h="200025">
                <a:tc>
                  <a:txBody>
                    <a:bodyPr/>
                    <a:lstStyle/>
                    <a:p>
                      <a:pPr algn="l" rtl="0" fontAlgn="b"/>
                      <a:r>
                        <a:rPr lang="fr-FR" sz="900" u="none" strike="noStrike" dirty="0">
                          <a:effectLst/>
                        </a:rPr>
                        <a:t>OUJDA</a:t>
                      </a:r>
                      <a:endParaRPr lang="fr-FR" sz="900" b="0"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b="1" u="none" strike="noStrike" dirty="0">
                          <a:effectLst/>
                        </a:rPr>
                        <a:t>3,81</a:t>
                      </a:r>
                      <a:endParaRPr lang="fr-FR" sz="900" b="1"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b="1" u="none" strike="noStrike" dirty="0">
                          <a:effectLst/>
                        </a:rPr>
                        <a:t>10,11</a:t>
                      </a:r>
                      <a:endParaRPr lang="fr-FR" sz="900" b="1"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b="1" u="none" strike="noStrike" dirty="0">
                          <a:effectLst/>
                        </a:rPr>
                        <a:t>14,72</a:t>
                      </a:r>
                      <a:endParaRPr lang="fr-FR" sz="900" b="1" i="0" u="none" strike="noStrike" dirty="0">
                        <a:solidFill>
                          <a:srgbClr val="434343"/>
                        </a:solidFill>
                        <a:effectLst/>
                        <a:latin typeface="Arial" panose="020B0604020202020204" pitchFamily="34" charset="0"/>
                      </a:endParaRPr>
                    </a:p>
                  </a:txBody>
                  <a:tcPr marL="9525" marR="9525" marT="9525" marB="0" anchor="b"/>
                </a:tc>
                <a:tc>
                  <a:txBody>
                    <a:bodyPr/>
                    <a:lstStyle/>
                    <a:p>
                      <a:pPr algn="r" rtl="0" fontAlgn="b"/>
                      <a:r>
                        <a:rPr lang="fr-FR" sz="900" b="1" u="none" strike="noStrike" dirty="0">
                          <a:solidFill>
                            <a:srgbClr val="FF0000"/>
                          </a:solidFill>
                          <a:effectLst/>
                        </a:rPr>
                        <a:t>14,77</a:t>
                      </a:r>
                      <a:endParaRPr lang="fr-FR" sz="900" b="1" i="0" u="none" strike="noStrike" dirty="0">
                        <a:solidFill>
                          <a:srgbClr val="FF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26995532"/>
                  </a:ext>
                </a:extLst>
              </a:tr>
            </a:tbl>
          </a:graphicData>
        </a:graphic>
      </p:graphicFrame>
      <p:sp>
        <p:nvSpPr>
          <p:cNvPr id="2" name="ZoneTexte 1">
            <a:extLst>
              <a:ext uri="{FF2B5EF4-FFF2-40B4-BE49-F238E27FC236}">
                <a16:creationId xmlns:a16="http://schemas.microsoft.com/office/drawing/2014/main" id="{F2C6BAFD-B110-D1C4-CE2D-75681FA42387}"/>
              </a:ext>
            </a:extLst>
          </p:cNvPr>
          <p:cNvSpPr txBox="1"/>
          <p:nvPr/>
        </p:nvSpPr>
        <p:spPr>
          <a:xfrm>
            <a:off x="6097627" y="2698442"/>
            <a:ext cx="3425326" cy="307777"/>
          </a:xfrm>
          <a:prstGeom prst="rect">
            <a:avLst/>
          </a:prstGeom>
          <a:noFill/>
        </p:spPr>
        <p:txBody>
          <a:bodyPr wrap="square" lIns="91440" tIns="45720" rIns="91440" bIns="45720" rtlCol="0" anchor="t">
            <a:spAutoFit/>
          </a:bodyPr>
          <a:lstStyle/>
          <a:p>
            <a:r>
              <a:rPr lang="fr-FR" b="1" dirty="0"/>
              <a:t>Coût eau WaterUP = 70 </a:t>
            </a:r>
            <a:r>
              <a:rPr lang="fr-FR" b="1" dirty="0" err="1"/>
              <a:t>dh</a:t>
            </a:r>
            <a:r>
              <a:rPr lang="fr-FR" b="1" dirty="0"/>
              <a:t>/m</a:t>
            </a:r>
            <a:r>
              <a:rPr lang="fr-FR" b="1" baseline="30000" dirty="0"/>
              <a:t>3</a:t>
            </a:r>
            <a:r>
              <a:rPr lang="fr-FR" b="1" dirty="0"/>
              <a:t> </a:t>
            </a:r>
          </a:p>
        </p:txBody>
      </p:sp>
      <p:grpSp>
        <p:nvGrpSpPr>
          <p:cNvPr id="10" name="Groupe 9">
            <a:extLst>
              <a:ext uri="{FF2B5EF4-FFF2-40B4-BE49-F238E27FC236}">
                <a16:creationId xmlns:a16="http://schemas.microsoft.com/office/drawing/2014/main" id="{74E56491-FB2D-45C3-4EC9-A4DA49BC474A}"/>
              </a:ext>
            </a:extLst>
          </p:cNvPr>
          <p:cNvGrpSpPr/>
          <p:nvPr/>
        </p:nvGrpSpPr>
        <p:grpSpPr>
          <a:xfrm>
            <a:off x="0" y="1415687"/>
            <a:ext cx="1552576" cy="708387"/>
            <a:chOff x="-26503" y="1244239"/>
            <a:chExt cx="2130156" cy="793335"/>
          </a:xfrm>
        </p:grpSpPr>
        <p:pic>
          <p:nvPicPr>
            <p:cNvPr id="11" name="Google Shape;2145;p40">
              <a:extLst>
                <a:ext uri="{FF2B5EF4-FFF2-40B4-BE49-F238E27FC236}">
                  <a16:creationId xmlns:a16="http://schemas.microsoft.com/office/drawing/2014/main" id="{F4907337-6ED5-7C31-1DCD-69C96E96B443}"/>
                </a:ext>
              </a:extLst>
            </p:cNvPr>
            <p:cNvPicPr preferRelativeResize="0"/>
            <p:nvPr/>
          </p:nvPicPr>
          <p:blipFill>
            <a:blip r:embed="rId5">
              <a:alphaModFix amt="64000"/>
            </a:blip>
            <a:stretch>
              <a:fillRect/>
            </a:stretch>
          </p:blipFill>
          <p:spPr>
            <a:xfrm>
              <a:off x="-26503" y="1244239"/>
              <a:ext cx="2130156" cy="793335"/>
            </a:xfrm>
            <a:prstGeom prst="rect">
              <a:avLst/>
            </a:prstGeom>
            <a:noFill/>
            <a:ln>
              <a:noFill/>
            </a:ln>
          </p:spPr>
        </p:pic>
        <p:sp>
          <p:nvSpPr>
            <p:cNvPr id="12" name="ZoneTexte 11">
              <a:extLst>
                <a:ext uri="{FF2B5EF4-FFF2-40B4-BE49-F238E27FC236}">
                  <a16:creationId xmlns:a16="http://schemas.microsoft.com/office/drawing/2014/main" id="{F3C38C3A-9D90-DB6D-3FE2-8FC99E040D56}"/>
                </a:ext>
              </a:extLst>
            </p:cNvPr>
            <p:cNvSpPr txBox="1"/>
            <p:nvPr/>
          </p:nvSpPr>
          <p:spPr>
            <a:xfrm>
              <a:off x="182916" y="1429674"/>
              <a:ext cx="1701800" cy="482558"/>
            </a:xfrm>
            <a:prstGeom prst="rect">
              <a:avLst/>
            </a:prstGeom>
            <a:noFill/>
          </p:spPr>
          <p:txBody>
            <a:bodyPr wrap="square" rtlCol="0">
              <a:spAutoFit/>
            </a:bodyPr>
            <a:lstStyle/>
            <a:p>
              <a:pPr algn="ctr"/>
              <a:r>
                <a:rPr lang="fr-FR" sz="1100" b="1" dirty="0">
                  <a:solidFill>
                    <a:schemeClr val="tx1">
                      <a:lumMod val="50000"/>
                    </a:schemeClr>
                  </a:solidFill>
                </a:rPr>
                <a:t>Prix de l’eau</a:t>
              </a:r>
            </a:p>
            <a:p>
              <a:pPr algn="ctr"/>
              <a:r>
                <a:rPr lang="fr-FR" sz="1100" b="1" dirty="0">
                  <a:solidFill>
                    <a:schemeClr val="tx1">
                      <a:lumMod val="50000"/>
                    </a:schemeClr>
                  </a:solidFill>
                </a:rPr>
                <a:t>de WaterUP</a:t>
              </a:r>
            </a:p>
          </p:txBody>
        </p:sp>
      </p:grpSp>
    </p:spTree>
    <p:extLst>
      <p:ext uri="{BB962C8B-B14F-4D97-AF65-F5344CB8AC3E}">
        <p14:creationId xmlns:p14="http://schemas.microsoft.com/office/powerpoint/2010/main" val="85318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
            <a:extLst>
              <a:ext uri="{FF2B5EF4-FFF2-40B4-BE49-F238E27FC236}">
                <a16:creationId xmlns:a16="http://schemas.microsoft.com/office/drawing/2014/main" id="{36A6E2EB-DDCB-4474-656D-04A8045CBE54}"/>
              </a:ext>
            </a:extLst>
          </p:cNvPr>
          <p:cNvSpPr>
            <a:spLocks noGrp="1"/>
          </p:cNvSpPr>
          <p:nvPr>
            <p:ph type="ctrTitle"/>
          </p:nvPr>
        </p:nvSpPr>
        <p:spPr>
          <a:xfrm>
            <a:off x="831233" y="497883"/>
            <a:ext cx="7672500" cy="577800"/>
          </a:xfrm>
        </p:spPr>
        <p:txBody>
          <a:bodyPr/>
          <a:lstStyle/>
          <a:p>
            <a:r>
              <a:rPr lang="fr-FR" sz="2400" dirty="0"/>
              <a:t>Défis de </a:t>
            </a:r>
            <a:r>
              <a:rPr lang="fr-FR" sz="2400" dirty="0" err="1"/>
              <a:t>WaterUp</a:t>
            </a:r>
            <a:r>
              <a:rPr lang="fr-FR" sz="2400" dirty="0"/>
              <a:t> dans le marché de l’eau potable à usage domestique</a:t>
            </a:r>
          </a:p>
        </p:txBody>
      </p:sp>
      <p:sp>
        <p:nvSpPr>
          <p:cNvPr id="18" name="ZoneTexte 17">
            <a:extLst>
              <a:ext uri="{FF2B5EF4-FFF2-40B4-BE49-F238E27FC236}">
                <a16:creationId xmlns:a16="http://schemas.microsoft.com/office/drawing/2014/main" id="{41A647AD-010E-F39B-766F-F553536AB21F}"/>
              </a:ext>
            </a:extLst>
          </p:cNvPr>
          <p:cNvSpPr txBox="1"/>
          <p:nvPr/>
        </p:nvSpPr>
        <p:spPr>
          <a:xfrm>
            <a:off x="6049560" y="1443339"/>
            <a:ext cx="2515659" cy="523220"/>
          </a:xfrm>
          <a:prstGeom prst="rect">
            <a:avLst/>
          </a:prstGeom>
          <a:noFill/>
        </p:spPr>
        <p:txBody>
          <a:bodyPr wrap="square" rtlCol="0">
            <a:spAutoFit/>
          </a:bodyPr>
          <a:lstStyle/>
          <a:p>
            <a:pPr algn="ctr"/>
            <a:r>
              <a:rPr lang="fr-FR" dirty="0">
                <a:latin typeface="Overpass Black" panose="020B0604020202020204" charset="0"/>
              </a:rPr>
              <a:t>Analyse de l’eau traitée par WaterUP</a:t>
            </a:r>
          </a:p>
        </p:txBody>
      </p:sp>
      <p:sp>
        <p:nvSpPr>
          <p:cNvPr id="23" name="ZoneTexte 22">
            <a:extLst>
              <a:ext uri="{FF2B5EF4-FFF2-40B4-BE49-F238E27FC236}">
                <a16:creationId xmlns:a16="http://schemas.microsoft.com/office/drawing/2014/main" id="{DB4A14DC-404E-CA82-5DD3-A077BEC51FA8}"/>
              </a:ext>
            </a:extLst>
          </p:cNvPr>
          <p:cNvSpPr txBox="1"/>
          <p:nvPr/>
        </p:nvSpPr>
        <p:spPr>
          <a:xfrm>
            <a:off x="2098563" y="3275642"/>
            <a:ext cx="2385302" cy="1384995"/>
          </a:xfrm>
          <a:prstGeom prst="rect">
            <a:avLst/>
          </a:prstGeom>
          <a:noFill/>
        </p:spPr>
        <p:txBody>
          <a:bodyPr wrap="square" rtlCol="0">
            <a:spAutoFit/>
          </a:bodyPr>
          <a:lstStyle/>
          <a:p>
            <a:r>
              <a:rPr lang="fr-FR" dirty="0">
                <a:latin typeface="Overpass Black" panose="020B0604020202020204" charset="0"/>
              </a:rPr>
              <a:t>Reminéralisation par:</a:t>
            </a:r>
          </a:p>
          <a:p>
            <a:pPr marL="285750" indent="-285750">
              <a:buFont typeface="Arial" panose="020B0604020202020204" pitchFamily="34" charset="0"/>
              <a:buChar char="•"/>
            </a:pPr>
            <a:r>
              <a:rPr lang="fr-FR" dirty="0">
                <a:latin typeface="+mj-lt"/>
              </a:rPr>
              <a:t>Ajout des sels</a:t>
            </a:r>
          </a:p>
          <a:p>
            <a:pPr marL="285750" indent="-285750">
              <a:buFont typeface="Arial" panose="020B0604020202020204" pitchFamily="34" charset="0"/>
              <a:buChar char="•"/>
            </a:pPr>
            <a:r>
              <a:rPr lang="fr-FR" dirty="0" err="1">
                <a:latin typeface="+mj-lt"/>
              </a:rPr>
              <a:t>Reminéralisateur</a:t>
            </a:r>
            <a:endParaRPr lang="fr-FR" dirty="0">
              <a:latin typeface="+mj-lt"/>
            </a:endParaRPr>
          </a:p>
          <a:p>
            <a:pPr marL="285750" indent="-285750">
              <a:buFont typeface="Arial" panose="020B0604020202020204" pitchFamily="34" charset="0"/>
              <a:buChar char="•"/>
            </a:pPr>
            <a:r>
              <a:rPr lang="fr-FR" dirty="0">
                <a:latin typeface="+mj-lt"/>
              </a:rPr>
              <a:t>Passage de l’eau par un sable à calcaire</a:t>
            </a:r>
          </a:p>
          <a:p>
            <a:pPr marL="285750" indent="-285750">
              <a:buFont typeface="Arial" panose="020B0604020202020204" pitchFamily="34" charset="0"/>
              <a:buChar char="•"/>
            </a:pPr>
            <a:endParaRPr lang="fr-FR" dirty="0">
              <a:latin typeface="+mj-lt"/>
            </a:endParaRPr>
          </a:p>
        </p:txBody>
      </p:sp>
      <p:grpSp>
        <p:nvGrpSpPr>
          <p:cNvPr id="2" name="Groupe 1">
            <a:extLst>
              <a:ext uri="{FF2B5EF4-FFF2-40B4-BE49-F238E27FC236}">
                <a16:creationId xmlns:a16="http://schemas.microsoft.com/office/drawing/2014/main" id="{D6891C98-AAD0-E606-860A-D2C1968EC9DF}"/>
              </a:ext>
            </a:extLst>
          </p:cNvPr>
          <p:cNvGrpSpPr/>
          <p:nvPr/>
        </p:nvGrpSpPr>
        <p:grpSpPr>
          <a:xfrm>
            <a:off x="0" y="3190874"/>
            <a:ext cx="1552576" cy="708387"/>
            <a:chOff x="-26503" y="1244239"/>
            <a:chExt cx="2130156" cy="793335"/>
          </a:xfrm>
        </p:grpSpPr>
        <p:pic>
          <p:nvPicPr>
            <p:cNvPr id="3" name="Google Shape;2145;p40">
              <a:extLst>
                <a:ext uri="{FF2B5EF4-FFF2-40B4-BE49-F238E27FC236}">
                  <a16:creationId xmlns:a16="http://schemas.microsoft.com/office/drawing/2014/main" id="{8E781FA8-13FF-6663-F80F-F4E0F4E728DA}"/>
                </a:ext>
              </a:extLst>
            </p:cNvPr>
            <p:cNvPicPr preferRelativeResize="0"/>
            <p:nvPr/>
          </p:nvPicPr>
          <p:blipFill>
            <a:blip r:embed="rId3">
              <a:alphaModFix amt="64000"/>
            </a:blip>
            <a:stretch>
              <a:fillRect/>
            </a:stretch>
          </p:blipFill>
          <p:spPr>
            <a:xfrm>
              <a:off x="-26503" y="1244239"/>
              <a:ext cx="2130156" cy="793335"/>
            </a:xfrm>
            <a:prstGeom prst="rect">
              <a:avLst/>
            </a:prstGeom>
            <a:noFill/>
            <a:ln>
              <a:noFill/>
            </a:ln>
          </p:spPr>
        </p:pic>
        <p:sp>
          <p:nvSpPr>
            <p:cNvPr id="5" name="ZoneTexte 4">
              <a:extLst>
                <a:ext uri="{FF2B5EF4-FFF2-40B4-BE49-F238E27FC236}">
                  <a16:creationId xmlns:a16="http://schemas.microsoft.com/office/drawing/2014/main" id="{10A14C48-0ECC-917B-E936-221CED7CF2F4}"/>
                </a:ext>
              </a:extLst>
            </p:cNvPr>
            <p:cNvSpPr txBox="1"/>
            <p:nvPr/>
          </p:nvSpPr>
          <p:spPr>
            <a:xfrm>
              <a:off x="182916" y="1461822"/>
              <a:ext cx="1701800" cy="482558"/>
            </a:xfrm>
            <a:prstGeom prst="rect">
              <a:avLst/>
            </a:prstGeom>
            <a:noFill/>
          </p:spPr>
          <p:txBody>
            <a:bodyPr wrap="square" rtlCol="0">
              <a:spAutoFit/>
            </a:bodyPr>
            <a:lstStyle/>
            <a:p>
              <a:pPr algn="ctr"/>
              <a:r>
                <a:rPr lang="fr-FR" sz="1100" b="1" dirty="0"/>
                <a:t>Qualité de l’eau de WaterUP</a:t>
              </a:r>
            </a:p>
          </p:txBody>
        </p:sp>
      </p:grpSp>
      <p:grpSp>
        <p:nvGrpSpPr>
          <p:cNvPr id="10" name="Groupe 9">
            <a:extLst>
              <a:ext uri="{FF2B5EF4-FFF2-40B4-BE49-F238E27FC236}">
                <a16:creationId xmlns:a16="http://schemas.microsoft.com/office/drawing/2014/main" id="{0724B96B-D33B-16A0-5362-67CC4C0908B3}"/>
              </a:ext>
            </a:extLst>
          </p:cNvPr>
          <p:cNvGrpSpPr/>
          <p:nvPr/>
        </p:nvGrpSpPr>
        <p:grpSpPr>
          <a:xfrm>
            <a:off x="0" y="1415687"/>
            <a:ext cx="1552576" cy="708387"/>
            <a:chOff x="-26503" y="1244239"/>
            <a:chExt cx="2130156" cy="793335"/>
          </a:xfrm>
        </p:grpSpPr>
        <p:pic>
          <p:nvPicPr>
            <p:cNvPr id="12" name="Google Shape;2145;p40">
              <a:extLst>
                <a:ext uri="{FF2B5EF4-FFF2-40B4-BE49-F238E27FC236}">
                  <a16:creationId xmlns:a16="http://schemas.microsoft.com/office/drawing/2014/main" id="{39BEB218-908F-03F4-46D8-2644843D1949}"/>
                </a:ext>
              </a:extLst>
            </p:cNvPr>
            <p:cNvPicPr preferRelativeResize="0"/>
            <p:nvPr/>
          </p:nvPicPr>
          <p:blipFill>
            <a:blip r:embed="rId3">
              <a:alphaModFix amt="64000"/>
            </a:blip>
            <a:stretch>
              <a:fillRect/>
            </a:stretch>
          </p:blipFill>
          <p:spPr>
            <a:xfrm>
              <a:off x="-26503" y="1244239"/>
              <a:ext cx="2130156" cy="793335"/>
            </a:xfrm>
            <a:prstGeom prst="rect">
              <a:avLst/>
            </a:prstGeom>
            <a:noFill/>
            <a:ln>
              <a:noFill/>
            </a:ln>
          </p:spPr>
        </p:pic>
        <p:sp>
          <p:nvSpPr>
            <p:cNvPr id="15" name="ZoneTexte 14">
              <a:extLst>
                <a:ext uri="{FF2B5EF4-FFF2-40B4-BE49-F238E27FC236}">
                  <a16:creationId xmlns:a16="http://schemas.microsoft.com/office/drawing/2014/main" id="{FACDD247-59EB-0E21-AC6B-E71951B95F3B}"/>
                </a:ext>
              </a:extLst>
            </p:cNvPr>
            <p:cNvSpPr txBox="1"/>
            <p:nvPr/>
          </p:nvSpPr>
          <p:spPr>
            <a:xfrm>
              <a:off x="182916" y="1429674"/>
              <a:ext cx="1701800" cy="482558"/>
            </a:xfrm>
            <a:prstGeom prst="rect">
              <a:avLst/>
            </a:prstGeom>
            <a:noFill/>
          </p:spPr>
          <p:txBody>
            <a:bodyPr wrap="square" rtlCol="0">
              <a:spAutoFit/>
            </a:bodyPr>
            <a:lstStyle/>
            <a:p>
              <a:pPr algn="ctr"/>
              <a:r>
                <a:rPr lang="fr-FR" sz="1100" b="1" dirty="0">
                  <a:solidFill>
                    <a:schemeClr val="bg1">
                      <a:lumMod val="50000"/>
                    </a:schemeClr>
                  </a:solidFill>
                </a:rPr>
                <a:t>Prix de l’eau</a:t>
              </a:r>
            </a:p>
            <a:p>
              <a:pPr algn="ctr"/>
              <a:r>
                <a:rPr lang="fr-FR" sz="1100" b="1" dirty="0">
                  <a:solidFill>
                    <a:schemeClr val="bg1">
                      <a:lumMod val="50000"/>
                    </a:schemeClr>
                  </a:solidFill>
                </a:rPr>
                <a:t>de WaterUP</a:t>
              </a:r>
            </a:p>
          </p:txBody>
        </p:sp>
      </p:grpSp>
      <p:graphicFrame>
        <p:nvGraphicFramePr>
          <p:cNvPr id="17" name="Tableau 20">
            <a:extLst>
              <a:ext uri="{FF2B5EF4-FFF2-40B4-BE49-F238E27FC236}">
                <a16:creationId xmlns:a16="http://schemas.microsoft.com/office/drawing/2014/main" id="{659D1F6B-15E1-FA87-51F5-18B76B1FC7F4}"/>
              </a:ext>
            </a:extLst>
          </p:cNvPr>
          <p:cNvGraphicFramePr>
            <a:graphicFrameLocks noGrp="1"/>
          </p:cNvGraphicFramePr>
          <p:nvPr>
            <p:extLst>
              <p:ext uri="{D42A27DB-BD31-4B8C-83A1-F6EECF244321}">
                <p14:modId xmlns:p14="http://schemas.microsoft.com/office/powerpoint/2010/main" val="546576098"/>
              </p:ext>
            </p:extLst>
          </p:nvPr>
        </p:nvGraphicFramePr>
        <p:xfrm>
          <a:off x="5707071" y="1970967"/>
          <a:ext cx="3200636" cy="975360"/>
        </p:xfrm>
        <a:graphic>
          <a:graphicData uri="http://schemas.openxmlformats.org/drawingml/2006/table">
            <a:tbl>
              <a:tblPr firstRow="1" bandRow="1">
                <a:tableStyleId>{69CF1AB2-1976-4502-BF36-3FF5EA218861}</a:tableStyleId>
              </a:tblPr>
              <a:tblGrid>
                <a:gridCol w="1362072">
                  <a:extLst>
                    <a:ext uri="{9D8B030D-6E8A-4147-A177-3AD203B41FA5}">
                      <a16:colId xmlns:a16="http://schemas.microsoft.com/office/drawing/2014/main" val="2400537036"/>
                    </a:ext>
                  </a:extLst>
                </a:gridCol>
                <a:gridCol w="612855">
                  <a:extLst>
                    <a:ext uri="{9D8B030D-6E8A-4147-A177-3AD203B41FA5}">
                      <a16:colId xmlns:a16="http://schemas.microsoft.com/office/drawing/2014/main" val="3745041841"/>
                    </a:ext>
                  </a:extLst>
                </a:gridCol>
                <a:gridCol w="1225709">
                  <a:extLst>
                    <a:ext uri="{9D8B030D-6E8A-4147-A177-3AD203B41FA5}">
                      <a16:colId xmlns:a16="http://schemas.microsoft.com/office/drawing/2014/main" val="1484760952"/>
                    </a:ext>
                  </a:extLst>
                </a:gridCol>
              </a:tblGrid>
              <a:tr h="186626">
                <a:tc gridSpan="2">
                  <a:txBody>
                    <a:bodyPr/>
                    <a:lstStyle/>
                    <a:p>
                      <a:r>
                        <a:rPr lang="fr-FR" sz="800" dirty="0"/>
                        <a:t>Paramètres physico-chimiques</a:t>
                      </a:r>
                    </a:p>
                  </a:txBody>
                  <a:tcPr/>
                </a:tc>
                <a:tc hMerge="1">
                  <a:txBody>
                    <a:bodyPr/>
                    <a:lstStyle/>
                    <a:p>
                      <a:endParaRPr lang="fr-FR"/>
                    </a:p>
                  </a:txBody>
                  <a:tcPr/>
                </a:tc>
                <a:tc>
                  <a:txBody>
                    <a:bodyPr/>
                    <a:lstStyle/>
                    <a:p>
                      <a:r>
                        <a:rPr lang="fr-FR" sz="800" dirty="0"/>
                        <a:t>Valeur</a:t>
                      </a:r>
                    </a:p>
                  </a:txBody>
                  <a:tcPr/>
                </a:tc>
                <a:extLst>
                  <a:ext uri="{0D108BD9-81ED-4DB2-BD59-A6C34878D82A}">
                    <a16:rowId xmlns:a16="http://schemas.microsoft.com/office/drawing/2014/main" val="961116195"/>
                  </a:ext>
                </a:extLst>
              </a:tr>
              <a:tr h="186626">
                <a:tc>
                  <a:txBody>
                    <a:bodyPr/>
                    <a:lstStyle/>
                    <a:p>
                      <a:r>
                        <a:rPr lang="fr-FR" sz="800" dirty="0"/>
                        <a:t>pH</a:t>
                      </a:r>
                    </a:p>
                  </a:txBody>
                  <a:tcPr/>
                </a:tc>
                <a:tc>
                  <a:txBody>
                    <a:bodyPr/>
                    <a:lstStyle/>
                    <a:p>
                      <a:endParaRPr lang="fr-FR" sz="800" dirty="0"/>
                    </a:p>
                  </a:txBody>
                  <a:tcPr/>
                </a:tc>
                <a:tc>
                  <a:txBody>
                    <a:bodyPr/>
                    <a:lstStyle/>
                    <a:p>
                      <a:r>
                        <a:rPr lang="fr-FR" sz="800" dirty="0"/>
                        <a:t>6,25</a:t>
                      </a:r>
                    </a:p>
                  </a:txBody>
                  <a:tcPr/>
                </a:tc>
                <a:extLst>
                  <a:ext uri="{0D108BD9-81ED-4DB2-BD59-A6C34878D82A}">
                    <a16:rowId xmlns:a16="http://schemas.microsoft.com/office/drawing/2014/main" val="3079002425"/>
                  </a:ext>
                </a:extLst>
              </a:tr>
              <a:tr h="312158">
                <a:tc>
                  <a:txBody>
                    <a:bodyPr/>
                    <a:lstStyle/>
                    <a:p>
                      <a:r>
                        <a:rPr lang="fr-FR" sz="800" dirty="0"/>
                        <a:t>Conductivité électrique à 25</a:t>
                      </a:r>
                    </a:p>
                  </a:txBody>
                  <a:tcPr/>
                </a:tc>
                <a:tc>
                  <a:txBody>
                    <a:bodyPr/>
                    <a:lstStyle/>
                    <a:p>
                      <a:r>
                        <a:rPr lang="fr-FR" sz="800" dirty="0" err="1"/>
                        <a:t>mS</a:t>
                      </a:r>
                      <a:r>
                        <a:rPr lang="fr-FR" sz="800" dirty="0"/>
                        <a:t>/cm</a:t>
                      </a:r>
                    </a:p>
                  </a:txBody>
                  <a:tcPr/>
                </a:tc>
                <a:tc>
                  <a:txBody>
                    <a:bodyPr/>
                    <a:lstStyle/>
                    <a:p>
                      <a:r>
                        <a:rPr lang="fr-FR" sz="800" dirty="0"/>
                        <a:t>0,07</a:t>
                      </a:r>
                    </a:p>
                  </a:txBody>
                  <a:tcPr/>
                </a:tc>
                <a:extLst>
                  <a:ext uri="{0D108BD9-81ED-4DB2-BD59-A6C34878D82A}">
                    <a16:rowId xmlns:a16="http://schemas.microsoft.com/office/drawing/2014/main" val="1252413541"/>
                  </a:ext>
                </a:extLst>
              </a:tr>
              <a:tr h="186626">
                <a:tc>
                  <a:txBody>
                    <a:bodyPr/>
                    <a:lstStyle/>
                    <a:p>
                      <a:r>
                        <a:rPr lang="fr-FR" sz="800" dirty="0"/>
                        <a:t>Extrait sec</a:t>
                      </a:r>
                    </a:p>
                  </a:txBody>
                  <a:tcPr/>
                </a:tc>
                <a:tc>
                  <a:txBody>
                    <a:bodyPr/>
                    <a:lstStyle/>
                    <a:p>
                      <a:r>
                        <a:rPr lang="fr-FR" sz="800" dirty="0"/>
                        <a:t>g/L</a:t>
                      </a:r>
                    </a:p>
                  </a:txBody>
                  <a:tcPr/>
                </a:tc>
                <a:tc>
                  <a:txBody>
                    <a:bodyPr/>
                    <a:lstStyle/>
                    <a:p>
                      <a:r>
                        <a:rPr lang="fr-FR" sz="800" dirty="0"/>
                        <a:t>0,04</a:t>
                      </a:r>
                    </a:p>
                  </a:txBody>
                  <a:tcPr/>
                </a:tc>
                <a:extLst>
                  <a:ext uri="{0D108BD9-81ED-4DB2-BD59-A6C34878D82A}">
                    <a16:rowId xmlns:a16="http://schemas.microsoft.com/office/drawing/2014/main" val="1643138010"/>
                  </a:ext>
                </a:extLst>
              </a:tr>
            </a:tbl>
          </a:graphicData>
        </a:graphic>
      </p:graphicFrame>
      <p:sp>
        <p:nvSpPr>
          <p:cNvPr id="28" name="ZoneTexte 27">
            <a:extLst>
              <a:ext uri="{FF2B5EF4-FFF2-40B4-BE49-F238E27FC236}">
                <a16:creationId xmlns:a16="http://schemas.microsoft.com/office/drawing/2014/main" id="{91ED8C32-2513-6C0C-C054-0DAF8D576032}"/>
              </a:ext>
            </a:extLst>
          </p:cNvPr>
          <p:cNvSpPr txBox="1"/>
          <p:nvPr/>
        </p:nvSpPr>
        <p:spPr>
          <a:xfrm>
            <a:off x="6132583" y="3015914"/>
            <a:ext cx="2692205" cy="338554"/>
          </a:xfrm>
          <a:prstGeom prst="rect">
            <a:avLst/>
          </a:prstGeom>
          <a:noFill/>
        </p:spPr>
        <p:txBody>
          <a:bodyPr wrap="square" rtlCol="0">
            <a:spAutoFit/>
          </a:bodyPr>
          <a:lstStyle/>
          <a:p>
            <a:r>
              <a:rPr lang="fr-FR" sz="800" i="1" dirty="0">
                <a:solidFill>
                  <a:schemeClr val="bg1">
                    <a:lumMod val="50000"/>
                  </a:schemeClr>
                </a:solidFill>
                <a:latin typeface="Calibri" panose="020F0502020204030204" pitchFamily="34" charset="0"/>
                <a:cs typeface="Calibri" panose="020F0502020204030204" pitchFamily="34" charset="0"/>
              </a:rPr>
              <a:t>Extrait de l’analyse auprès de la ferme expérimentale de l’eau produite par WaterUP.</a:t>
            </a:r>
          </a:p>
        </p:txBody>
      </p:sp>
      <p:sp>
        <p:nvSpPr>
          <p:cNvPr id="29" name="ZoneTexte 28">
            <a:extLst>
              <a:ext uri="{FF2B5EF4-FFF2-40B4-BE49-F238E27FC236}">
                <a16:creationId xmlns:a16="http://schemas.microsoft.com/office/drawing/2014/main" id="{8FE6D384-C5A0-5A70-C04E-0E305CFC5859}"/>
              </a:ext>
            </a:extLst>
          </p:cNvPr>
          <p:cNvSpPr txBox="1"/>
          <p:nvPr/>
        </p:nvSpPr>
        <p:spPr>
          <a:xfrm>
            <a:off x="2098563" y="1789032"/>
            <a:ext cx="2291509" cy="1169551"/>
          </a:xfrm>
          <a:prstGeom prst="rect">
            <a:avLst/>
          </a:prstGeom>
          <a:noFill/>
        </p:spPr>
        <p:txBody>
          <a:bodyPr wrap="square" rtlCol="0">
            <a:spAutoFit/>
          </a:bodyPr>
          <a:lstStyle/>
          <a:p>
            <a:r>
              <a:rPr lang="fr-FR" b="1" dirty="0"/>
              <a:t>L’eau distillée est:</a:t>
            </a:r>
          </a:p>
          <a:p>
            <a:pPr marL="285750" indent="-285750">
              <a:buFont typeface="Arial" panose="020B0604020202020204" pitchFamily="34" charset="0"/>
              <a:buChar char="•"/>
            </a:pPr>
            <a:r>
              <a:rPr lang="fr-FR" dirty="0"/>
              <a:t>Corrosive.</a:t>
            </a:r>
          </a:p>
          <a:p>
            <a:pPr marL="285750" indent="-285750">
              <a:buFont typeface="Arial" panose="020B0604020202020204" pitchFamily="34" charset="0"/>
              <a:buChar char="•"/>
            </a:pPr>
            <a:r>
              <a:rPr lang="fr-FR" dirty="0"/>
              <a:t>Déconseillée pour la consommation humaine à </a:t>
            </a:r>
            <a:r>
              <a:rPr lang="fr-FR" u="sng" dirty="0"/>
              <a:t>long terme.</a:t>
            </a:r>
          </a:p>
        </p:txBody>
      </p:sp>
    </p:spTree>
    <p:extLst>
      <p:ext uri="{BB962C8B-B14F-4D97-AF65-F5344CB8AC3E}">
        <p14:creationId xmlns:p14="http://schemas.microsoft.com/office/powerpoint/2010/main" val="197572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
            <a:extLst>
              <a:ext uri="{FF2B5EF4-FFF2-40B4-BE49-F238E27FC236}">
                <a16:creationId xmlns:a16="http://schemas.microsoft.com/office/drawing/2014/main" id="{36A6E2EB-DDCB-4474-656D-04A8045CBE54}"/>
              </a:ext>
            </a:extLst>
          </p:cNvPr>
          <p:cNvSpPr>
            <a:spLocks noGrp="1"/>
          </p:cNvSpPr>
          <p:nvPr>
            <p:ph type="ctrTitle"/>
          </p:nvPr>
        </p:nvSpPr>
        <p:spPr>
          <a:xfrm>
            <a:off x="831233" y="497883"/>
            <a:ext cx="7672500" cy="577800"/>
          </a:xfrm>
        </p:spPr>
        <p:txBody>
          <a:bodyPr/>
          <a:lstStyle/>
          <a:p>
            <a:r>
              <a:rPr lang="fr-FR" sz="2400" dirty="0"/>
              <a:t>Conclusion de l’étude du marché de l’eau potable domestique au Maroc</a:t>
            </a:r>
          </a:p>
        </p:txBody>
      </p:sp>
      <p:sp>
        <p:nvSpPr>
          <p:cNvPr id="2" name="ZoneTexte 1">
            <a:extLst>
              <a:ext uri="{FF2B5EF4-FFF2-40B4-BE49-F238E27FC236}">
                <a16:creationId xmlns:a16="http://schemas.microsoft.com/office/drawing/2014/main" id="{99664A89-31E7-AC03-920A-8281A5B081D3}"/>
              </a:ext>
            </a:extLst>
          </p:cNvPr>
          <p:cNvSpPr txBox="1"/>
          <p:nvPr/>
        </p:nvSpPr>
        <p:spPr>
          <a:xfrm>
            <a:off x="1079117" y="1247897"/>
            <a:ext cx="1618890" cy="400110"/>
          </a:xfrm>
          <a:prstGeom prst="rect">
            <a:avLst/>
          </a:prstGeom>
          <a:noFill/>
        </p:spPr>
        <p:txBody>
          <a:bodyPr wrap="square" rtlCol="0">
            <a:spAutoFit/>
          </a:bodyPr>
          <a:lstStyle/>
          <a:p>
            <a:r>
              <a:rPr lang="fr-FR" sz="2000" b="1" dirty="0">
                <a:solidFill>
                  <a:schemeClr val="bg2"/>
                </a:solidFill>
                <a:latin typeface="Overpass Black" panose="020B0604020202020204" charset="0"/>
              </a:rPr>
              <a:t>Présent</a:t>
            </a:r>
          </a:p>
        </p:txBody>
      </p:sp>
      <p:sp>
        <p:nvSpPr>
          <p:cNvPr id="3" name="ZoneTexte 2">
            <a:extLst>
              <a:ext uri="{FF2B5EF4-FFF2-40B4-BE49-F238E27FC236}">
                <a16:creationId xmlns:a16="http://schemas.microsoft.com/office/drawing/2014/main" id="{2783D1C5-FA6C-D8F8-7651-C9C5AFA1F907}"/>
              </a:ext>
            </a:extLst>
          </p:cNvPr>
          <p:cNvSpPr txBox="1"/>
          <p:nvPr/>
        </p:nvSpPr>
        <p:spPr>
          <a:xfrm>
            <a:off x="5658151" y="1124414"/>
            <a:ext cx="2026856" cy="861774"/>
          </a:xfrm>
          <a:prstGeom prst="rect">
            <a:avLst/>
          </a:prstGeom>
          <a:noFill/>
        </p:spPr>
        <p:txBody>
          <a:bodyPr wrap="square" rtlCol="0">
            <a:spAutoFit/>
          </a:bodyPr>
          <a:lstStyle/>
          <a:p>
            <a:pPr algn="ctr"/>
            <a:r>
              <a:rPr lang="fr-FR" sz="2000" b="1" dirty="0">
                <a:solidFill>
                  <a:schemeClr val="bg2"/>
                </a:solidFill>
                <a:latin typeface="Overpass Black" panose="020B0604020202020204" charset="0"/>
              </a:rPr>
              <a:t>Futur</a:t>
            </a:r>
          </a:p>
          <a:p>
            <a:pPr algn="ctr"/>
            <a:r>
              <a:rPr lang="fr-FR" sz="1500" b="1" dirty="0">
                <a:solidFill>
                  <a:schemeClr val="bg2"/>
                </a:solidFill>
                <a:latin typeface="Overpass Black" panose="020B0604020202020204" charset="0"/>
              </a:rPr>
              <a:t>(Scénario pessimiste)</a:t>
            </a:r>
          </a:p>
        </p:txBody>
      </p:sp>
      <p:pic>
        <p:nvPicPr>
          <p:cNvPr id="6" name="Google Shape;2223;p45">
            <a:extLst>
              <a:ext uri="{FF2B5EF4-FFF2-40B4-BE49-F238E27FC236}">
                <a16:creationId xmlns:a16="http://schemas.microsoft.com/office/drawing/2014/main" id="{22D4CE19-FEB6-8216-DF27-101509EB32B7}"/>
              </a:ext>
            </a:extLst>
          </p:cNvPr>
          <p:cNvPicPr preferRelativeResize="0"/>
          <p:nvPr/>
        </p:nvPicPr>
        <p:blipFill>
          <a:blip r:embed="rId3">
            <a:alphaModFix amt="47000"/>
          </a:blip>
          <a:stretch>
            <a:fillRect/>
          </a:stretch>
        </p:blipFill>
        <p:spPr>
          <a:xfrm>
            <a:off x="4941290" y="4071816"/>
            <a:ext cx="667968" cy="616395"/>
          </a:xfrm>
          <a:prstGeom prst="rect">
            <a:avLst/>
          </a:prstGeom>
          <a:noFill/>
          <a:ln>
            <a:noFill/>
          </a:ln>
        </p:spPr>
      </p:pic>
      <p:pic>
        <p:nvPicPr>
          <p:cNvPr id="7" name="Google Shape;2223;p45">
            <a:extLst>
              <a:ext uri="{FF2B5EF4-FFF2-40B4-BE49-F238E27FC236}">
                <a16:creationId xmlns:a16="http://schemas.microsoft.com/office/drawing/2014/main" id="{C30E177D-0901-7BCE-AA7B-DFE01A64F80A}"/>
              </a:ext>
            </a:extLst>
          </p:cNvPr>
          <p:cNvPicPr preferRelativeResize="0"/>
          <p:nvPr/>
        </p:nvPicPr>
        <p:blipFill>
          <a:blip r:embed="rId3">
            <a:alphaModFix amt="47000"/>
          </a:blip>
          <a:stretch>
            <a:fillRect/>
          </a:stretch>
        </p:blipFill>
        <p:spPr>
          <a:xfrm>
            <a:off x="4903938" y="2457463"/>
            <a:ext cx="667968" cy="616395"/>
          </a:xfrm>
          <a:prstGeom prst="rect">
            <a:avLst/>
          </a:prstGeom>
          <a:noFill/>
          <a:ln>
            <a:noFill/>
          </a:ln>
        </p:spPr>
      </p:pic>
      <p:pic>
        <p:nvPicPr>
          <p:cNvPr id="14" name="Google Shape;2223;p45">
            <a:extLst>
              <a:ext uri="{FF2B5EF4-FFF2-40B4-BE49-F238E27FC236}">
                <a16:creationId xmlns:a16="http://schemas.microsoft.com/office/drawing/2014/main" id="{7233732E-BE37-3942-8C14-F97578F8B1D1}"/>
              </a:ext>
            </a:extLst>
          </p:cNvPr>
          <p:cNvPicPr preferRelativeResize="0"/>
          <p:nvPr/>
        </p:nvPicPr>
        <p:blipFill>
          <a:blip r:embed="rId3">
            <a:alphaModFix amt="47000"/>
          </a:blip>
          <a:stretch>
            <a:fillRect/>
          </a:stretch>
        </p:blipFill>
        <p:spPr>
          <a:xfrm>
            <a:off x="4913267" y="3219793"/>
            <a:ext cx="667968" cy="616395"/>
          </a:xfrm>
          <a:prstGeom prst="rect">
            <a:avLst/>
          </a:prstGeom>
          <a:noFill/>
          <a:ln>
            <a:noFill/>
          </a:ln>
        </p:spPr>
      </p:pic>
      <p:pic>
        <p:nvPicPr>
          <p:cNvPr id="15" name="Google Shape;2223;p45">
            <a:extLst>
              <a:ext uri="{FF2B5EF4-FFF2-40B4-BE49-F238E27FC236}">
                <a16:creationId xmlns:a16="http://schemas.microsoft.com/office/drawing/2014/main" id="{35280BF8-A249-8626-B172-105F1DE96D94}"/>
              </a:ext>
            </a:extLst>
          </p:cNvPr>
          <p:cNvPicPr preferRelativeResize="0"/>
          <p:nvPr/>
        </p:nvPicPr>
        <p:blipFill>
          <a:blip r:embed="rId3">
            <a:alphaModFix amt="47000"/>
          </a:blip>
          <a:stretch>
            <a:fillRect/>
          </a:stretch>
        </p:blipFill>
        <p:spPr>
          <a:xfrm>
            <a:off x="4926276" y="1768045"/>
            <a:ext cx="667968" cy="616395"/>
          </a:xfrm>
          <a:prstGeom prst="rect">
            <a:avLst/>
          </a:prstGeom>
          <a:noFill/>
          <a:ln>
            <a:noFill/>
          </a:ln>
        </p:spPr>
      </p:pic>
      <p:pic>
        <p:nvPicPr>
          <p:cNvPr id="16" name="Image 15">
            <a:extLst>
              <a:ext uri="{FF2B5EF4-FFF2-40B4-BE49-F238E27FC236}">
                <a16:creationId xmlns:a16="http://schemas.microsoft.com/office/drawing/2014/main" id="{1713B205-0BFE-E7F2-2E57-1830685D7151}"/>
              </a:ext>
            </a:extLst>
          </p:cNvPr>
          <p:cNvPicPr>
            <a:picLocks noChangeAspect="1"/>
          </p:cNvPicPr>
          <p:nvPr/>
        </p:nvPicPr>
        <p:blipFill>
          <a:blip r:embed="rId4"/>
          <a:stretch>
            <a:fillRect/>
          </a:stretch>
        </p:blipFill>
        <p:spPr>
          <a:xfrm>
            <a:off x="5034988" y="4151958"/>
            <a:ext cx="455202" cy="403643"/>
          </a:xfrm>
          <a:prstGeom prst="rect">
            <a:avLst/>
          </a:prstGeom>
        </p:spPr>
      </p:pic>
      <p:sp>
        <p:nvSpPr>
          <p:cNvPr id="17" name="Google Shape;2221;p45">
            <a:extLst>
              <a:ext uri="{FF2B5EF4-FFF2-40B4-BE49-F238E27FC236}">
                <a16:creationId xmlns:a16="http://schemas.microsoft.com/office/drawing/2014/main" id="{09B5FEF7-B15C-D1F8-6CBB-8813569B1445}"/>
              </a:ext>
            </a:extLst>
          </p:cNvPr>
          <p:cNvSpPr txBox="1">
            <a:spLocks/>
          </p:cNvSpPr>
          <p:nvPr/>
        </p:nvSpPr>
        <p:spPr>
          <a:xfrm>
            <a:off x="4774934" y="3729458"/>
            <a:ext cx="959684" cy="27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defTabSz="914378">
              <a:buClr>
                <a:srgbClr val="073763"/>
              </a:buClr>
            </a:pPr>
            <a:r>
              <a:rPr lang="fr-MA" sz="750" b="1" kern="0" dirty="0">
                <a:solidFill>
                  <a:srgbClr val="073763"/>
                </a:solidFill>
                <a:latin typeface="Arial"/>
              </a:rPr>
              <a:t>Qualité </a:t>
            </a:r>
            <a:r>
              <a:rPr lang="fr-MA" sz="750" b="1" dirty="0">
                <a:solidFill>
                  <a:srgbClr val="073763"/>
                </a:solidFill>
                <a:latin typeface="Arial"/>
              </a:rPr>
              <a:t>de l’eau produite</a:t>
            </a:r>
            <a:endParaRPr lang="fr-MA" sz="788" b="1" kern="0" dirty="0">
              <a:solidFill>
                <a:srgbClr val="073763"/>
              </a:solidFill>
              <a:latin typeface="Arial"/>
            </a:endParaRPr>
          </a:p>
        </p:txBody>
      </p:sp>
      <p:sp>
        <p:nvSpPr>
          <p:cNvPr id="18" name="Google Shape;2219;p45">
            <a:extLst>
              <a:ext uri="{FF2B5EF4-FFF2-40B4-BE49-F238E27FC236}">
                <a16:creationId xmlns:a16="http://schemas.microsoft.com/office/drawing/2014/main" id="{22F92E6C-8288-56E2-A670-7310D2664EE6}"/>
              </a:ext>
            </a:extLst>
          </p:cNvPr>
          <p:cNvSpPr txBox="1">
            <a:spLocks/>
          </p:cNvSpPr>
          <p:nvPr/>
        </p:nvSpPr>
        <p:spPr>
          <a:xfrm>
            <a:off x="4769832" y="2273226"/>
            <a:ext cx="969889" cy="2143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defTabSz="914378"/>
            <a:r>
              <a:rPr lang="fr-MA" sz="750" b="1" dirty="0">
                <a:solidFill>
                  <a:srgbClr val="073763"/>
                </a:solidFill>
                <a:latin typeface="Arial"/>
              </a:rPr>
              <a:t>Production</a:t>
            </a:r>
            <a:endParaRPr lang="en-US" dirty="0"/>
          </a:p>
        </p:txBody>
      </p:sp>
      <p:sp>
        <p:nvSpPr>
          <p:cNvPr id="20" name="Google Shape;2219;p45">
            <a:extLst>
              <a:ext uri="{FF2B5EF4-FFF2-40B4-BE49-F238E27FC236}">
                <a16:creationId xmlns:a16="http://schemas.microsoft.com/office/drawing/2014/main" id="{1AF85996-B84B-1EFA-2969-5A9AA5616778}"/>
              </a:ext>
            </a:extLst>
          </p:cNvPr>
          <p:cNvSpPr txBox="1">
            <a:spLocks/>
          </p:cNvSpPr>
          <p:nvPr/>
        </p:nvSpPr>
        <p:spPr>
          <a:xfrm>
            <a:off x="4825861" y="4635743"/>
            <a:ext cx="857830" cy="2069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defTabSz="914378">
              <a:buClr>
                <a:srgbClr val="073763"/>
              </a:buClr>
            </a:pPr>
            <a:r>
              <a:rPr lang="fr-MA" sz="750" b="1" kern="0" dirty="0">
                <a:solidFill>
                  <a:srgbClr val="073763"/>
                </a:solidFill>
                <a:latin typeface="Arial"/>
              </a:rPr>
              <a:t>Prix de l’eau produite</a:t>
            </a:r>
          </a:p>
        </p:txBody>
      </p:sp>
      <p:sp>
        <p:nvSpPr>
          <p:cNvPr id="21" name="ZoneTexte 20">
            <a:extLst>
              <a:ext uri="{FF2B5EF4-FFF2-40B4-BE49-F238E27FC236}">
                <a16:creationId xmlns:a16="http://schemas.microsoft.com/office/drawing/2014/main" id="{F18E99F8-A8C5-C21E-07F6-3E47067D9EAA}"/>
              </a:ext>
            </a:extLst>
          </p:cNvPr>
          <p:cNvSpPr txBox="1"/>
          <p:nvPr/>
        </p:nvSpPr>
        <p:spPr>
          <a:xfrm>
            <a:off x="4717123" y="2948465"/>
            <a:ext cx="1116302" cy="206916"/>
          </a:xfrm>
          <a:prstGeom prst="rect">
            <a:avLst/>
          </a:prstGeom>
          <a:noFill/>
        </p:spPr>
        <p:txBody>
          <a:bodyPr wrap="square">
            <a:spAutoFit/>
          </a:bodyPr>
          <a:lstStyle/>
          <a:p>
            <a:pPr defTabSz="914378">
              <a:lnSpc>
                <a:spcPct val="107000"/>
              </a:lnSpc>
              <a:spcAft>
                <a:spcPts val="800"/>
              </a:spcAft>
              <a:buClr>
                <a:srgbClr val="000000"/>
              </a:buClr>
            </a:pPr>
            <a:r>
              <a:rPr lang="fr-FR" sz="750" b="1" kern="0" dirty="0">
                <a:solidFill>
                  <a:srgbClr val="002060"/>
                </a:solidFill>
                <a:latin typeface="Arial" panose="020B0604020202020204" pitchFamily="34" charset="0"/>
                <a:cs typeface="Arial" panose="020B0604020202020204" pitchFamily="34" charset="0"/>
                <a:sym typeface="Arial"/>
              </a:rPr>
              <a:t>Mobilité/Autonomie</a:t>
            </a:r>
            <a:endParaRPr lang="fr-FR" sz="750" b="1" kern="0" dirty="0">
              <a:solidFill>
                <a:srgbClr val="B6D7A8">
                  <a:lumMod val="50000"/>
                </a:srgbClr>
              </a:solidFill>
              <a:latin typeface="Arial" panose="020B0604020202020204" pitchFamily="34" charset="0"/>
              <a:ea typeface="Calibri" panose="020F0502020204030204" pitchFamily="34" charset="0"/>
              <a:cs typeface="Arial" panose="020B0604020202020204" pitchFamily="34" charset="0"/>
              <a:sym typeface="Arial"/>
            </a:endParaRPr>
          </a:p>
        </p:txBody>
      </p:sp>
      <p:pic>
        <p:nvPicPr>
          <p:cNvPr id="22" name="Picture 6">
            <a:extLst>
              <a:ext uri="{FF2B5EF4-FFF2-40B4-BE49-F238E27FC236}">
                <a16:creationId xmlns:a16="http://schemas.microsoft.com/office/drawing/2014/main" id="{BA76A16B-914E-200C-4EFC-A0940E1417AB}"/>
              </a:ext>
            </a:extLst>
          </p:cNvPr>
          <p:cNvPicPr>
            <a:picLocks noChangeAspect="1"/>
          </p:cNvPicPr>
          <p:nvPr/>
        </p:nvPicPr>
        <p:blipFill>
          <a:blip r:embed="rId5"/>
          <a:stretch>
            <a:fillRect/>
          </a:stretch>
        </p:blipFill>
        <p:spPr>
          <a:xfrm>
            <a:off x="5046057" y="2566028"/>
            <a:ext cx="349448" cy="334827"/>
          </a:xfrm>
          <a:prstGeom prst="rect">
            <a:avLst/>
          </a:prstGeom>
        </p:spPr>
      </p:pic>
      <p:pic>
        <p:nvPicPr>
          <p:cNvPr id="24" name="Image 23">
            <a:extLst>
              <a:ext uri="{FF2B5EF4-FFF2-40B4-BE49-F238E27FC236}">
                <a16:creationId xmlns:a16="http://schemas.microsoft.com/office/drawing/2014/main" id="{7533EAA3-CB42-546B-462C-D855D438A793}"/>
              </a:ext>
            </a:extLst>
          </p:cNvPr>
          <p:cNvPicPr>
            <a:picLocks noChangeAspect="1"/>
          </p:cNvPicPr>
          <p:nvPr/>
        </p:nvPicPr>
        <p:blipFill>
          <a:blip r:embed="rId6"/>
          <a:stretch>
            <a:fillRect/>
          </a:stretch>
        </p:blipFill>
        <p:spPr>
          <a:xfrm>
            <a:off x="5750688" y="1915641"/>
            <a:ext cx="360000" cy="360000"/>
          </a:xfrm>
          <a:prstGeom prst="rect">
            <a:avLst/>
          </a:prstGeom>
        </p:spPr>
      </p:pic>
      <p:pic>
        <p:nvPicPr>
          <p:cNvPr id="25" name="Image 24">
            <a:extLst>
              <a:ext uri="{FF2B5EF4-FFF2-40B4-BE49-F238E27FC236}">
                <a16:creationId xmlns:a16="http://schemas.microsoft.com/office/drawing/2014/main" id="{FE842238-B19F-8427-5C49-A6FFD1EEB3F5}"/>
              </a:ext>
            </a:extLst>
          </p:cNvPr>
          <p:cNvPicPr>
            <a:picLocks noChangeAspect="1"/>
          </p:cNvPicPr>
          <p:nvPr/>
        </p:nvPicPr>
        <p:blipFill>
          <a:blip r:embed="rId6"/>
          <a:stretch>
            <a:fillRect/>
          </a:stretch>
        </p:blipFill>
        <p:spPr>
          <a:xfrm>
            <a:off x="5763945" y="3339786"/>
            <a:ext cx="360000" cy="360000"/>
          </a:xfrm>
          <a:prstGeom prst="rect">
            <a:avLst/>
          </a:prstGeom>
        </p:spPr>
      </p:pic>
      <p:pic>
        <p:nvPicPr>
          <p:cNvPr id="26" name="Image 25">
            <a:extLst>
              <a:ext uri="{FF2B5EF4-FFF2-40B4-BE49-F238E27FC236}">
                <a16:creationId xmlns:a16="http://schemas.microsoft.com/office/drawing/2014/main" id="{36073F9B-5224-C358-435C-70AA68BC4949}"/>
              </a:ext>
            </a:extLst>
          </p:cNvPr>
          <p:cNvPicPr>
            <a:picLocks noChangeAspect="1"/>
          </p:cNvPicPr>
          <p:nvPr/>
        </p:nvPicPr>
        <p:blipFill>
          <a:blip r:embed="rId6"/>
          <a:stretch>
            <a:fillRect/>
          </a:stretch>
        </p:blipFill>
        <p:spPr>
          <a:xfrm>
            <a:off x="5763945" y="2588465"/>
            <a:ext cx="360000" cy="360000"/>
          </a:xfrm>
          <a:prstGeom prst="rect">
            <a:avLst/>
          </a:prstGeom>
        </p:spPr>
      </p:pic>
      <p:pic>
        <p:nvPicPr>
          <p:cNvPr id="27" name="Picture 4">
            <a:extLst>
              <a:ext uri="{FF2B5EF4-FFF2-40B4-BE49-F238E27FC236}">
                <a16:creationId xmlns:a16="http://schemas.microsoft.com/office/drawing/2014/main" id="{F0F9947B-66DF-F71B-D182-4189C3E6D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9627" y="3339786"/>
            <a:ext cx="330950" cy="3309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7A6DC600-CB30-ACE8-D40C-CCF2F90EB2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6057" y="1887431"/>
            <a:ext cx="363702" cy="363702"/>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2223;p45">
            <a:extLst>
              <a:ext uri="{FF2B5EF4-FFF2-40B4-BE49-F238E27FC236}">
                <a16:creationId xmlns:a16="http://schemas.microsoft.com/office/drawing/2014/main" id="{C2E1AD69-2510-5F53-30E3-CDDD757DB506}"/>
              </a:ext>
            </a:extLst>
          </p:cNvPr>
          <p:cNvPicPr preferRelativeResize="0"/>
          <p:nvPr/>
        </p:nvPicPr>
        <p:blipFill>
          <a:blip r:embed="rId3">
            <a:alphaModFix amt="47000"/>
          </a:blip>
          <a:stretch>
            <a:fillRect/>
          </a:stretch>
        </p:blipFill>
        <p:spPr>
          <a:xfrm>
            <a:off x="336716" y="4074399"/>
            <a:ext cx="667968" cy="616395"/>
          </a:xfrm>
          <a:prstGeom prst="rect">
            <a:avLst/>
          </a:prstGeom>
          <a:noFill/>
          <a:ln>
            <a:noFill/>
          </a:ln>
        </p:spPr>
      </p:pic>
      <p:pic>
        <p:nvPicPr>
          <p:cNvPr id="12" name="Google Shape;2223;p45">
            <a:extLst>
              <a:ext uri="{FF2B5EF4-FFF2-40B4-BE49-F238E27FC236}">
                <a16:creationId xmlns:a16="http://schemas.microsoft.com/office/drawing/2014/main" id="{341891D1-F743-A1B8-4EA2-AE4548DCA8FC}"/>
              </a:ext>
            </a:extLst>
          </p:cNvPr>
          <p:cNvPicPr preferRelativeResize="0"/>
          <p:nvPr/>
        </p:nvPicPr>
        <p:blipFill>
          <a:blip r:embed="rId3">
            <a:alphaModFix amt="47000"/>
          </a:blip>
          <a:stretch>
            <a:fillRect/>
          </a:stretch>
        </p:blipFill>
        <p:spPr>
          <a:xfrm>
            <a:off x="299364" y="2460046"/>
            <a:ext cx="667968" cy="616395"/>
          </a:xfrm>
          <a:prstGeom prst="rect">
            <a:avLst/>
          </a:prstGeom>
          <a:noFill/>
          <a:ln>
            <a:noFill/>
          </a:ln>
        </p:spPr>
      </p:pic>
      <p:pic>
        <p:nvPicPr>
          <p:cNvPr id="13" name="Google Shape;2223;p45">
            <a:extLst>
              <a:ext uri="{FF2B5EF4-FFF2-40B4-BE49-F238E27FC236}">
                <a16:creationId xmlns:a16="http://schemas.microsoft.com/office/drawing/2014/main" id="{017770AD-C9E8-AFD4-77E3-06867C801399}"/>
              </a:ext>
            </a:extLst>
          </p:cNvPr>
          <p:cNvPicPr preferRelativeResize="0"/>
          <p:nvPr/>
        </p:nvPicPr>
        <p:blipFill>
          <a:blip r:embed="rId3">
            <a:alphaModFix amt="47000"/>
          </a:blip>
          <a:stretch>
            <a:fillRect/>
          </a:stretch>
        </p:blipFill>
        <p:spPr>
          <a:xfrm>
            <a:off x="301536" y="3214423"/>
            <a:ext cx="667968" cy="616395"/>
          </a:xfrm>
          <a:prstGeom prst="rect">
            <a:avLst/>
          </a:prstGeom>
          <a:noFill/>
          <a:ln>
            <a:noFill/>
          </a:ln>
        </p:spPr>
      </p:pic>
      <p:pic>
        <p:nvPicPr>
          <p:cNvPr id="33" name="Google Shape;2223;p45">
            <a:extLst>
              <a:ext uri="{FF2B5EF4-FFF2-40B4-BE49-F238E27FC236}">
                <a16:creationId xmlns:a16="http://schemas.microsoft.com/office/drawing/2014/main" id="{28BA3C5F-D234-9BB3-F990-6A496115224C}"/>
              </a:ext>
            </a:extLst>
          </p:cNvPr>
          <p:cNvPicPr preferRelativeResize="0"/>
          <p:nvPr/>
        </p:nvPicPr>
        <p:blipFill>
          <a:blip r:embed="rId3">
            <a:alphaModFix amt="47000"/>
          </a:blip>
          <a:stretch>
            <a:fillRect/>
          </a:stretch>
        </p:blipFill>
        <p:spPr>
          <a:xfrm>
            <a:off x="321702" y="1770628"/>
            <a:ext cx="667968" cy="616395"/>
          </a:xfrm>
          <a:prstGeom prst="rect">
            <a:avLst/>
          </a:prstGeom>
          <a:noFill/>
          <a:ln>
            <a:noFill/>
          </a:ln>
        </p:spPr>
      </p:pic>
      <p:pic>
        <p:nvPicPr>
          <p:cNvPr id="39" name="Image 38">
            <a:extLst>
              <a:ext uri="{FF2B5EF4-FFF2-40B4-BE49-F238E27FC236}">
                <a16:creationId xmlns:a16="http://schemas.microsoft.com/office/drawing/2014/main" id="{A2E2433C-B4A2-58DA-F8E5-28D84E562283}"/>
              </a:ext>
            </a:extLst>
          </p:cNvPr>
          <p:cNvPicPr>
            <a:picLocks noChangeAspect="1"/>
          </p:cNvPicPr>
          <p:nvPr/>
        </p:nvPicPr>
        <p:blipFill>
          <a:blip r:embed="rId4"/>
          <a:stretch>
            <a:fillRect/>
          </a:stretch>
        </p:blipFill>
        <p:spPr>
          <a:xfrm>
            <a:off x="430414" y="4154541"/>
            <a:ext cx="455202" cy="403643"/>
          </a:xfrm>
          <a:prstGeom prst="rect">
            <a:avLst/>
          </a:prstGeom>
        </p:spPr>
      </p:pic>
      <p:sp>
        <p:nvSpPr>
          <p:cNvPr id="40" name="Google Shape;2221;p45">
            <a:extLst>
              <a:ext uri="{FF2B5EF4-FFF2-40B4-BE49-F238E27FC236}">
                <a16:creationId xmlns:a16="http://schemas.microsoft.com/office/drawing/2014/main" id="{28B12FF1-36B0-B4B5-C9D9-2BE5DD91FC96}"/>
              </a:ext>
            </a:extLst>
          </p:cNvPr>
          <p:cNvSpPr txBox="1">
            <a:spLocks/>
          </p:cNvSpPr>
          <p:nvPr/>
        </p:nvSpPr>
        <p:spPr>
          <a:xfrm>
            <a:off x="170360" y="3732041"/>
            <a:ext cx="959684" cy="27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defTabSz="914378">
              <a:buClr>
                <a:srgbClr val="073763"/>
              </a:buClr>
            </a:pPr>
            <a:r>
              <a:rPr lang="fr-MA" sz="750" b="1" kern="0" dirty="0">
                <a:solidFill>
                  <a:srgbClr val="073763"/>
                </a:solidFill>
                <a:latin typeface="Arial"/>
              </a:rPr>
              <a:t>Qualité </a:t>
            </a:r>
            <a:r>
              <a:rPr lang="fr-MA" sz="750" b="1" dirty="0">
                <a:solidFill>
                  <a:srgbClr val="073763"/>
                </a:solidFill>
                <a:latin typeface="Arial"/>
              </a:rPr>
              <a:t>de l’eau produite</a:t>
            </a:r>
            <a:endParaRPr lang="fr-MA" sz="788" b="1" kern="0" dirty="0">
              <a:solidFill>
                <a:srgbClr val="073763"/>
              </a:solidFill>
              <a:latin typeface="Arial"/>
            </a:endParaRPr>
          </a:p>
        </p:txBody>
      </p:sp>
      <p:sp>
        <p:nvSpPr>
          <p:cNvPr id="41" name="Google Shape;2219;p45">
            <a:extLst>
              <a:ext uri="{FF2B5EF4-FFF2-40B4-BE49-F238E27FC236}">
                <a16:creationId xmlns:a16="http://schemas.microsoft.com/office/drawing/2014/main" id="{95CFB855-8108-FC0D-B018-E05D8791EE57}"/>
              </a:ext>
            </a:extLst>
          </p:cNvPr>
          <p:cNvSpPr txBox="1">
            <a:spLocks/>
          </p:cNvSpPr>
          <p:nvPr/>
        </p:nvSpPr>
        <p:spPr>
          <a:xfrm>
            <a:off x="165258" y="2275809"/>
            <a:ext cx="969889" cy="2143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defTabSz="914378"/>
            <a:r>
              <a:rPr lang="fr-MA" sz="750" b="1" dirty="0">
                <a:solidFill>
                  <a:srgbClr val="073763"/>
                </a:solidFill>
                <a:latin typeface="Arial"/>
              </a:rPr>
              <a:t>Production</a:t>
            </a:r>
            <a:endParaRPr lang="en-US" dirty="0"/>
          </a:p>
        </p:txBody>
      </p:sp>
      <p:sp>
        <p:nvSpPr>
          <p:cNvPr id="42" name="Google Shape;2219;p45">
            <a:extLst>
              <a:ext uri="{FF2B5EF4-FFF2-40B4-BE49-F238E27FC236}">
                <a16:creationId xmlns:a16="http://schemas.microsoft.com/office/drawing/2014/main" id="{1C7240C6-557A-B8D8-6503-B411ED0D978F}"/>
              </a:ext>
            </a:extLst>
          </p:cNvPr>
          <p:cNvSpPr txBox="1">
            <a:spLocks/>
          </p:cNvSpPr>
          <p:nvPr/>
        </p:nvSpPr>
        <p:spPr>
          <a:xfrm>
            <a:off x="221287" y="4638326"/>
            <a:ext cx="857830" cy="2069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defTabSz="914378">
              <a:buClr>
                <a:srgbClr val="073763"/>
              </a:buClr>
            </a:pPr>
            <a:r>
              <a:rPr lang="fr-MA" sz="750" b="1" kern="0" dirty="0">
                <a:solidFill>
                  <a:srgbClr val="073763"/>
                </a:solidFill>
                <a:latin typeface="Arial"/>
              </a:rPr>
              <a:t>Prix de l’eau produite</a:t>
            </a:r>
          </a:p>
        </p:txBody>
      </p:sp>
      <p:sp>
        <p:nvSpPr>
          <p:cNvPr id="43" name="ZoneTexte 42">
            <a:extLst>
              <a:ext uri="{FF2B5EF4-FFF2-40B4-BE49-F238E27FC236}">
                <a16:creationId xmlns:a16="http://schemas.microsoft.com/office/drawing/2014/main" id="{55D1634E-3DF0-4ECF-947F-66D451B75D46}"/>
              </a:ext>
            </a:extLst>
          </p:cNvPr>
          <p:cNvSpPr txBox="1"/>
          <p:nvPr/>
        </p:nvSpPr>
        <p:spPr>
          <a:xfrm>
            <a:off x="112549" y="2951048"/>
            <a:ext cx="1116302" cy="206916"/>
          </a:xfrm>
          <a:prstGeom prst="rect">
            <a:avLst/>
          </a:prstGeom>
          <a:noFill/>
        </p:spPr>
        <p:txBody>
          <a:bodyPr wrap="square">
            <a:spAutoFit/>
          </a:bodyPr>
          <a:lstStyle/>
          <a:p>
            <a:pPr defTabSz="914378">
              <a:lnSpc>
                <a:spcPct val="107000"/>
              </a:lnSpc>
              <a:spcAft>
                <a:spcPts val="800"/>
              </a:spcAft>
              <a:buClr>
                <a:srgbClr val="000000"/>
              </a:buClr>
            </a:pPr>
            <a:r>
              <a:rPr lang="fr-FR" sz="750" b="1" kern="0" dirty="0">
                <a:solidFill>
                  <a:srgbClr val="002060"/>
                </a:solidFill>
                <a:latin typeface="Arial" panose="020B0604020202020204" pitchFamily="34" charset="0"/>
                <a:cs typeface="Arial" panose="020B0604020202020204" pitchFamily="34" charset="0"/>
                <a:sym typeface="Arial"/>
              </a:rPr>
              <a:t>Mobilité/Autonomie</a:t>
            </a:r>
            <a:endParaRPr lang="fr-FR" sz="750" b="1" kern="0" dirty="0">
              <a:solidFill>
                <a:srgbClr val="B6D7A8">
                  <a:lumMod val="50000"/>
                </a:srgbClr>
              </a:solidFill>
              <a:latin typeface="Arial" panose="020B0604020202020204" pitchFamily="34" charset="0"/>
              <a:ea typeface="Calibri" panose="020F0502020204030204" pitchFamily="34" charset="0"/>
              <a:cs typeface="Arial" panose="020B0604020202020204" pitchFamily="34" charset="0"/>
              <a:sym typeface="Arial"/>
            </a:endParaRPr>
          </a:p>
        </p:txBody>
      </p:sp>
      <p:pic>
        <p:nvPicPr>
          <p:cNvPr id="44" name="Picture 6">
            <a:extLst>
              <a:ext uri="{FF2B5EF4-FFF2-40B4-BE49-F238E27FC236}">
                <a16:creationId xmlns:a16="http://schemas.microsoft.com/office/drawing/2014/main" id="{D022AFE0-B78D-87A3-C94E-008950EA05C8}"/>
              </a:ext>
            </a:extLst>
          </p:cNvPr>
          <p:cNvPicPr>
            <a:picLocks noChangeAspect="1"/>
          </p:cNvPicPr>
          <p:nvPr/>
        </p:nvPicPr>
        <p:blipFill>
          <a:blip r:embed="rId5"/>
          <a:stretch>
            <a:fillRect/>
          </a:stretch>
        </p:blipFill>
        <p:spPr>
          <a:xfrm>
            <a:off x="441483" y="2568611"/>
            <a:ext cx="349448" cy="334827"/>
          </a:xfrm>
          <a:prstGeom prst="rect">
            <a:avLst/>
          </a:prstGeom>
        </p:spPr>
      </p:pic>
      <p:pic>
        <p:nvPicPr>
          <p:cNvPr id="5" name="Image 4" descr="Une image contenant texte, signe&#10;&#10;Description générée automatiquement">
            <a:extLst>
              <a:ext uri="{FF2B5EF4-FFF2-40B4-BE49-F238E27FC236}">
                <a16:creationId xmlns:a16="http://schemas.microsoft.com/office/drawing/2014/main" id="{4738F286-0263-8A2F-1422-10D283ADEEA7}"/>
              </a:ext>
            </a:extLst>
          </p:cNvPr>
          <p:cNvPicPr>
            <a:picLocks noChangeAspect="1"/>
          </p:cNvPicPr>
          <p:nvPr/>
        </p:nvPicPr>
        <p:blipFill>
          <a:blip r:embed="rId9"/>
          <a:stretch>
            <a:fillRect/>
          </a:stretch>
        </p:blipFill>
        <p:spPr>
          <a:xfrm>
            <a:off x="1164951" y="4195601"/>
            <a:ext cx="360000" cy="360000"/>
          </a:xfrm>
          <a:prstGeom prst="rect">
            <a:avLst/>
          </a:prstGeom>
        </p:spPr>
      </p:pic>
      <p:pic>
        <p:nvPicPr>
          <p:cNvPr id="8" name="Image 7">
            <a:extLst>
              <a:ext uri="{FF2B5EF4-FFF2-40B4-BE49-F238E27FC236}">
                <a16:creationId xmlns:a16="http://schemas.microsoft.com/office/drawing/2014/main" id="{6457D7AD-60C6-9ADC-FEDF-01B9AB6BF2FF}"/>
              </a:ext>
            </a:extLst>
          </p:cNvPr>
          <p:cNvPicPr>
            <a:picLocks noChangeAspect="1"/>
          </p:cNvPicPr>
          <p:nvPr/>
        </p:nvPicPr>
        <p:blipFill>
          <a:blip r:embed="rId6"/>
          <a:stretch>
            <a:fillRect/>
          </a:stretch>
        </p:blipFill>
        <p:spPr>
          <a:xfrm>
            <a:off x="1146114" y="1918224"/>
            <a:ext cx="360000" cy="360000"/>
          </a:xfrm>
          <a:prstGeom prst="rect">
            <a:avLst/>
          </a:prstGeom>
        </p:spPr>
      </p:pic>
      <p:pic>
        <p:nvPicPr>
          <p:cNvPr id="10" name="Image 9">
            <a:extLst>
              <a:ext uri="{FF2B5EF4-FFF2-40B4-BE49-F238E27FC236}">
                <a16:creationId xmlns:a16="http://schemas.microsoft.com/office/drawing/2014/main" id="{9B8B0BDE-4432-1F3F-F38E-86230A5FB5C3}"/>
              </a:ext>
            </a:extLst>
          </p:cNvPr>
          <p:cNvPicPr>
            <a:picLocks noChangeAspect="1"/>
          </p:cNvPicPr>
          <p:nvPr/>
        </p:nvPicPr>
        <p:blipFill>
          <a:blip r:embed="rId6"/>
          <a:stretch>
            <a:fillRect/>
          </a:stretch>
        </p:blipFill>
        <p:spPr>
          <a:xfrm>
            <a:off x="1159371" y="2591048"/>
            <a:ext cx="360000" cy="360000"/>
          </a:xfrm>
          <a:prstGeom prst="rect">
            <a:avLst/>
          </a:prstGeom>
        </p:spPr>
      </p:pic>
      <p:pic>
        <p:nvPicPr>
          <p:cNvPr id="1030" name="Picture 6">
            <a:extLst>
              <a:ext uri="{FF2B5EF4-FFF2-40B4-BE49-F238E27FC236}">
                <a16:creationId xmlns:a16="http://schemas.microsoft.com/office/drawing/2014/main" id="{817C2036-EC4C-DFDA-FCB8-C9DF29CB38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483" y="1890014"/>
            <a:ext cx="363702" cy="363702"/>
          </a:xfrm>
          <a:prstGeom prst="rect">
            <a:avLst/>
          </a:prstGeom>
          <a:noFill/>
          <a:extLst>
            <a:ext uri="{909E8E84-426E-40DD-AFC4-6F175D3DCCD1}">
              <a14:hiddenFill xmlns:a14="http://schemas.microsoft.com/office/drawing/2010/main">
                <a:solidFill>
                  <a:srgbClr val="FFFFFF"/>
                </a:solidFill>
              </a14:hiddenFill>
            </a:ext>
          </a:extLst>
        </p:spPr>
      </p:pic>
      <p:sp>
        <p:nvSpPr>
          <p:cNvPr id="46" name="ZoneTexte 45">
            <a:extLst>
              <a:ext uri="{FF2B5EF4-FFF2-40B4-BE49-F238E27FC236}">
                <a16:creationId xmlns:a16="http://schemas.microsoft.com/office/drawing/2014/main" id="{FF23EEDD-8BDF-159F-A64C-469939E3F81C}"/>
              </a:ext>
            </a:extLst>
          </p:cNvPr>
          <p:cNvSpPr txBox="1"/>
          <p:nvPr/>
        </p:nvSpPr>
        <p:spPr>
          <a:xfrm>
            <a:off x="1874066" y="2463499"/>
            <a:ext cx="2276522" cy="1292662"/>
          </a:xfrm>
          <a:prstGeom prst="rect">
            <a:avLst/>
          </a:prstGeom>
          <a:noFill/>
        </p:spPr>
        <p:txBody>
          <a:bodyPr wrap="square" rtlCol="0">
            <a:spAutoFit/>
          </a:bodyPr>
          <a:lstStyle/>
          <a:p>
            <a:r>
              <a:rPr lang="fr-FR" dirty="0" err="1">
                <a:latin typeface="Overpass Black" panose="020B0604020202020204" charset="0"/>
              </a:rPr>
              <a:t>WaterUp</a:t>
            </a:r>
            <a:r>
              <a:rPr lang="fr-FR" dirty="0">
                <a:latin typeface="Overpass Black" panose="020B0604020202020204" charset="0"/>
              </a:rPr>
              <a:t> pour l’alimentation en eau potable :</a:t>
            </a:r>
          </a:p>
          <a:p>
            <a:pPr marL="285750" indent="-285750">
              <a:buFont typeface="Arial" panose="020B0604020202020204" pitchFamily="34" charset="0"/>
              <a:buChar char="•"/>
            </a:pPr>
            <a:r>
              <a:rPr lang="fr-FR" sz="1200" dirty="0"/>
              <a:t>Dans des régions éloignées ( villages, montagnes, iles..)</a:t>
            </a:r>
          </a:p>
        </p:txBody>
      </p:sp>
      <p:sp>
        <p:nvSpPr>
          <p:cNvPr id="4" name="ZoneTexte 3">
            <a:extLst>
              <a:ext uri="{FF2B5EF4-FFF2-40B4-BE49-F238E27FC236}">
                <a16:creationId xmlns:a16="http://schemas.microsoft.com/office/drawing/2014/main" id="{3236882D-A222-3EED-0E9E-4AB2D0B7AFC5}"/>
              </a:ext>
            </a:extLst>
          </p:cNvPr>
          <p:cNvSpPr txBox="1"/>
          <p:nvPr/>
        </p:nvSpPr>
        <p:spPr>
          <a:xfrm>
            <a:off x="6555036" y="2251133"/>
            <a:ext cx="2252248" cy="461665"/>
          </a:xfrm>
          <a:prstGeom prst="rect">
            <a:avLst/>
          </a:prstGeom>
          <a:noFill/>
        </p:spPr>
        <p:txBody>
          <a:bodyPr wrap="square" rtlCol="0">
            <a:spAutoFit/>
          </a:bodyPr>
          <a:lstStyle/>
          <a:p>
            <a:pPr marL="285750" indent="-285750">
              <a:buFont typeface="Arial" panose="020B0604020202020204" pitchFamily="34" charset="0"/>
              <a:buChar char="•"/>
            </a:pPr>
            <a:r>
              <a:rPr lang="fr-FR" sz="1200" b="1" dirty="0"/>
              <a:t>Energie trop chère.</a:t>
            </a:r>
          </a:p>
          <a:p>
            <a:pPr marL="285750" indent="-285750">
              <a:buFont typeface="Arial" panose="020B0604020202020204" pitchFamily="34" charset="0"/>
              <a:buChar char="•"/>
            </a:pPr>
            <a:r>
              <a:rPr lang="fr-FR" sz="1200" b="1" dirty="0"/>
              <a:t>Eau très </a:t>
            </a:r>
            <a:r>
              <a:rPr lang="fr-FR" sz="1200" b="1"/>
              <a:t>rare.</a:t>
            </a:r>
            <a:endParaRPr lang="fr-FR" sz="1200" b="1" dirty="0"/>
          </a:p>
        </p:txBody>
      </p:sp>
      <p:sp>
        <p:nvSpPr>
          <p:cNvPr id="29" name="Flèche : bas 28">
            <a:extLst>
              <a:ext uri="{FF2B5EF4-FFF2-40B4-BE49-F238E27FC236}">
                <a16:creationId xmlns:a16="http://schemas.microsoft.com/office/drawing/2014/main" id="{603B8482-949E-5D72-74E9-B5B49276CADC}"/>
              </a:ext>
            </a:extLst>
          </p:cNvPr>
          <p:cNvSpPr/>
          <p:nvPr/>
        </p:nvSpPr>
        <p:spPr>
          <a:xfrm>
            <a:off x="7501160" y="2862936"/>
            <a:ext cx="360000" cy="541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C72F0A5C-E786-C4A6-7853-DDC347F458D8}"/>
              </a:ext>
            </a:extLst>
          </p:cNvPr>
          <p:cNvSpPr txBox="1"/>
          <p:nvPr/>
        </p:nvSpPr>
        <p:spPr>
          <a:xfrm>
            <a:off x="6841475" y="3527990"/>
            <a:ext cx="1861042" cy="954107"/>
          </a:xfrm>
          <a:prstGeom prst="rect">
            <a:avLst/>
          </a:prstGeom>
          <a:noFill/>
        </p:spPr>
        <p:txBody>
          <a:bodyPr wrap="square" rtlCol="0">
            <a:spAutoFit/>
          </a:bodyPr>
          <a:lstStyle/>
          <a:p>
            <a:r>
              <a:rPr lang="fr-FR" sz="1400" dirty="0" err="1">
                <a:latin typeface="Overpass Black" panose="020B0604020202020204" charset="0"/>
              </a:rPr>
              <a:t>WaterUp</a:t>
            </a:r>
            <a:r>
              <a:rPr lang="fr-FR" sz="1400" dirty="0">
                <a:latin typeface="Overpass Black" panose="020B0604020202020204" charset="0"/>
              </a:rPr>
              <a:t> pour l’alimentation en eau potable des villes.</a:t>
            </a:r>
          </a:p>
        </p:txBody>
      </p:sp>
      <p:pic>
        <p:nvPicPr>
          <p:cNvPr id="31" name="Image 30">
            <a:extLst>
              <a:ext uri="{FF2B5EF4-FFF2-40B4-BE49-F238E27FC236}">
                <a16:creationId xmlns:a16="http://schemas.microsoft.com/office/drawing/2014/main" id="{B1760E62-9568-2CA4-A4D7-E2CC812CBEB5}"/>
              </a:ext>
            </a:extLst>
          </p:cNvPr>
          <p:cNvPicPr>
            <a:picLocks noChangeAspect="1"/>
          </p:cNvPicPr>
          <p:nvPr/>
        </p:nvPicPr>
        <p:blipFill>
          <a:blip r:embed="rId6"/>
          <a:stretch>
            <a:fillRect/>
          </a:stretch>
        </p:blipFill>
        <p:spPr>
          <a:xfrm>
            <a:off x="5763945" y="4202596"/>
            <a:ext cx="360000" cy="360000"/>
          </a:xfrm>
          <a:prstGeom prst="rect">
            <a:avLst/>
          </a:prstGeom>
        </p:spPr>
      </p:pic>
      <p:pic>
        <p:nvPicPr>
          <p:cNvPr id="32" name="Picture 4">
            <a:extLst>
              <a:ext uri="{FF2B5EF4-FFF2-40B4-BE49-F238E27FC236}">
                <a16:creationId xmlns:a16="http://schemas.microsoft.com/office/drawing/2014/main" id="{EA371735-2575-D694-E66D-5BA07D43A9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3206" y="3389278"/>
            <a:ext cx="366883" cy="366883"/>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2219;p45">
            <a:extLst>
              <a:ext uri="{FF2B5EF4-FFF2-40B4-BE49-F238E27FC236}">
                <a16:creationId xmlns:a16="http://schemas.microsoft.com/office/drawing/2014/main" id="{232A484F-2FF9-1B43-692E-36B71BADB687}"/>
              </a:ext>
            </a:extLst>
          </p:cNvPr>
          <p:cNvSpPr txBox="1">
            <a:spLocks/>
          </p:cNvSpPr>
          <p:nvPr/>
        </p:nvSpPr>
        <p:spPr>
          <a:xfrm>
            <a:off x="165258" y="2275678"/>
            <a:ext cx="969889" cy="2143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defTabSz="914378"/>
            <a:r>
              <a:rPr lang="fr-MA" sz="750" b="1" dirty="0">
                <a:solidFill>
                  <a:srgbClr val="073763"/>
                </a:solidFill>
                <a:latin typeface="Arial"/>
              </a:rPr>
              <a:t>Production</a:t>
            </a:r>
            <a:endParaRPr lang="en-US" dirty="0"/>
          </a:p>
        </p:txBody>
      </p:sp>
      <p:pic>
        <p:nvPicPr>
          <p:cNvPr id="35" name="Picture 6">
            <a:extLst>
              <a:ext uri="{FF2B5EF4-FFF2-40B4-BE49-F238E27FC236}">
                <a16:creationId xmlns:a16="http://schemas.microsoft.com/office/drawing/2014/main" id="{D780AF3C-DA23-9473-C1E7-68C7C848CF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483" y="1889883"/>
            <a:ext cx="363702" cy="36370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24994898-1CEF-A111-D613-228F30EB5F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859" y="3349598"/>
            <a:ext cx="330950" cy="33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32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7" grpId="0"/>
      <p:bldP spid="18" grpId="0"/>
      <p:bldP spid="20" grpId="0"/>
      <p:bldP spid="21" grpId="0"/>
      <p:bldP spid="40" grpId="0"/>
      <p:bldP spid="41" grpId="0"/>
      <p:bldP spid="42" grpId="0"/>
      <p:bldP spid="43" grpId="0"/>
      <p:bldP spid="46" grpId="0"/>
      <p:bldP spid="4" grpId="0"/>
      <p:bldP spid="29" grpId="0" animBg="1"/>
      <p:bldP spid="30" grpId="0"/>
      <p:bldP spid="3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Shape 2534"/>
        <p:cNvGrpSpPr/>
        <p:nvPr/>
      </p:nvGrpSpPr>
      <p:grpSpPr>
        <a:xfrm>
          <a:off x="0" y="0"/>
          <a:ext cx="0" cy="0"/>
          <a:chOff x="0" y="0"/>
          <a:chExt cx="0" cy="0"/>
        </a:xfrm>
      </p:grpSpPr>
      <p:pic>
        <p:nvPicPr>
          <p:cNvPr id="2535" name="Google Shape;2535;p54"/>
          <p:cNvPicPr preferRelativeResize="0"/>
          <p:nvPr/>
        </p:nvPicPr>
        <p:blipFill>
          <a:blip r:embed="rId4">
            <a:alphaModFix amt="76000"/>
          </a:blip>
          <a:stretch>
            <a:fillRect/>
          </a:stretch>
        </p:blipFill>
        <p:spPr>
          <a:xfrm rot="-10540005">
            <a:off x="212513" y="3361838"/>
            <a:ext cx="8814679" cy="1443717"/>
          </a:xfrm>
          <a:prstGeom prst="rect">
            <a:avLst/>
          </a:prstGeom>
          <a:noFill/>
          <a:ln>
            <a:noFill/>
          </a:ln>
        </p:spPr>
      </p:pic>
      <p:sp>
        <p:nvSpPr>
          <p:cNvPr id="2536" name="Google Shape;2536;p54"/>
          <p:cNvSpPr txBox="1">
            <a:spLocks noGrp="1"/>
          </p:cNvSpPr>
          <p:nvPr>
            <p:ph type="title"/>
          </p:nvPr>
        </p:nvSpPr>
        <p:spPr>
          <a:xfrm>
            <a:off x="767852" y="3481814"/>
            <a:ext cx="77040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Les impacts de </a:t>
            </a:r>
            <a:r>
              <a:rPr lang="en" sz="4000" dirty="0" err="1"/>
              <a:t>WaterUp</a:t>
            </a:r>
            <a:endParaRPr sz="4000" dirty="0"/>
          </a:p>
        </p:txBody>
      </p:sp>
      <p:sp>
        <p:nvSpPr>
          <p:cNvPr id="2537" name="Google Shape;2537;p54"/>
          <p:cNvSpPr/>
          <p:nvPr/>
        </p:nvSpPr>
        <p:spPr>
          <a:xfrm rot="3780533">
            <a:off x="8011449" y="-595863"/>
            <a:ext cx="2265068" cy="216582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8" name="Google Shape;2538;p54"/>
          <p:cNvGrpSpPr/>
          <p:nvPr/>
        </p:nvGrpSpPr>
        <p:grpSpPr>
          <a:xfrm rot="-8099954">
            <a:off x="-208205" y="-668214"/>
            <a:ext cx="1344367" cy="1995327"/>
            <a:chOff x="272875" y="1527563"/>
            <a:chExt cx="255950" cy="455000"/>
          </a:xfrm>
        </p:grpSpPr>
        <p:sp>
          <p:nvSpPr>
            <p:cNvPr id="2539" name="Google Shape;2539;p5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365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63"/>
          <p:cNvSpPr txBox="1">
            <a:spLocks noGrp="1"/>
          </p:cNvSpPr>
          <p:nvPr>
            <p:ph type="ctrTitle" idx="6"/>
          </p:nvPr>
        </p:nvSpPr>
        <p:spPr>
          <a:xfrm>
            <a:off x="742144" y="266884"/>
            <a:ext cx="7712141" cy="577800"/>
          </a:xfrm>
          <a:prstGeom prst="rect">
            <a:avLst/>
          </a:prstGeom>
        </p:spPr>
        <p:txBody>
          <a:bodyPr spcFirstLastPara="1" wrap="square" lIns="91425" tIns="91425" rIns="91425" bIns="91425" anchor="ctr" anchorCtr="0">
            <a:noAutofit/>
          </a:bodyPr>
          <a:lstStyle/>
          <a:p>
            <a:r>
              <a:rPr lang="fr-FR" sz="2800" b="1" dirty="0">
                <a:solidFill>
                  <a:srgbClr val="002060"/>
                </a:solidFill>
              </a:rPr>
              <a:t>Les impacts de </a:t>
            </a:r>
            <a:r>
              <a:rPr lang="fr-FR" sz="2800" b="1" dirty="0" err="1">
                <a:solidFill>
                  <a:srgbClr val="002060"/>
                </a:solidFill>
              </a:rPr>
              <a:t>WaterUp</a:t>
            </a:r>
            <a:endParaRPr sz="2800" dirty="0"/>
          </a:p>
        </p:txBody>
      </p:sp>
      <p:sp>
        <p:nvSpPr>
          <p:cNvPr id="2" name="Google Shape;2324;p48">
            <a:extLst>
              <a:ext uri="{FF2B5EF4-FFF2-40B4-BE49-F238E27FC236}">
                <a16:creationId xmlns:a16="http://schemas.microsoft.com/office/drawing/2014/main" id="{52CF4556-C526-D5CB-8B0D-45E31E111821}"/>
              </a:ext>
            </a:extLst>
          </p:cNvPr>
          <p:cNvSpPr txBox="1">
            <a:spLocks/>
          </p:cNvSpPr>
          <p:nvPr/>
        </p:nvSpPr>
        <p:spPr>
          <a:xfrm>
            <a:off x="487596" y="1171634"/>
            <a:ext cx="3632064" cy="348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fr-FR" sz="1400" dirty="0">
                <a:latin typeface="Open Sans"/>
                <a:ea typeface="Open Sans"/>
                <a:cs typeface="Open Sans"/>
              </a:rPr>
              <a:t>Avantages de </a:t>
            </a:r>
            <a:r>
              <a:rPr lang="fr-FR" sz="1400" dirty="0" err="1">
                <a:latin typeface="Open Sans"/>
                <a:ea typeface="Open Sans"/>
                <a:cs typeface="Open Sans"/>
              </a:rPr>
              <a:t>WaterUp</a:t>
            </a:r>
            <a:endParaRPr lang="en-US" sz="1400" dirty="0">
              <a:latin typeface="Open Sans"/>
              <a:ea typeface="Open Sans"/>
              <a:cs typeface="Open Sans"/>
              <a:sym typeface="Arial"/>
            </a:endParaRPr>
          </a:p>
        </p:txBody>
      </p:sp>
      <p:sp>
        <p:nvSpPr>
          <p:cNvPr id="6" name="ZoneTexte 5">
            <a:extLst>
              <a:ext uri="{FF2B5EF4-FFF2-40B4-BE49-F238E27FC236}">
                <a16:creationId xmlns:a16="http://schemas.microsoft.com/office/drawing/2014/main" id="{126C66F9-35A8-2A17-2FAA-B8D91D3AA68F}"/>
              </a:ext>
            </a:extLst>
          </p:cNvPr>
          <p:cNvSpPr txBox="1"/>
          <p:nvPr/>
        </p:nvSpPr>
        <p:spPr>
          <a:xfrm>
            <a:off x="1233675" y="2519870"/>
            <a:ext cx="4205613" cy="307777"/>
          </a:xfrm>
          <a:prstGeom prst="rect">
            <a:avLst/>
          </a:prstGeom>
          <a:noFill/>
        </p:spPr>
        <p:txBody>
          <a:bodyPr wrap="square">
            <a:spAutoFit/>
          </a:bodyPr>
          <a:lstStyle/>
          <a:p>
            <a:r>
              <a:rPr lang="en-US" dirty="0">
                <a:solidFill>
                  <a:schemeClr val="dk2"/>
                </a:solidFill>
                <a:latin typeface="Open Sans"/>
                <a:ea typeface="Open Sans"/>
                <a:cs typeface="Open Sans"/>
                <a:sym typeface="Overpass Black"/>
              </a:rPr>
              <a:t>Simulation de la production de </a:t>
            </a:r>
            <a:r>
              <a:rPr lang="en-US" dirty="0" err="1">
                <a:solidFill>
                  <a:schemeClr val="dk2"/>
                </a:solidFill>
                <a:latin typeface="Open Sans"/>
                <a:ea typeface="Open Sans"/>
                <a:cs typeface="Open Sans"/>
                <a:sym typeface="Overpass Black"/>
              </a:rPr>
              <a:t>sel</a:t>
            </a:r>
            <a:r>
              <a:rPr lang="en-US" dirty="0">
                <a:solidFill>
                  <a:schemeClr val="dk2"/>
                </a:solidFill>
                <a:latin typeface="Open Sans"/>
                <a:ea typeface="Open Sans"/>
                <a:cs typeface="Open Sans"/>
                <a:sym typeface="Overpass Black"/>
              </a:rPr>
              <a:t> par </a:t>
            </a:r>
            <a:r>
              <a:rPr lang="en-US" dirty="0" err="1">
                <a:solidFill>
                  <a:schemeClr val="dk2"/>
                </a:solidFill>
                <a:latin typeface="Open Sans"/>
                <a:ea typeface="Open Sans"/>
                <a:cs typeface="Open Sans"/>
                <a:sym typeface="Overpass Black"/>
              </a:rPr>
              <a:t>WaterUp</a:t>
            </a:r>
            <a:endParaRPr lang="en-US" dirty="0">
              <a:solidFill>
                <a:schemeClr val="dk2"/>
              </a:solidFill>
              <a:latin typeface="Open Sans"/>
              <a:ea typeface="Open Sans"/>
              <a:cs typeface="Open Sans"/>
              <a:sym typeface="Overpass Black"/>
            </a:endParaRPr>
          </a:p>
        </p:txBody>
      </p:sp>
      <p:sp>
        <p:nvSpPr>
          <p:cNvPr id="10" name="ZoneTexte 9">
            <a:extLst>
              <a:ext uri="{FF2B5EF4-FFF2-40B4-BE49-F238E27FC236}">
                <a16:creationId xmlns:a16="http://schemas.microsoft.com/office/drawing/2014/main" id="{E379B08A-5985-6531-B7CC-0FE08AC36E34}"/>
              </a:ext>
            </a:extLst>
          </p:cNvPr>
          <p:cNvSpPr txBox="1"/>
          <p:nvPr/>
        </p:nvSpPr>
        <p:spPr>
          <a:xfrm>
            <a:off x="1196398" y="3880429"/>
            <a:ext cx="5846523" cy="523220"/>
          </a:xfrm>
          <a:prstGeom prst="rect">
            <a:avLst/>
          </a:prstGeom>
          <a:noFill/>
        </p:spPr>
        <p:txBody>
          <a:bodyPr wrap="square">
            <a:spAutoFit/>
          </a:bodyPr>
          <a:lstStyle/>
          <a:p>
            <a:pPr algn="ctr"/>
            <a:r>
              <a:rPr lang="fr-FR" dirty="0">
                <a:solidFill>
                  <a:schemeClr val="dk2"/>
                </a:solidFill>
                <a:latin typeface="Open Sans"/>
                <a:ea typeface="Open Sans"/>
                <a:cs typeface="Open Sans"/>
              </a:rPr>
              <a:t>Comment gère-t-on alors cette quantité de sel en vue de minimiser les impacts sur l'environnement ?</a:t>
            </a:r>
            <a:endParaRPr lang="en-US" dirty="0">
              <a:solidFill>
                <a:schemeClr val="dk2"/>
              </a:solidFill>
              <a:latin typeface="Open Sans"/>
              <a:ea typeface="Open Sans"/>
              <a:cs typeface="Open Sans"/>
            </a:endParaRPr>
          </a:p>
        </p:txBody>
      </p:sp>
      <p:pic>
        <p:nvPicPr>
          <p:cNvPr id="13" name="Google Shape;2443;p52">
            <a:extLst>
              <a:ext uri="{FF2B5EF4-FFF2-40B4-BE49-F238E27FC236}">
                <a16:creationId xmlns:a16="http://schemas.microsoft.com/office/drawing/2014/main" id="{AF40159A-7AF7-EB72-74AD-E7EF971E2506}"/>
              </a:ext>
            </a:extLst>
          </p:cNvPr>
          <p:cNvPicPr preferRelativeResize="0"/>
          <p:nvPr/>
        </p:nvPicPr>
        <p:blipFill>
          <a:blip r:embed="rId3">
            <a:alphaModFix amt="50000"/>
          </a:blip>
          <a:stretch>
            <a:fillRect/>
          </a:stretch>
        </p:blipFill>
        <p:spPr>
          <a:xfrm>
            <a:off x="324157" y="3697570"/>
            <a:ext cx="904678" cy="789924"/>
          </a:xfrm>
          <a:prstGeom prst="rect">
            <a:avLst/>
          </a:prstGeom>
          <a:noFill/>
          <a:ln>
            <a:noFill/>
          </a:ln>
        </p:spPr>
      </p:pic>
      <p:pic>
        <p:nvPicPr>
          <p:cNvPr id="15" name="Google Shape;2443;p52">
            <a:extLst>
              <a:ext uri="{FF2B5EF4-FFF2-40B4-BE49-F238E27FC236}">
                <a16:creationId xmlns:a16="http://schemas.microsoft.com/office/drawing/2014/main" id="{1425EE98-3D8C-A347-12A7-EB31C4C7832B}"/>
              </a:ext>
            </a:extLst>
          </p:cNvPr>
          <p:cNvPicPr preferRelativeResize="0"/>
          <p:nvPr/>
        </p:nvPicPr>
        <p:blipFill>
          <a:blip r:embed="rId3">
            <a:alphaModFix amt="50000"/>
          </a:blip>
          <a:stretch>
            <a:fillRect/>
          </a:stretch>
        </p:blipFill>
        <p:spPr>
          <a:xfrm>
            <a:off x="319989" y="2278797"/>
            <a:ext cx="904678" cy="789924"/>
          </a:xfrm>
          <a:prstGeom prst="rect">
            <a:avLst/>
          </a:prstGeom>
          <a:noFill/>
          <a:ln>
            <a:noFill/>
          </a:ln>
        </p:spPr>
      </p:pic>
      <p:pic>
        <p:nvPicPr>
          <p:cNvPr id="16" name="Google Shape;2443;p52">
            <a:extLst>
              <a:ext uri="{FF2B5EF4-FFF2-40B4-BE49-F238E27FC236}">
                <a16:creationId xmlns:a16="http://schemas.microsoft.com/office/drawing/2014/main" id="{A36F8C05-07BA-C7CF-76E4-8F0514A76F7B}"/>
              </a:ext>
            </a:extLst>
          </p:cNvPr>
          <p:cNvPicPr preferRelativeResize="0"/>
          <p:nvPr/>
        </p:nvPicPr>
        <p:blipFill>
          <a:blip r:embed="rId3">
            <a:alphaModFix amt="50000"/>
          </a:blip>
          <a:stretch>
            <a:fillRect/>
          </a:stretch>
        </p:blipFill>
        <p:spPr>
          <a:xfrm>
            <a:off x="324157" y="915136"/>
            <a:ext cx="904678" cy="789924"/>
          </a:xfrm>
          <a:prstGeom prst="rect">
            <a:avLst/>
          </a:prstGeom>
          <a:noFill/>
          <a:ln>
            <a:noFill/>
          </a:ln>
        </p:spPr>
      </p:pic>
      <p:pic>
        <p:nvPicPr>
          <p:cNvPr id="18" name="Image 17">
            <a:extLst>
              <a:ext uri="{FF2B5EF4-FFF2-40B4-BE49-F238E27FC236}">
                <a16:creationId xmlns:a16="http://schemas.microsoft.com/office/drawing/2014/main" id="{834E762C-D294-5721-9790-6A66C0D01A1E}"/>
              </a:ext>
            </a:extLst>
          </p:cNvPr>
          <p:cNvPicPr>
            <a:picLocks noChangeAspect="1"/>
          </p:cNvPicPr>
          <p:nvPr/>
        </p:nvPicPr>
        <p:blipFill>
          <a:blip r:embed="rId4"/>
          <a:stretch>
            <a:fillRect/>
          </a:stretch>
        </p:blipFill>
        <p:spPr>
          <a:xfrm>
            <a:off x="487596" y="1025100"/>
            <a:ext cx="577800" cy="577800"/>
          </a:xfrm>
          <a:prstGeom prst="rect">
            <a:avLst/>
          </a:prstGeom>
        </p:spPr>
      </p:pic>
      <p:pic>
        <p:nvPicPr>
          <p:cNvPr id="20" name="Image 19">
            <a:extLst>
              <a:ext uri="{FF2B5EF4-FFF2-40B4-BE49-F238E27FC236}">
                <a16:creationId xmlns:a16="http://schemas.microsoft.com/office/drawing/2014/main" id="{542E1A1C-591A-A8AC-3C40-D95BA0A74CAC}"/>
              </a:ext>
            </a:extLst>
          </p:cNvPr>
          <p:cNvPicPr>
            <a:picLocks noChangeAspect="1"/>
          </p:cNvPicPr>
          <p:nvPr/>
        </p:nvPicPr>
        <p:blipFill>
          <a:blip r:embed="rId5"/>
          <a:stretch>
            <a:fillRect/>
          </a:stretch>
        </p:blipFill>
        <p:spPr>
          <a:xfrm>
            <a:off x="479670" y="2406403"/>
            <a:ext cx="621220" cy="621220"/>
          </a:xfrm>
          <a:prstGeom prst="rect">
            <a:avLst/>
          </a:prstGeom>
        </p:spPr>
      </p:pic>
      <p:pic>
        <p:nvPicPr>
          <p:cNvPr id="22" name="Image 21">
            <a:extLst>
              <a:ext uri="{FF2B5EF4-FFF2-40B4-BE49-F238E27FC236}">
                <a16:creationId xmlns:a16="http://schemas.microsoft.com/office/drawing/2014/main" id="{7C3C9F7B-75C3-E324-6A5C-ADFA3948CB6A}"/>
              </a:ext>
            </a:extLst>
          </p:cNvPr>
          <p:cNvPicPr>
            <a:picLocks noChangeAspect="1"/>
          </p:cNvPicPr>
          <p:nvPr/>
        </p:nvPicPr>
        <p:blipFill>
          <a:blip r:embed="rId6"/>
          <a:stretch>
            <a:fillRect/>
          </a:stretch>
        </p:blipFill>
        <p:spPr>
          <a:xfrm>
            <a:off x="487596" y="3825849"/>
            <a:ext cx="577800" cy="577800"/>
          </a:xfrm>
          <a:prstGeom prst="rect">
            <a:avLst/>
          </a:prstGeom>
        </p:spPr>
      </p:pic>
      <p:grpSp>
        <p:nvGrpSpPr>
          <p:cNvPr id="37" name="Groupe 36">
            <a:extLst>
              <a:ext uri="{FF2B5EF4-FFF2-40B4-BE49-F238E27FC236}">
                <a16:creationId xmlns:a16="http://schemas.microsoft.com/office/drawing/2014/main" id="{F878A708-8A4A-3BA7-1B20-D3B7886FDDA2}"/>
              </a:ext>
            </a:extLst>
          </p:cNvPr>
          <p:cNvGrpSpPr/>
          <p:nvPr/>
        </p:nvGrpSpPr>
        <p:grpSpPr>
          <a:xfrm>
            <a:off x="262879" y="669130"/>
            <a:ext cx="8941633" cy="4220454"/>
            <a:chOff x="202367" y="1722342"/>
            <a:chExt cx="8941633" cy="4220454"/>
          </a:xfrm>
        </p:grpSpPr>
        <p:pic>
          <p:nvPicPr>
            <p:cNvPr id="38" name="Graphique 10" descr="Eau avec un remplissage uni">
              <a:extLst>
                <a:ext uri="{FF2B5EF4-FFF2-40B4-BE49-F238E27FC236}">
                  <a16:creationId xmlns:a16="http://schemas.microsoft.com/office/drawing/2014/main" id="{86A76C3D-F15D-5506-2B53-5A86E7641A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79846" y="2356155"/>
              <a:ext cx="251460" cy="236220"/>
            </a:xfrm>
            <a:prstGeom prst="rect">
              <a:avLst/>
            </a:prstGeom>
          </p:spPr>
        </p:pic>
        <p:grpSp>
          <p:nvGrpSpPr>
            <p:cNvPr id="39" name="Groupe 38">
              <a:extLst>
                <a:ext uri="{FF2B5EF4-FFF2-40B4-BE49-F238E27FC236}">
                  <a16:creationId xmlns:a16="http://schemas.microsoft.com/office/drawing/2014/main" id="{C3435FD4-0073-EE9D-9B09-F5CD100935FE}"/>
                </a:ext>
              </a:extLst>
            </p:cNvPr>
            <p:cNvGrpSpPr/>
            <p:nvPr/>
          </p:nvGrpSpPr>
          <p:grpSpPr>
            <a:xfrm>
              <a:off x="202367" y="1722342"/>
              <a:ext cx="8941633" cy="4220454"/>
              <a:chOff x="276156" y="525554"/>
              <a:chExt cx="8941633" cy="4220454"/>
            </a:xfrm>
          </p:grpSpPr>
          <p:sp>
            <p:nvSpPr>
              <p:cNvPr id="40" name="Oval 1">
                <a:extLst>
                  <a:ext uri="{FF2B5EF4-FFF2-40B4-BE49-F238E27FC236}">
                    <a16:creationId xmlns:a16="http://schemas.microsoft.com/office/drawing/2014/main" id="{9329B29F-F85E-9DEC-4ACD-99CD2C62630D}"/>
                  </a:ext>
                </a:extLst>
              </p:cNvPr>
              <p:cNvSpPr/>
              <p:nvPr/>
            </p:nvSpPr>
            <p:spPr>
              <a:xfrm>
                <a:off x="3485527" y="1862667"/>
                <a:ext cx="1807534" cy="17211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b="1" dirty="0">
                    <a:solidFill>
                      <a:schemeClr val="tx2">
                        <a:lumMod val="50000"/>
                      </a:schemeClr>
                    </a:solidFill>
                    <a:cs typeface="Arial"/>
                  </a:rPr>
                  <a:t>Water Up</a:t>
                </a:r>
              </a:p>
            </p:txBody>
          </p:sp>
          <p:cxnSp>
            <p:nvCxnSpPr>
              <p:cNvPr id="41" name="Connector: Curved 26">
                <a:extLst>
                  <a:ext uri="{FF2B5EF4-FFF2-40B4-BE49-F238E27FC236}">
                    <a16:creationId xmlns:a16="http://schemas.microsoft.com/office/drawing/2014/main" id="{67FEDC40-6C1C-68E2-C20B-65EE68CCBC0C}"/>
                  </a:ext>
                </a:extLst>
              </p:cNvPr>
              <p:cNvCxnSpPr/>
              <p:nvPr/>
            </p:nvCxnSpPr>
            <p:spPr>
              <a:xfrm flipH="1">
                <a:off x="4352805" y="1170489"/>
                <a:ext cx="11574" cy="697374"/>
              </a:xfrm>
              <a:prstGeom prst="curvedConnector3">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2" name="Left Brace 6">
                <a:extLst>
                  <a:ext uri="{FF2B5EF4-FFF2-40B4-BE49-F238E27FC236}">
                    <a16:creationId xmlns:a16="http://schemas.microsoft.com/office/drawing/2014/main" id="{1CE0CADF-3E49-2522-0E7C-E4E32E3E368D}"/>
                  </a:ext>
                </a:extLst>
              </p:cNvPr>
              <p:cNvSpPr/>
              <p:nvPr/>
            </p:nvSpPr>
            <p:spPr>
              <a:xfrm>
                <a:off x="5036271" y="711053"/>
                <a:ext cx="626714" cy="571500"/>
              </a:xfrm>
              <a:prstGeom prst="leftBrac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9pPr>
              </a:lstStyle>
              <a:p>
                <a:pPr algn="ctr"/>
                <a:endParaRPr lang="en-US"/>
              </a:p>
            </p:txBody>
          </p:sp>
          <p:sp>
            <p:nvSpPr>
              <p:cNvPr id="43" name="TextBox 7">
                <a:extLst>
                  <a:ext uri="{FF2B5EF4-FFF2-40B4-BE49-F238E27FC236}">
                    <a16:creationId xmlns:a16="http://schemas.microsoft.com/office/drawing/2014/main" id="{2E8BEEF5-81EF-23D8-28C9-4C84C6BC2E68}"/>
                  </a:ext>
                </a:extLst>
              </p:cNvPr>
              <p:cNvSpPr txBox="1"/>
              <p:nvPr/>
            </p:nvSpPr>
            <p:spPr>
              <a:xfrm>
                <a:off x="5575448" y="611372"/>
                <a:ext cx="234447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b="1" dirty="0">
                    <a:solidFill>
                      <a:schemeClr val="tx2">
                        <a:lumMod val="50000"/>
                      </a:schemeClr>
                    </a:solidFill>
                  </a:rPr>
                  <a:t> En route vers la </a:t>
                </a:r>
                <a:r>
                  <a:rPr lang="fr-FR" sz="900" b="1" dirty="0">
                    <a:solidFill>
                      <a:schemeClr val="tx2">
                        <a:lumMod val="50000"/>
                      </a:schemeClr>
                    </a:solidFill>
                  </a:rPr>
                  <a:t>résolution</a:t>
                </a:r>
                <a:r>
                  <a:rPr lang="en-US" sz="900" b="1" dirty="0">
                    <a:solidFill>
                      <a:schemeClr val="tx2">
                        <a:lumMod val="50000"/>
                      </a:schemeClr>
                    </a:solidFill>
                  </a:rPr>
                  <a:t> du stress hydrique...</a:t>
                </a:r>
                <a:endParaRPr lang="en-US" b="1" dirty="0">
                  <a:solidFill>
                    <a:schemeClr val="tx2">
                      <a:lumMod val="50000"/>
                    </a:schemeClr>
                  </a:solidFill>
                </a:endParaRPr>
              </a:p>
            </p:txBody>
          </p:sp>
          <p:sp>
            <p:nvSpPr>
              <p:cNvPr id="44" name="TextBox 8">
                <a:extLst>
                  <a:ext uri="{FF2B5EF4-FFF2-40B4-BE49-F238E27FC236}">
                    <a16:creationId xmlns:a16="http://schemas.microsoft.com/office/drawing/2014/main" id="{5C243805-DB92-7660-9E8D-07007C961D20}"/>
                  </a:ext>
                </a:extLst>
              </p:cNvPr>
              <p:cNvSpPr txBox="1"/>
              <p:nvPr/>
            </p:nvSpPr>
            <p:spPr>
              <a:xfrm>
                <a:off x="5575448" y="1169580"/>
                <a:ext cx="2650164" cy="2308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b="1" dirty="0">
                    <a:solidFill>
                      <a:schemeClr val="tx2">
                        <a:lumMod val="50000"/>
                      </a:schemeClr>
                    </a:solidFill>
                  </a:rPr>
                  <a:t> De </a:t>
                </a:r>
                <a:r>
                  <a:rPr lang="fr-FR" sz="900" b="1" dirty="0">
                    <a:solidFill>
                      <a:schemeClr val="tx2">
                        <a:lumMod val="50000"/>
                      </a:schemeClr>
                    </a:solidFill>
                  </a:rPr>
                  <a:t>l'eau</a:t>
                </a:r>
                <a:r>
                  <a:rPr lang="en-US" sz="900" b="1" dirty="0">
                    <a:solidFill>
                      <a:schemeClr val="tx2">
                        <a:lumMod val="50000"/>
                      </a:schemeClr>
                    </a:solidFill>
                  </a:rPr>
                  <a:t> potable       pour tous</a:t>
                </a:r>
                <a:endParaRPr lang="en-US" dirty="0" err="1">
                  <a:solidFill>
                    <a:schemeClr val="tx2">
                      <a:lumMod val="50000"/>
                    </a:schemeClr>
                  </a:solidFill>
                </a:endParaRPr>
              </a:p>
            </p:txBody>
          </p:sp>
          <p:cxnSp>
            <p:nvCxnSpPr>
              <p:cNvPr id="45" name="Connector: Curved 24">
                <a:extLst>
                  <a:ext uri="{FF2B5EF4-FFF2-40B4-BE49-F238E27FC236}">
                    <a16:creationId xmlns:a16="http://schemas.microsoft.com/office/drawing/2014/main" id="{2048CC68-514F-E096-640A-90252746B031}"/>
                  </a:ext>
                </a:extLst>
              </p:cNvPr>
              <p:cNvCxnSpPr/>
              <p:nvPr/>
            </p:nvCxnSpPr>
            <p:spPr>
              <a:xfrm>
                <a:off x="5293972" y="2794561"/>
                <a:ext cx="545455" cy="653970"/>
              </a:xfrm>
              <a:prstGeom prst="curvedConnector3">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86054E4D-6DFB-94AD-9743-16F25836CB24}"/>
                  </a:ext>
                </a:extLst>
              </p:cNvPr>
              <p:cNvSpPr/>
              <p:nvPr/>
            </p:nvSpPr>
            <p:spPr>
              <a:xfrm rot="11460000">
                <a:off x="6745331" y="3382592"/>
                <a:ext cx="933208" cy="781292"/>
              </a:xfrm>
              <a:prstGeom prst="arc">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9pPr>
              </a:lstStyle>
              <a:p>
                <a:pPr algn="ctr"/>
                <a:endParaRPr lang="en-US"/>
              </a:p>
            </p:txBody>
          </p:sp>
          <p:sp>
            <p:nvSpPr>
              <p:cNvPr id="47" name="Left Brace 22">
                <a:extLst>
                  <a:ext uri="{FF2B5EF4-FFF2-40B4-BE49-F238E27FC236}">
                    <a16:creationId xmlns:a16="http://schemas.microsoft.com/office/drawing/2014/main" id="{3B9D9732-5873-4A00-C046-F1A064880C22}"/>
                  </a:ext>
                </a:extLst>
              </p:cNvPr>
              <p:cNvSpPr/>
              <p:nvPr/>
            </p:nvSpPr>
            <p:spPr>
              <a:xfrm>
                <a:off x="7132899" y="3812411"/>
                <a:ext cx="477454" cy="680013"/>
              </a:xfrm>
              <a:prstGeom prst="leftBrac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9pPr>
              </a:lstStyle>
              <a:p>
                <a:pPr algn="ctr"/>
                <a:endParaRPr lang="en-US"/>
              </a:p>
            </p:txBody>
          </p:sp>
          <p:sp>
            <p:nvSpPr>
              <p:cNvPr id="48" name="TextBox 28">
                <a:extLst>
                  <a:ext uri="{FF2B5EF4-FFF2-40B4-BE49-F238E27FC236}">
                    <a16:creationId xmlns:a16="http://schemas.microsoft.com/office/drawing/2014/main" id="{0B50BBF9-CD2C-0D3D-E661-1E6BC0017261}"/>
                  </a:ext>
                </a:extLst>
              </p:cNvPr>
              <p:cNvSpPr txBox="1"/>
              <p:nvPr/>
            </p:nvSpPr>
            <p:spPr>
              <a:xfrm>
                <a:off x="7610354" y="3703899"/>
                <a:ext cx="1607435" cy="2308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b="1" dirty="0">
                    <a:solidFill>
                      <a:schemeClr val="tx2">
                        <a:lumMod val="50000"/>
                      </a:schemeClr>
                    </a:solidFill>
                  </a:rPr>
                  <a:t>Solution rentable</a:t>
                </a:r>
                <a:endParaRPr lang="en-US" dirty="0">
                  <a:solidFill>
                    <a:schemeClr val="tx2">
                      <a:lumMod val="50000"/>
                    </a:schemeClr>
                  </a:solidFill>
                </a:endParaRPr>
              </a:p>
            </p:txBody>
          </p:sp>
          <p:sp>
            <p:nvSpPr>
              <p:cNvPr id="49" name="TextBox 29">
                <a:extLst>
                  <a:ext uri="{FF2B5EF4-FFF2-40B4-BE49-F238E27FC236}">
                    <a16:creationId xmlns:a16="http://schemas.microsoft.com/office/drawing/2014/main" id="{24AF3E78-E69B-B222-FAF8-171C116DC102}"/>
                  </a:ext>
                </a:extLst>
              </p:cNvPr>
              <p:cNvSpPr txBox="1"/>
              <p:nvPr/>
            </p:nvSpPr>
            <p:spPr>
              <a:xfrm>
                <a:off x="7610353" y="4376676"/>
                <a:ext cx="153364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900" b="1" dirty="0">
                    <a:solidFill>
                      <a:schemeClr val="tx2">
                        <a:lumMod val="50000"/>
                      </a:schemeClr>
                    </a:solidFill>
                  </a:rPr>
                  <a:t>Réduction des coûts de fonctionnement</a:t>
                </a:r>
              </a:p>
            </p:txBody>
          </p:sp>
          <p:cxnSp>
            <p:nvCxnSpPr>
              <p:cNvPr id="50" name="Connector: Curved 25">
                <a:extLst>
                  <a:ext uri="{FF2B5EF4-FFF2-40B4-BE49-F238E27FC236}">
                    <a16:creationId xmlns:a16="http://schemas.microsoft.com/office/drawing/2014/main" id="{EBA686D1-E090-408D-A810-A63207F69607}"/>
                  </a:ext>
                </a:extLst>
              </p:cNvPr>
              <p:cNvCxnSpPr/>
              <p:nvPr/>
            </p:nvCxnSpPr>
            <p:spPr>
              <a:xfrm flipH="1">
                <a:off x="2875947" y="2771052"/>
                <a:ext cx="604777" cy="661206"/>
              </a:xfrm>
              <a:prstGeom prst="curvedConnector3">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1" name="Arc 50">
                <a:extLst>
                  <a:ext uri="{FF2B5EF4-FFF2-40B4-BE49-F238E27FC236}">
                    <a16:creationId xmlns:a16="http://schemas.microsoft.com/office/drawing/2014/main" id="{612C6F06-3CC8-7013-1B17-10B67A651107}"/>
                  </a:ext>
                </a:extLst>
              </p:cNvPr>
              <p:cNvSpPr/>
              <p:nvPr/>
            </p:nvSpPr>
            <p:spPr>
              <a:xfrm rot="11460000">
                <a:off x="1402746" y="3382591"/>
                <a:ext cx="933208" cy="781292"/>
              </a:xfrm>
              <a:prstGeom prst="arc">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9pPr>
              </a:lstStyle>
              <a:p>
                <a:pPr algn="ctr"/>
                <a:endParaRPr lang="en-US"/>
              </a:p>
            </p:txBody>
          </p:sp>
          <p:sp>
            <p:nvSpPr>
              <p:cNvPr id="52" name="Left Brace 30">
                <a:extLst>
                  <a:ext uri="{FF2B5EF4-FFF2-40B4-BE49-F238E27FC236}">
                    <a16:creationId xmlns:a16="http://schemas.microsoft.com/office/drawing/2014/main" id="{4A012A06-8833-18F3-45EB-154A28D6214F}"/>
                  </a:ext>
                </a:extLst>
              </p:cNvPr>
              <p:cNvSpPr/>
              <p:nvPr/>
            </p:nvSpPr>
            <p:spPr>
              <a:xfrm>
                <a:off x="1788771" y="3812590"/>
                <a:ext cx="477454" cy="680013"/>
              </a:xfrm>
              <a:prstGeom prst="leftBrac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9pPr>
              </a:lstStyle>
              <a:p>
                <a:pPr algn="ctr"/>
                <a:endParaRPr lang="en-US"/>
              </a:p>
            </p:txBody>
          </p:sp>
          <p:sp>
            <p:nvSpPr>
              <p:cNvPr id="53" name="TextBox 32">
                <a:extLst>
                  <a:ext uri="{FF2B5EF4-FFF2-40B4-BE49-F238E27FC236}">
                    <a16:creationId xmlns:a16="http://schemas.microsoft.com/office/drawing/2014/main" id="{30416CB9-0587-851A-5618-BA498A910DBA}"/>
                  </a:ext>
                </a:extLst>
              </p:cNvPr>
              <p:cNvSpPr txBox="1"/>
              <p:nvPr/>
            </p:nvSpPr>
            <p:spPr>
              <a:xfrm>
                <a:off x="2213657" y="3703898"/>
                <a:ext cx="1607435" cy="2308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b="1" dirty="0">
                    <a:solidFill>
                      <a:schemeClr val="tx2">
                        <a:lumMod val="50000"/>
                      </a:schemeClr>
                    </a:solidFill>
                  </a:rPr>
                  <a:t>Prototype non polluant</a:t>
                </a:r>
              </a:p>
            </p:txBody>
          </p:sp>
          <p:sp>
            <p:nvSpPr>
              <p:cNvPr id="54" name="TextBox 34">
                <a:extLst>
                  <a:ext uri="{FF2B5EF4-FFF2-40B4-BE49-F238E27FC236}">
                    <a16:creationId xmlns:a16="http://schemas.microsoft.com/office/drawing/2014/main" id="{65431094-6834-4A6A-4BE5-7992C377341B}"/>
                  </a:ext>
                </a:extLst>
              </p:cNvPr>
              <p:cNvSpPr txBox="1"/>
              <p:nvPr/>
            </p:nvSpPr>
            <p:spPr>
              <a:xfrm>
                <a:off x="2212885" y="4376676"/>
                <a:ext cx="162267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b="1" dirty="0">
                    <a:solidFill>
                      <a:schemeClr val="tx2">
                        <a:lumMod val="50000"/>
                      </a:schemeClr>
                    </a:solidFill>
                  </a:rPr>
                  <a:t>Peut traiter tout type </a:t>
                </a:r>
                <a:r>
                  <a:rPr lang="en-US" sz="900" b="1" dirty="0" err="1">
                    <a:solidFill>
                      <a:schemeClr val="tx2">
                        <a:lumMod val="50000"/>
                      </a:schemeClr>
                    </a:solidFill>
                  </a:rPr>
                  <a:t>d'eau</a:t>
                </a:r>
              </a:p>
            </p:txBody>
          </p:sp>
          <p:pic>
            <p:nvPicPr>
              <p:cNvPr id="55" name="Google Shape;2252;p47">
                <a:extLst>
                  <a:ext uri="{FF2B5EF4-FFF2-40B4-BE49-F238E27FC236}">
                    <a16:creationId xmlns:a16="http://schemas.microsoft.com/office/drawing/2014/main" id="{B7A1D70F-894B-597A-ED37-A9A0F1F84912}"/>
                  </a:ext>
                </a:extLst>
              </p:cNvPr>
              <p:cNvPicPr preferRelativeResize="0"/>
              <p:nvPr/>
            </p:nvPicPr>
            <p:blipFill>
              <a:blip r:embed="rId9">
                <a:alphaModFix amt="52000"/>
              </a:blip>
              <a:stretch>
                <a:fillRect/>
              </a:stretch>
            </p:blipFill>
            <p:spPr>
              <a:xfrm rot="21154556" flipH="1">
                <a:off x="276156" y="2920821"/>
                <a:ext cx="2784808" cy="856103"/>
              </a:xfrm>
              <a:prstGeom prst="rect">
                <a:avLst/>
              </a:prstGeom>
              <a:noFill/>
              <a:ln>
                <a:noFill/>
              </a:ln>
            </p:spPr>
          </p:pic>
          <p:sp>
            <p:nvSpPr>
              <p:cNvPr id="56" name="ZoneTexte 55">
                <a:extLst>
                  <a:ext uri="{FF2B5EF4-FFF2-40B4-BE49-F238E27FC236}">
                    <a16:creationId xmlns:a16="http://schemas.microsoft.com/office/drawing/2014/main" id="{714A69F4-DFFD-32DA-C230-AB51D40682C0}"/>
                  </a:ext>
                </a:extLst>
              </p:cNvPr>
              <p:cNvSpPr txBox="1"/>
              <p:nvPr/>
            </p:nvSpPr>
            <p:spPr>
              <a:xfrm>
                <a:off x="806571" y="3169798"/>
                <a:ext cx="1636987" cy="307777"/>
              </a:xfrm>
              <a:prstGeom prst="rect">
                <a:avLst/>
              </a:prstGeom>
              <a:noFill/>
            </p:spPr>
            <p:txBody>
              <a:bodyPr wrap="none" rtlCol="0">
                <a:spAutoFit/>
              </a:bodyPr>
              <a:lstStyle/>
              <a:p>
                <a:r>
                  <a:rPr lang="fr-FR" b="1" dirty="0">
                    <a:solidFill>
                      <a:schemeClr val="tx2">
                        <a:lumMod val="50000"/>
                      </a:schemeClr>
                    </a:solidFill>
                    <a:cs typeface="Arial"/>
                  </a:rPr>
                  <a:t>Environnemental</a:t>
                </a:r>
                <a:endParaRPr lang="fr-FR" dirty="0"/>
              </a:p>
            </p:txBody>
          </p:sp>
          <p:pic>
            <p:nvPicPr>
              <p:cNvPr id="57" name="Google Shape;2252;p47">
                <a:extLst>
                  <a:ext uri="{FF2B5EF4-FFF2-40B4-BE49-F238E27FC236}">
                    <a16:creationId xmlns:a16="http://schemas.microsoft.com/office/drawing/2014/main" id="{34EBF166-3461-7E9D-5B92-7562EA798299}"/>
                  </a:ext>
                </a:extLst>
              </p:cNvPr>
              <p:cNvPicPr preferRelativeResize="0"/>
              <p:nvPr/>
            </p:nvPicPr>
            <p:blipFill>
              <a:blip r:embed="rId9">
                <a:alphaModFix amt="52000"/>
              </a:blip>
              <a:stretch>
                <a:fillRect/>
              </a:stretch>
            </p:blipFill>
            <p:spPr>
              <a:xfrm rot="20724863" flipH="1">
                <a:off x="3485199" y="525554"/>
                <a:ext cx="1646069" cy="760839"/>
              </a:xfrm>
              <a:prstGeom prst="rect">
                <a:avLst/>
              </a:prstGeom>
              <a:noFill/>
              <a:ln>
                <a:noFill/>
              </a:ln>
            </p:spPr>
          </p:pic>
          <p:pic>
            <p:nvPicPr>
              <p:cNvPr id="58" name="Google Shape;2252;p47">
                <a:extLst>
                  <a:ext uri="{FF2B5EF4-FFF2-40B4-BE49-F238E27FC236}">
                    <a16:creationId xmlns:a16="http://schemas.microsoft.com/office/drawing/2014/main" id="{339C7DDB-C109-AD4D-BCF9-1BDDA6D2B4E4}"/>
                  </a:ext>
                </a:extLst>
              </p:cNvPr>
              <p:cNvPicPr preferRelativeResize="0"/>
              <p:nvPr/>
            </p:nvPicPr>
            <p:blipFill>
              <a:blip r:embed="rId9">
                <a:alphaModFix amt="52000"/>
              </a:blip>
              <a:stretch>
                <a:fillRect/>
              </a:stretch>
            </p:blipFill>
            <p:spPr>
              <a:xfrm rot="21154556" flipH="1">
                <a:off x="5508340" y="3169611"/>
                <a:ext cx="1948617" cy="819346"/>
              </a:xfrm>
              <a:prstGeom prst="rect">
                <a:avLst/>
              </a:prstGeom>
              <a:noFill/>
              <a:ln>
                <a:noFill/>
              </a:ln>
            </p:spPr>
          </p:pic>
          <p:sp>
            <p:nvSpPr>
              <p:cNvPr id="59" name="ZoneTexte 58">
                <a:extLst>
                  <a:ext uri="{FF2B5EF4-FFF2-40B4-BE49-F238E27FC236}">
                    <a16:creationId xmlns:a16="http://schemas.microsoft.com/office/drawing/2014/main" id="{6BC0D6FF-931F-78E7-60A4-5A3938FC901F}"/>
                  </a:ext>
                </a:extLst>
              </p:cNvPr>
              <p:cNvSpPr txBox="1"/>
              <p:nvPr/>
            </p:nvSpPr>
            <p:spPr>
              <a:xfrm>
                <a:off x="5824447" y="3398557"/>
                <a:ext cx="1396545" cy="307777"/>
              </a:xfrm>
              <a:prstGeom prst="rect">
                <a:avLst/>
              </a:prstGeom>
              <a:noFill/>
            </p:spPr>
            <p:txBody>
              <a:bodyPr wrap="square">
                <a:spAutoFit/>
              </a:bodyPr>
              <a:lstStyle/>
              <a:p>
                <a:r>
                  <a:rPr lang="fr-FR" b="1" dirty="0">
                    <a:solidFill>
                      <a:schemeClr val="tx2">
                        <a:lumMod val="50000"/>
                      </a:schemeClr>
                    </a:solidFill>
                    <a:cs typeface="Arial"/>
                  </a:rPr>
                  <a:t>Economique</a:t>
                </a:r>
                <a:endParaRPr lang="fr-FR" dirty="0"/>
              </a:p>
            </p:txBody>
          </p:sp>
          <p:sp>
            <p:nvSpPr>
              <p:cNvPr id="60" name="ZoneTexte 59">
                <a:extLst>
                  <a:ext uri="{FF2B5EF4-FFF2-40B4-BE49-F238E27FC236}">
                    <a16:creationId xmlns:a16="http://schemas.microsoft.com/office/drawing/2014/main" id="{A04C2283-5FFA-793A-AC36-89DB88212ADD}"/>
                  </a:ext>
                </a:extLst>
              </p:cNvPr>
              <p:cNvSpPr txBox="1"/>
              <p:nvPr/>
            </p:nvSpPr>
            <p:spPr>
              <a:xfrm>
                <a:off x="3988271" y="752085"/>
                <a:ext cx="712054" cy="307777"/>
              </a:xfrm>
              <a:prstGeom prst="rect">
                <a:avLst/>
              </a:prstGeom>
              <a:noFill/>
            </p:spPr>
            <p:txBody>
              <a:bodyPr wrap="none" rtlCol="0">
                <a:spAutoFit/>
              </a:bodyPr>
              <a:lstStyle/>
              <a:p>
                <a:r>
                  <a:rPr lang="fr-FR" b="1" dirty="0">
                    <a:solidFill>
                      <a:schemeClr val="bg2">
                        <a:lumMod val="75000"/>
                      </a:schemeClr>
                    </a:solidFill>
                  </a:rPr>
                  <a:t>Social</a:t>
                </a:r>
              </a:p>
            </p:txBody>
          </p:sp>
        </p:grpSp>
      </p:grpSp>
    </p:spTree>
    <p:extLst>
      <p:ext uri="{BB962C8B-B14F-4D97-AF65-F5344CB8AC3E}">
        <p14:creationId xmlns:p14="http://schemas.microsoft.com/office/powerpoint/2010/main" val="325586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5"/>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6"/>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2"/>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3"/>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0"/>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6" grpId="1"/>
      <p:bldP spid="10" grpId="0"/>
      <p:bldP spid="10"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AD13E3D-D8F5-72FE-168F-BB790610C34B}"/>
              </a:ext>
            </a:extLst>
          </p:cNvPr>
          <p:cNvSpPr txBox="1"/>
          <p:nvPr/>
        </p:nvSpPr>
        <p:spPr>
          <a:xfrm>
            <a:off x="1171033" y="1154988"/>
            <a:ext cx="4205613" cy="307777"/>
          </a:xfrm>
          <a:prstGeom prst="rect">
            <a:avLst/>
          </a:prstGeom>
          <a:noFill/>
        </p:spPr>
        <p:txBody>
          <a:bodyPr wrap="square">
            <a:spAutoFit/>
          </a:bodyPr>
          <a:lstStyle/>
          <a:p>
            <a:r>
              <a:rPr lang="en-US" dirty="0">
                <a:solidFill>
                  <a:schemeClr val="dk2"/>
                </a:solidFill>
                <a:latin typeface="Open Sans"/>
                <a:ea typeface="Open Sans"/>
                <a:cs typeface="Open Sans"/>
                <a:sym typeface="Overpass Black"/>
              </a:rPr>
              <a:t>Simulation de la production de </a:t>
            </a:r>
            <a:r>
              <a:rPr lang="en-US" dirty="0" err="1">
                <a:solidFill>
                  <a:schemeClr val="dk2"/>
                </a:solidFill>
                <a:latin typeface="Open Sans"/>
                <a:ea typeface="Open Sans"/>
                <a:cs typeface="Open Sans"/>
                <a:sym typeface="Overpass Black"/>
              </a:rPr>
              <a:t>sel</a:t>
            </a:r>
            <a:r>
              <a:rPr lang="en-US" dirty="0">
                <a:solidFill>
                  <a:schemeClr val="dk2"/>
                </a:solidFill>
                <a:latin typeface="Open Sans"/>
                <a:ea typeface="Open Sans"/>
                <a:cs typeface="Open Sans"/>
                <a:sym typeface="Overpass Black"/>
              </a:rPr>
              <a:t> par </a:t>
            </a:r>
            <a:r>
              <a:rPr lang="en-US" dirty="0" err="1">
                <a:solidFill>
                  <a:schemeClr val="dk2"/>
                </a:solidFill>
                <a:latin typeface="Open Sans"/>
                <a:ea typeface="Open Sans"/>
                <a:cs typeface="Open Sans"/>
                <a:sym typeface="Overpass Black"/>
              </a:rPr>
              <a:t>WaterUp</a:t>
            </a:r>
            <a:endParaRPr lang="en-US" dirty="0">
              <a:solidFill>
                <a:schemeClr val="dk2"/>
              </a:solidFill>
              <a:latin typeface="Open Sans"/>
              <a:ea typeface="Open Sans"/>
              <a:cs typeface="Open Sans"/>
              <a:sym typeface="Overpass Black"/>
            </a:endParaRPr>
          </a:p>
        </p:txBody>
      </p:sp>
      <p:pic>
        <p:nvPicPr>
          <p:cNvPr id="4" name="Google Shape;2443;p52">
            <a:extLst>
              <a:ext uri="{FF2B5EF4-FFF2-40B4-BE49-F238E27FC236}">
                <a16:creationId xmlns:a16="http://schemas.microsoft.com/office/drawing/2014/main" id="{33BBD445-B8CA-299C-4960-F9BCCF72CFCB}"/>
              </a:ext>
            </a:extLst>
          </p:cNvPr>
          <p:cNvPicPr preferRelativeResize="0"/>
          <p:nvPr/>
        </p:nvPicPr>
        <p:blipFill>
          <a:blip r:embed="rId2">
            <a:alphaModFix amt="50000"/>
          </a:blip>
          <a:stretch>
            <a:fillRect/>
          </a:stretch>
        </p:blipFill>
        <p:spPr>
          <a:xfrm>
            <a:off x="266355" y="913915"/>
            <a:ext cx="904678" cy="789924"/>
          </a:xfrm>
          <a:prstGeom prst="rect">
            <a:avLst/>
          </a:prstGeom>
          <a:noFill/>
          <a:ln>
            <a:noFill/>
          </a:ln>
        </p:spPr>
      </p:pic>
      <p:pic>
        <p:nvPicPr>
          <p:cNvPr id="5" name="Image 4">
            <a:extLst>
              <a:ext uri="{FF2B5EF4-FFF2-40B4-BE49-F238E27FC236}">
                <a16:creationId xmlns:a16="http://schemas.microsoft.com/office/drawing/2014/main" id="{F208C0B1-E2F7-6861-BCB1-E9967B05AEB0}"/>
              </a:ext>
            </a:extLst>
          </p:cNvPr>
          <p:cNvPicPr>
            <a:picLocks noChangeAspect="1"/>
          </p:cNvPicPr>
          <p:nvPr/>
        </p:nvPicPr>
        <p:blipFill>
          <a:blip r:embed="rId3"/>
          <a:stretch>
            <a:fillRect/>
          </a:stretch>
        </p:blipFill>
        <p:spPr>
          <a:xfrm>
            <a:off x="426036" y="1041521"/>
            <a:ext cx="621220" cy="621220"/>
          </a:xfrm>
          <a:prstGeom prst="rect">
            <a:avLst/>
          </a:prstGeom>
        </p:spPr>
      </p:pic>
      <p:graphicFrame>
        <p:nvGraphicFramePr>
          <p:cNvPr id="6" name="Table 6">
            <a:extLst>
              <a:ext uri="{FF2B5EF4-FFF2-40B4-BE49-F238E27FC236}">
                <a16:creationId xmlns:a16="http://schemas.microsoft.com/office/drawing/2014/main" id="{6E58C5CD-4112-DD3B-4573-6803F7A64FDB}"/>
              </a:ext>
            </a:extLst>
          </p:cNvPr>
          <p:cNvGraphicFramePr>
            <a:graphicFrameLocks noGrp="1"/>
          </p:cNvGraphicFramePr>
          <p:nvPr>
            <p:extLst>
              <p:ext uri="{D42A27DB-BD31-4B8C-83A1-F6EECF244321}">
                <p14:modId xmlns:p14="http://schemas.microsoft.com/office/powerpoint/2010/main" val="294646814"/>
              </p:ext>
            </p:extLst>
          </p:nvPr>
        </p:nvGraphicFramePr>
        <p:xfrm>
          <a:off x="735751" y="1746073"/>
          <a:ext cx="7672498" cy="3135499"/>
        </p:xfrm>
        <a:graphic>
          <a:graphicData uri="http://schemas.openxmlformats.org/drawingml/2006/table">
            <a:tbl>
              <a:tblPr firstRow="1" bandRow="1">
                <a:tableStyleId>{C2A59C5D-32D1-4A86-81DE-E76EEE5BF00E}</a:tableStyleId>
              </a:tblPr>
              <a:tblGrid>
                <a:gridCol w="1127131">
                  <a:extLst>
                    <a:ext uri="{9D8B030D-6E8A-4147-A177-3AD203B41FA5}">
                      <a16:colId xmlns:a16="http://schemas.microsoft.com/office/drawing/2014/main" val="3837027376"/>
                    </a:ext>
                  </a:extLst>
                </a:gridCol>
                <a:gridCol w="1446995">
                  <a:extLst>
                    <a:ext uri="{9D8B030D-6E8A-4147-A177-3AD203B41FA5}">
                      <a16:colId xmlns:a16="http://schemas.microsoft.com/office/drawing/2014/main" val="439161446"/>
                    </a:ext>
                  </a:extLst>
                </a:gridCol>
                <a:gridCol w="1768363">
                  <a:extLst>
                    <a:ext uri="{9D8B030D-6E8A-4147-A177-3AD203B41FA5}">
                      <a16:colId xmlns:a16="http://schemas.microsoft.com/office/drawing/2014/main" val="2506402753"/>
                    </a:ext>
                  </a:extLst>
                </a:gridCol>
                <a:gridCol w="1652799">
                  <a:extLst>
                    <a:ext uri="{9D8B030D-6E8A-4147-A177-3AD203B41FA5}">
                      <a16:colId xmlns:a16="http://schemas.microsoft.com/office/drawing/2014/main" val="4160537426"/>
                    </a:ext>
                  </a:extLst>
                </a:gridCol>
                <a:gridCol w="1677210">
                  <a:extLst>
                    <a:ext uri="{9D8B030D-6E8A-4147-A177-3AD203B41FA5}">
                      <a16:colId xmlns:a16="http://schemas.microsoft.com/office/drawing/2014/main" val="440718466"/>
                    </a:ext>
                  </a:extLst>
                </a:gridCol>
              </a:tblGrid>
              <a:tr h="819019">
                <a:tc>
                  <a:txBody>
                    <a:bodyPr/>
                    <a:lstStyle/>
                    <a:p>
                      <a:r>
                        <a:rPr lang="fr-MA" b="1" noProof="0" dirty="0">
                          <a:solidFill>
                            <a:schemeClr val="tx2">
                              <a:lumMod val="50000"/>
                            </a:schemeClr>
                          </a:solidFill>
                        </a:rPr>
                        <a:t>Nombre de prototypes</a:t>
                      </a:r>
                    </a:p>
                  </a:txBody>
                  <a:tcPr/>
                </a:tc>
                <a:tc>
                  <a:txBody>
                    <a:bodyPr/>
                    <a:lstStyle/>
                    <a:p>
                      <a:pPr lvl="0">
                        <a:buNone/>
                      </a:pPr>
                      <a:r>
                        <a:rPr lang="fr-MA" b="1" noProof="0">
                          <a:solidFill>
                            <a:schemeClr val="tx2">
                              <a:lumMod val="50000"/>
                            </a:schemeClr>
                          </a:solidFill>
                        </a:rPr>
                        <a:t>Concentration en sel (g/l)</a:t>
                      </a:r>
                      <a:endParaRPr lang="fr-MA" b="1" noProof="0" dirty="0">
                        <a:solidFill>
                          <a:schemeClr val="tx2">
                            <a:lumMod val="50000"/>
                          </a:schemeClr>
                        </a:solidFill>
                      </a:endParaRPr>
                    </a:p>
                  </a:txBody>
                  <a:tcPr/>
                </a:tc>
                <a:tc>
                  <a:txBody>
                    <a:bodyPr/>
                    <a:lstStyle/>
                    <a:p>
                      <a:r>
                        <a:rPr lang="fr-MA" b="1" noProof="0">
                          <a:solidFill>
                            <a:schemeClr val="tx2">
                              <a:lumMod val="50000"/>
                            </a:schemeClr>
                          </a:solidFill>
                        </a:rPr>
                        <a:t>Qualité de l'eau selon la salinité</a:t>
                      </a:r>
                      <a:endParaRPr lang="fr-MA" b="1" noProof="0" dirty="0">
                        <a:solidFill>
                          <a:schemeClr val="tx2">
                            <a:lumMod val="50000"/>
                          </a:schemeClr>
                        </a:solidFill>
                      </a:endParaRPr>
                    </a:p>
                  </a:txBody>
                  <a:tcPr/>
                </a:tc>
                <a:tc>
                  <a:txBody>
                    <a:bodyPr/>
                    <a:lstStyle/>
                    <a:p>
                      <a:pPr lvl="0">
                        <a:buNone/>
                      </a:pPr>
                      <a:r>
                        <a:rPr lang="fr-MA" b="1" noProof="0">
                          <a:solidFill>
                            <a:schemeClr val="tx2">
                              <a:lumMod val="50000"/>
                            </a:schemeClr>
                          </a:solidFill>
                        </a:rPr>
                        <a:t>Volume total </a:t>
                      </a:r>
                    </a:p>
                    <a:p>
                      <a:pPr lvl="0">
                        <a:buNone/>
                      </a:pPr>
                      <a:r>
                        <a:rPr lang="fr-MA" b="1" noProof="0">
                          <a:solidFill>
                            <a:schemeClr val="tx2">
                              <a:lumMod val="50000"/>
                            </a:schemeClr>
                          </a:solidFill>
                        </a:rPr>
                        <a:t>d'eau utilisé par jour (l/jour)</a:t>
                      </a:r>
                      <a:endParaRPr lang="fr-MA" b="1" noProof="0" dirty="0">
                        <a:solidFill>
                          <a:schemeClr val="tx2">
                            <a:lumMod val="50000"/>
                          </a:schemeClr>
                        </a:solidFill>
                      </a:endParaRPr>
                    </a:p>
                  </a:txBody>
                  <a:tcPr marR="0"/>
                </a:tc>
                <a:tc>
                  <a:txBody>
                    <a:bodyPr/>
                    <a:lstStyle/>
                    <a:p>
                      <a:pPr lvl="0" algn="l">
                        <a:buNone/>
                      </a:pPr>
                      <a:r>
                        <a:rPr lang="fr-MA" b="1" noProof="0">
                          <a:solidFill>
                            <a:schemeClr val="tx2">
                              <a:lumMod val="50000"/>
                            </a:schemeClr>
                          </a:solidFill>
                        </a:rPr>
                        <a:t>Quantité totale de sel obtenue par jour en (kg/jour)</a:t>
                      </a:r>
                      <a:endParaRPr lang="fr-MA" b="1" noProof="0" dirty="0">
                        <a:solidFill>
                          <a:schemeClr val="tx2">
                            <a:lumMod val="50000"/>
                          </a:schemeClr>
                        </a:solidFill>
                      </a:endParaRPr>
                    </a:p>
                  </a:txBody>
                  <a:tcPr marR="0"/>
                </a:tc>
                <a:extLst>
                  <a:ext uri="{0D108BD9-81ED-4DB2-BD59-A6C34878D82A}">
                    <a16:rowId xmlns:a16="http://schemas.microsoft.com/office/drawing/2014/main" val="2758752716"/>
                  </a:ext>
                </a:extLst>
              </a:tr>
              <a:tr h="568451">
                <a:tc>
                  <a:txBody>
                    <a:bodyPr/>
                    <a:lstStyle/>
                    <a:p>
                      <a:pPr marL="457200" algn="l"/>
                      <a:r>
                        <a:rPr lang="fr-MA" noProof="0" dirty="0"/>
                        <a:t>50</a:t>
                      </a:r>
                    </a:p>
                  </a:txBody>
                  <a:tcPr marL="0" marR="365760" marT="182880" marB="182880" anchor="ctr">
                    <a:solidFill>
                      <a:schemeClr val="accent5">
                        <a:lumMod val="40000"/>
                        <a:lumOff val="60000"/>
                      </a:schemeClr>
                    </a:solidFill>
                  </a:tcPr>
                </a:tc>
                <a:tc>
                  <a:txBody>
                    <a:bodyPr/>
                    <a:lstStyle/>
                    <a:p>
                      <a:pPr marL="457200" algn="l"/>
                      <a:r>
                        <a:rPr lang="fr-MA" noProof="0"/>
                        <a:t>3</a:t>
                      </a:r>
                      <a:endParaRPr lang="fr-MA" noProof="0" dirty="0"/>
                    </a:p>
                  </a:txBody>
                  <a:tcPr marL="182878" marR="365760" marT="182880" marB="182880" anchor="ctr">
                    <a:solidFill>
                      <a:schemeClr val="accent5">
                        <a:lumMod val="40000"/>
                        <a:lumOff val="60000"/>
                      </a:schemeClr>
                    </a:solidFill>
                  </a:tcPr>
                </a:tc>
                <a:tc>
                  <a:txBody>
                    <a:bodyPr/>
                    <a:lstStyle/>
                    <a:p>
                      <a:pPr marL="457200" lvl="1" algn="l"/>
                      <a:r>
                        <a:rPr lang="fr-MA" noProof="0"/>
                        <a:t>Moyenne</a:t>
                      </a:r>
                      <a:endParaRPr lang="fr-MA" noProof="0" dirty="0"/>
                    </a:p>
                  </a:txBody>
                  <a:tcPr marL="0" marR="0" marT="182880" marB="182880" anchor="ctr">
                    <a:solidFill>
                      <a:schemeClr val="accent5">
                        <a:lumMod val="40000"/>
                        <a:lumOff val="60000"/>
                      </a:schemeClr>
                    </a:solidFill>
                  </a:tcPr>
                </a:tc>
                <a:tc>
                  <a:txBody>
                    <a:bodyPr/>
                    <a:lstStyle/>
                    <a:p>
                      <a:pPr marL="457200" algn="l"/>
                      <a:r>
                        <a:rPr lang="fr-MA" noProof="0"/>
                        <a:t>500</a:t>
                      </a:r>
                      <a:endParaRPr lang="fr-MA" noProof="0" dirty="0"/>
                    </a:p>
                  </a:txBody>
                  <a:tcPr marR="365760" marT="182880" marB="182880" anchor="ctr">
                    <a:solidFill>
                      <a:schemeClr val="accent5">
                        <a:lumMod val="40000"/>
                        <a:lumOff val="60000"/>
                      </a:schemeClr>
                    </a:solidFill>
                  </a:tcPr>
                </a:tc>
                <a:tc>
                  <a:txBody>
                    <a:bodyPr/>
                    <a:lstStyle/>
                    <a:p>
                      <a:pPr marL="457200" lvl="0" algn="l">
                        <a:buNone/>
                      </a:pPr>
                      <a:r>
                        <a:rPr lang="fr-MA" noProof="0"/>
                        <a:t>1.5</a:t>
                      </a:r>
                      <a:endParaRPr lang="fr-MA" noProof="0" dirty="0"/>
                    </a:p>
                  </a:txBody>
                  <a:tcPr marL="182878" marR="365760" marT="182880" marB="182880" anchor="ctr">
                    <a:solidFill>
                      <a:schemeClr val="accent5">
                        <a:lumMod val="40000"/>
                        <a:lumOff val="60000"/>
                      </a:schemeClr>
                    </a:solidFill>
                  </a:tcPr>
                </a:tc>
                <a:extLst>
                  <a:ext uri="{0D108BD9-81ED-4DB2-BD59-A6C34878D82A}">
                    <a16:rowId xmlns:a16="http://schemas.microsoft.com/office/drawing/2014/main" val="786625394"/>
                  </a:ext>
                </a:extLst>
              </a:tr>
              <a:tr h="568451">
                <a:tc>
                  <a:txBody>
                    <a:bodyPr/>
                    <a:lstStyle/>
                    <a:p>
                      <a:pPr marL="457200" algn="l"/>
                      <a:r>
                        <a:rPr lang="fr-MA" noProof="0"/>
                        <a:t>50</a:t>
                      </a:r>
                      <a:endParaRPr lang="fr-MA" noProof="0" dirty="0"/>
                    </a:p>
                  </a:txBody>
                  <a:tcPr marL="0" marT="182880" marB="182880" anchor="ctr">
                    <a:solidFill>
                      <a:schemeClr val="accent5">
                        <a:lumMod val="40000"/>
                        <a:lumOff val="60000"/>
                      </a:schemeClr>
                    </a:solidFill>
                  </a:tcPr>
                </a:tc>
                <a:tc>
                  <a:txBody>
                    <a:bodyPr/>
                    <a:lstStyle/>
                    <a:p>
                      <a:pPr marL="457200" algn="l"/>
                      <a:r>
                        <a:rPr lang="fr-MA" noProof="0" dirty="0"/>
                        <a:t>5</a:t>
                      </a:r>
                    </a:p>
                  </a:txBody>
                  <a:tcPr marL="182878" marT="182880" marB="182880" anchor="ctr">
                    <a:solidFill>
                      <a:schemeClr val="accent5">
                        <a:lumMod val="40000"/>
                        <a:lumOff val="60000"/>
                      </a:schemeClr>
                    </a:solidFill>
                  </a:tcPr>
                </a:tc>
                <a:tc>
                  <a:txBody>
                    <a:bodyPr/>
                    <a:lstStyle/>
                    <a:p>
                      <a:pPr marL="457200" lvl="1" algn="l"/>
                      <a:r>
                        <a:rPr lang="fr-MA" noProof="0"/>
                        <a:t>Mauvaise</a:t>
                      </a:r>
                      <a:endParaRPr lang="fr-MA" noProof="0" dirty="0"/>
                    </a:p>
                  </a:txBody>
                  <a:tcPr marL="0" marR="0" marT="182880" marB="182880" anchor="ctr">
                    <a:solidFill>
                      <a:schemeClr val="accent5">
                        <a:lumMod val="40000"/>
                        <a:lumOff val="60000"/>
                      </a:schemeClr>
                    </a:solidFill>
                  </a:tcPr>
                </a:tc>
                <a:tc>
                  <a:txBody>
                    <a:bodyPr/>
                    <a:lstStyle/>
                    <a:p>
                      <a:pPr marL="457200" algn="l"/>
                      <a:r>
                        <a:rPr lang="fr-MA" noProof="0"/>
                        <a:t>500</a:t>
                      </a:r>
                      <a:endParaRPr lang="fr-MA" noProof="0" dirty="0"/>
                    </a:p>
                  </a:txBody>
                  <a:tcPr marT="182880" marB="182880" anchor="ctr">
                    <a:solidFill>
                      <a:schemeClr val="accent5">
                        <a:lumMod val="40000"/>
                        <a:lumOff val="60000"/>
                      </a:schemeClr>
                    </a:solidFill>
                  </a:tcPr>
                </a:tc>
                <a:tc>
                  <a:txBody>
                    <a:bodyPr/>
                    <a:lstStyle/>
                    <a:p>
                      <a:pPr marL="457200" lvl="0" algn="l">
                        <a:buNone/>
                      </a:pPr>
                      <a:r>
                        <a:rPr lang="fr-MA" noProof="0"/>
                        <a:t>2.5</a:t>
                      </a:r>
                      <a:endParaRPr lang="fr-MA" noProof="0" dirty="0"/>
                    </a:p>
                  </a:txBody>
                  <a:tcPr marL="182878" marT="182880" marB="182880" anchor="ctr">
                    <a:solidFill>
                      <a:schemeClr val="accent5">
                        <a:lumMod val="40000"/>
                        <a:lumOff val="60000"/>
                      </a:schemeClr>
                    </a:solidFill>
                  </a:tcPr>
                </a:tc>
                <a:extLst>
                  <a:ext uri="{0D108BD9-81ED-4DB2-BD59-A6C34878D82A}">
                    <a16:rowId xmlns:a16="http://schemas.microsoft.com/office/drawing/2014/main" val="3901977887"/>
                  </a:ext>
                </a:extLst>
              </a:tr>
              <a:tr h="568451">
                <a:tc>
                  <a:txBody>
                    <a:bodyPr/>
                    <a:lstStyle/>
                    <a:p>
                      <a:pPr marL="457200" algn="l"/>
                      <a:r>
                        <a:rPr lang="fr-MA" noProof="0"/>
                        <a:t>50</a:t>
                      </a:r>
                      <a:endParaRPr lang="fr-MA" noProof="0" dirty="0"/>
                    </a:p>
                  </a:txBody>
                  <a:tcPr marL="0" marT="182880" marB="182880" anchor="ctr">
                    <a:solidFill>
                      <a:schemeClr val="accent5">
                        <a:lumMod val="40000"/>
                        <a:lumOff val="60000"/>
                      </a:schemeClr>
                    </a:solidFill>
                  </a:tcPr>
                </a:tc>
                <a:tc>
                  <a:txBody>
                    <a:bodyPr/>
                    <a:lstStyle/>
                    <a:p>
                      <a:pPr marL="457200" algn="l"/>
                      <a:r>
                        <a:rPr lang="fr-MA" noProof="0"/>
                        <a:t>9</a:t>
                      </a:r>
                      <a:endParaRPr lang="fr-MA" noProof="0" dirty="0"/>
                    </a:p>
                  </a:txBody>
                  <a:tcPr marL="182878" marT="182880" marB="182880" anchor="ctr">
                    <a:solidFill>
                      <a:schemeClr val="accent5">
                        <a:lumMod val="40000"/>
                        <a:lumOff val="60000"/>
                      </a:schemeClr>
                    </a:solidFill>
                  </a:tcPr>
                </a:tc>
                <a:tc>
                  <a:txBody>
                    <a:bodyPr/>
                    <a:lstStyle/>
                    <a:p>
                      <a:pPr marL="457200" lvl="1" algn="l"/>
                      <a:r>
                        <a:rPr lang="fr-MA" noProof="0"/>
                        <a:t>Très mauvaise</a:t>
                      </a:r>
                      <a:endParaRPr lang="fr-MA" noProof="0" dirty="0"/>
                    </a:p>
                  </a:txBody>
                  <a:tcPr marL="0" marR="0" marT="182880" marB="182880" anchor="ctr">
                    <a:solidFill>
                      <a:schemeClr val="accent5">
                        <a:lumMod val="40000"/>
                        <a:lumOff val="60000"/>
                      </a:schemeClr>
                    </a:solidFill>
                  </a:tcPr>
                </a:tc>
                <a:tc>
                  <a:txBody>
                    <a:bodyPr/>
                    <a:lstStyle/>
                    <a:p>
                      <a:pPr marL="457200" algn="l"/>
                      <a:r>
                        <a:rPr lang="fr-MA" noProof="0"/>
                        <a:t>500</a:t>
                      </a:r>
                      <a:endParaRPr lang="fr-MA" noProof="0" dirty="0"/>
                    </a:p>
                  </a:txBody>
                  <a:tcPr marT="182880" marB="182880" anchor="ctr">
                    <a:solidFill>
                      <a:schemeClr val="accent5">
                        <a:lumMod val="40000"/>
                        <a:lumOff val="60000"/>
                      </a:schemeClr>
                    </a:solidFill>
                  </a:tcPr>
                </a:tc>
                <a:tc>
                  <a:txBody>
                    <a:bodyPr/>
                    <a:lstStyle/>
                    <a:p>
                      <a:pPr marL="457200" lvl="0" algn="l">
                        <a:buNone/>
                      </a:pPr>
                      <a:r>
                        <a:rPr lang="fr-MA" noProof="0"/>
                        <a:t>4.5</a:t>
                      </a:r>
                      <a:endParaRPr lang="fr-MA" noProof="0" dirty="0"/>
                    </a:p>
                  </a:txBody>
                  <a:tcPr marL="182878" marT="182880" marB="182880" anchor="ctr">
                    <a:solidFill>
                      <a:schemeClr val="accent5">
                        <a:lumMod val="40000"/>
                        <a:lumOff val="60000"/>
                      </a:schemeClr>
                    </a:solidFill>
                  </a:tcPr>
                </a:tc>
                <a:extLst>
                  <a:ext uri="{0D108BD9-81ED-4DB2-BD59-A6C34878D82A}">
                    <a16:rowId xmlns:a16="http://schemas.microsoft.com/office/drawing/2014/main" val="2662259868"/>
                  </a:ext>
                </a:extLst>
              </a:tr>
              <a:tr h="568451">
                <a:tc>
                  <a:txBody>
                    <a:bodyPr/>
                    <a:lstStyle/>
                    <a:p>
                      <a:pPr marL="457200" algn="l"/>
                      <a:r>
                        <a:rPr lang="fr-MA" noProof="0"/>
                        <a:t>50</a:t>
                      </a:r>
                      <a:endParaRPr lang="fr-MA" noProof="0" dirty="0"/>
                    </a:p>
                  </a:txBody>
                  <a:tcPr marL="0" marT="182880" marB="182880" anchor="ctr">
                    <a:solidFill>
                      <a:schemeClr val="accent4">
                        <a:lumMod val="40000"/>
                        <a:lumOff val="60000"/>
                      </a:schemeClr>
                    </a:solidFill>
                  </a:tcPr>
                </a:tc>
                <a:tc>
                  <a:txBody>
                    <a:bodyPr/>
                    <a:lstStyle/>
                    <a:p>
                      <a:pPr marL="457200" algn="l"/>
                      <a:r>
                        <a:rPr lang="fr-MA" noProof="0"/>
                        <a:t>35</a:t>
                      </a:r>
                      <a:endParaRPr lang="fr-MA" noProof="0" dirty="0"/>
                    </a:p>
                  </a:txBody>
                  <a:tcPr marL="182878" marT="182880" marB="182880" anchor="ctr">
                    <a:solidFill>
                      <a:schemeClr val="accent4">
                        <a:lumMod val="40000"/>
                        <a:lumOff val="60000"/>
                      </a:schemeClr>
                    </a:solidFill>
                  </a:tcPr>
                </a:tc>
                <a:tc>
                  <a:txBody>
                    <a:bodyPr/>
                    <a:lstStyle/>
                    <a:p>
                      <a:pPr marL="457200" lvl="1" algn="l"/>
                      <a:r>
                        <a:rPr lang="fr-MA" sz="1400" noProof="0" dirty="0"/>
                        <a:t>Eau de mer</a:t>
                      </a:r>
                    </a:p>
                  </a:txBody>
                  <a:tcPr marL="0" marR="0" marT="182880" marB="182880" anchor="ctr">
                    <a:solidFill>
                      <a:schemeClr val="accent4">
                        <a:lumMod val="40000"/>
                        <a:lumOff val="60000"/>
                      </a:schemeClr>
                    </a:solidFill>
                  </a:tcPr>
                </a:tc>
                <a:tc>
                  <a:txBody>
                    <a:bodyPr/>
                    <a:lstStyle/>
                    <a:p>
                      <a:pPr marL="457200" algn="l"/>
                      <a:r>
                        <a:rPr lang="fr-MA" noProof="0"/>
                        <a:t>500</a:t>
                      </a:r>
                      <a:endParaRPr lang="fr-MA" noProof="0" dirty="0"/>
                    </a:p>
                  </a:txBody>
                  <a:tcPr marT="182880" marB="182880" anchor="ctr">
                    <a:solidFill>
                      <a:schemeClr val="accent4">
                        <a:lumMod val="40000"/>
                        <a:lumOff val="60000"/>
                      </a:schemeClr>
                    </a:solidFill>
                  </a:tcPr>
                </a:tc>
                <a:tc>
                  <a:txBody>
                    <a:bodyPr/>
                    <a:lstStyle/>
                    <a:p>
                      <a:pPr marL="457200" lvl="0" algn="l">
                        <a:buNone/>
                      </a:pPr>
                      <a:r>
                        <a:rPr lang="fr-MA" noProof="0" dirty="0"/>
                        <a:t>17.5</a:t>
                      </a:r>
                    </a:p>
                  </a:txBody>
                  <a:tcPr marL="182878" marT="182880" marB="182880" anchor="ctr">
                    <a:solidFill>
                      <a:schemeClr val="accent4">
                        <a:lumMod val="40000"/>
                        <a:lumOff val="60000"/>
                      </a:schemeClr>
                    </a:solidFill>
                  </a:tcPr>
                </a:tc>
                <a:extLst>
                  <a:ext uri="{0D108BD9-81ED-4DB2-BD59-A6C34878D82A}">
                    <a16:rowId xmlns:a16="http://schemas.microsoft.com/office/drawing/2014/main" val="2657012510"/>
                  </a:ext>
                </a:extLst>
              </a:tr>
            </a:tbl>
          </a:graphicData>
        </a:graphic>
      </p:graphicFrame>
      <p:sp>
        <p:nvSpPr>
          <p:cNvPr id="7" name="Google Shape;2722;p63">
            <a:extLst>
              <a:ext uri="{FF2B5EF4-FFF2-40B4-BE49-F238E27FC236}">
                <a16:creationId xmlns:a16="http://schemas.microsoft.com/office/drawing/2014/main" id="{A87CA334-0004-D9B1-55E6-3EE7F21DBA5F}"/>
              </a:ext>
            </a:extLst>
          </p:cNvPr>
          <p:cNvSpPr txBox="1">
            <a:spLocks/>
          </p:cNvSpPr>
          <p:nvPr/>
        </p:nvSpPr>
        <p:spPr>
          <a:xfrm>
            <a:off x="742144" y="266884"/>
            <a:ext cx="771214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fr-FR" sz="2800" b="1" i="0" u="none" strike="noStrike" kern="0" cap="none" spc="0" normalizeH="0" baseline="0" noProof="0" dirty="0">
                <a:ln>
                  <a:noFill/>
                </a:ln>
                <a:solidFill>
                  <a:srgbClr val="002060"/>
                </a:solidFill>
                <a:effectLst/>
                <a:uLnTx/>
                <a:uFillTx/>
                <a:latin typeface="Overpass Black"/>
                <a:sym typeface="Overpass Black"/>
              </a:rPr>
              <a:t>Les impacts de </a:t>
            </a:r>
            <a:r>
              <a:rPr kumimoji="0" lang="fr-FR" sz="2800" b="1" i="0" u="none" strike="noStrike" kern="0" cap="none" spc="0" normalizeH="0" baseline="0" noProof="0" dirty="0" err="1">
                <a:ln>
                  <a:noFill/>
                </a:ln>
                <a:solidFill>
                  <a:srgbClr val="002060"/>
                </a:solidFill>
                <a:effectLst/>
                <a:uLnTx/>
                <a:uFillTx/>
                <a:latin typeface="Overpass Black"/>
                <a:sym typeface="Overpass Black"/>
              </a:rPr>
              <a:t>WaterUp</a:t>
            </a:r>
            <a:endParaRPr lang="fr-FR" sz="2800" dirty="0"/>
          </a:p>
        </p:txBody>
      </p:sp>
    </p:spTree>
    <p:extLst>
      <p:ext uri="{BB962C8B-B14F-4D97-AF65-F5344CB8AC3E}">
        <p14:creationId xmlns:p14="http://schemas.microsoft.com/office/powerpoint/2010/main" val="1944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8B58F67-A831-E9D6-5DEA-8F4E8F1D80C6}"/>
              </a:ext>
            </a:extLst>
          </p:cNvPr>
          <p:cNvSpPr txBox="1"/>
          <p:nvPr/>
        </p:nvSpPr>
        <p:spPr>
          <a:xfrm>
            <a:off x="1250187" y="1130506"/>
            <a:ext cx="5846523" cy="523220"/>
          </a:xfrm>
          <a:prstGeom prst="rect">
            <a:avLst/>
          </a:prstGeom>
          <a:noFill/>
        </p:spPr>
        <p:txBody>
          <a:bodyPr wrap="square">
            <a:spAutoFit/>
          </a:bodyPr>
          <a:lstStyle/>
          <a:p>
            <a:pPr algn="ctr"/>
            <a:r>
              <a:rPr lang="fr-FR" dirty="0">
                <a:solidFill>
                  <a:schemeClr val="dk2"/>
                </a:solidFill>
                <a:latin typeface="Open Sans"/>
                <a:ea typeface="Open Sans"/>
                <a:cs typeface="Open Sans"/>
              </a:rPr>
              <a:t>Comment gère-t-on alors cette quantité de sel en vue de minimiser les impacts sur l'environnement ?</a:t>
            </a:r>
            <a:endParaRPr lang="en-US" dirty="0">
              <a:solidFill>
                <a:schemeClr val="dk2"/>
              </a:solidFill>
              <a:latin typeface="Open Sans"/>
              <a:ea typeface="Open Sans"/>
              <a:cs typeface="Open Sans"/>
            </a:endParaRPr>
          </a:p>
        </p:txBody>
      </p:sp>
      <p:pic>
        <p:nvPicPr>
          <p:cNvPr id="4" name="Google Shape;2443;p52">
            <a:extLst>
              <a:ext uri="{FF2B5EF4-FFF2-40B4-BE49-F238E27FC236}">
                <a16:creationId xmlns:a16="http://schemas.microsoft.com/office/drawing/2014/main" id="{CDAD7276-738D-3E95-5BFE-BC74691FBFE6}"/>
              </a:ext>
            </a:extLst>
          </p:cNvPr>
          <p:cNvPicPr preferRelativeResize="0"/>
          <p:nvPr/>
        </p:nvPicPr>
        <p:blipFill>
          <a:blip r:embed="rId2">
            <a:alphaModFix amt="50000"/>
          </a:blip>
          <a:stretch>
            <a:fillRect/>
          </a:stretch>
        </p:blipFill>
        <p:spPr>
          <a:xfrm>
            <a:off x="377946" y="947647"/>
            <a:ext cx="904678" cy="789924"/>
          </a:xfrm>
          <a:prstGeom prst="rect">
            <a:avLst/>
          </a:prstGeom>
          <a:noFill/>
          <a:ln>
            <a:noFill/>
          </a:ln>
        </p:spPr>
      </p:pic>
      <p:pic>
        <p:nvPicPr>
          <p:cNvPr id="5" name="Image 4">
            <a:extLst>
              <a:ext uri="{FF2B5EF4-FFF2-40B4-BE49-F238E27FC236}">
                <a16:creationId xmlns:a16="http://schemas.microsoft.com/office/drawing/2014/main" id="{ADC7083D-CD5F-7B5A-4B5F-E2DFD2385B7A}"/>
              </a:ext>
            </a:extLst>
          </p:cNvPr>
          <p:cNvPicPr>
            <a:picLocks noChangeAspect="1"/>
          </p:cNvPicPr>
          <p:nvPr/>
        </p:nvPicPr>
        <p:blipFill>
          <a:blip r:embed="rId3"/>
          <a:stretch>
            <a:fillRect/>
          </a:stretch>
        </p:blipFill>
        <p:spPr>
          <a:xfrm>
            <a:off x="541385" y="1075926"/>
            <a:ext cx="577800" cy="577800"/>
          </a:xfrm>
          <a:prstGeom prst="rect">
            <a:avLst/>
          </a:prstGeom>
        </p:spPr>
      </p:pic>
      <p:sp>
        <p:nvSpPr>
          <p:cNvPr id="6" name="Google Shape;2722;p63">
            <a:extLst>
              <a:ext uri="{FF2B5EF4-FFF2-40B4-BE49-F238E27FC236}">
                <a16:creationId xmlns:a16="http://schemas.microsoft.com/office/drawing/2014/main" id="{F8C31F04-9BEE-A246-8454-430E6BDD5E67}"/>
              </a:ext>
            </a:extLst>
          </p:cNvPr>
          <p:cNvSpPr txBox="1">
            <a:spLocks/>
          </p:cNvSpPr>
          <p:nvPr/>
        </p:nvSpPr>
        <p:spPr>
          <a:xfrm>
            <a:off x="742144" y="266884"/>
            <a:ext cx="771214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fr-FR" sz="2800" b="1" i="0" u="none" strike="noStrike" kern="0" cap="none" spc="0" normalizeH="0" baseline="0" noProof="0" dirty="0">
                <a:ln>
                  <a:noFill/>
                </a:ln>
                <a:solidFill>
                  <a:srgbClr val="002060"/>
                </a:solidFill>
                <a:effectLst/>
                <a:uLnTx/>
                <a:uFillTx/>
                <a:latin typeface="Overpass Black"/>
                <a:sym typeface="Overpass Black"/>
              </a:rPr>
              <a:t>Les impacts de </a:t>
            </a:r>
            <a:r>
              <a:rPr kumimoji="0" lang="fr-FR" sz="2800" b="1" i="0" u="none" strike="noStrike" kern="0" cap="none" spc="0" normalizeH="0" baseline="0" noProof="0" dirty="0" err="1">
                <a:ln>
                  <a:noFill/>
                </a:ln>
                <a:solidFill>
                  <a:srgbClr val="002060"/>
                </a:solidFill>
                <a:effectLst/>
                <a:uLnTx/>
                <a:uFillTx/>
                <a:latin typeface="Overpass Black"/>
                <a:sym typeface="Overpass Black"/>
              </a:rPr>
              <a:t>WaterUp</a:t>
            </a:r>
            <a:endParaRPr lang="fr-FR" sz="2800" dirty="0"/>
          </a:p>
        </p:txBody>
      </p:sp>
      <p:pic>
        <p:nvPicPr>
          <p:cNvPr id="7" name="Image 3" descr="Une image contenant alimentation, fruit, tranche, tranché&#10;&#10;Description générée automatiquement">
            <a:extLst>
              <a:ext uri="{FF2B5EF4-FFF2-40B4-BE49-F238E27FC236}">
                <a16:creationId xmlns:a16="http://schemas.microsoft.com/office/drawing/2014/main" id="{E5423AC1-44EF-AAD6-CF62-02D2C969B259}"/>
              </a:ext>
            </a:extLst>
          </p:cNvPr>
          <p:cNvPicPr>
            <a:picLocks noChangeAspect="1"/>
          </p:cNvPicPr>
          <p:nvPr/>
        </p:nvPicPr>
        <p:blipFill>
          <a:blip r:embed="rId4"/>
          <a:stretch>
            <a:fillRect/>
          </a:stretch>
        </p:blipFill>
        <p:spPr>
          <a:xfrm>
            <a:off x="541385" y="2023393"/>
            <a:ext cx="2125070" cy="1433328"/>
          </a:xfrm>
          <a:prstGeom prst="rect">
            <a:avLst/>
          </a:prstGeom>
          <a:ln>
            <a:noFill/>
          </a:ln>
          <a:effectLst>
            <a:softEdge rad="50800"/>
          </a:effectLst>
        </p:spPr>
      </p:pic>
      <p:pic>
        <p:nvPicPr>
          <p:cNvPr id="8" name="Google Shape;2252;p47">
            <a:extLst>
              <a:ext uri="{FF2B5EF4-FFF2-40B4-BE49-F238E27FC236}">
                <a16:creationId xmlns:a16="http://schemas.microsoft.com/office/drawing/2014/main" id="{A5328CF1-850B-D8B1-CDB7-370DCE41B7AC}"/>
              </a:ext>
            </a:extLst>
          </p:cNvPr>
          <p:cNvPicPr preferRelativeResize="0"/>
          <p:nvPr/>
        </p:nvPicPr>
        <p:blipFill>
          <a:blip r:embed="rId5">
            <a:alphaModFix amt="52000"/>
          </a:blip>
          <a:stretch>
            <a:fillRect/>
          </a:stretch>
        </p:blipFill>
        <p:spPr>
          <a:xfrm rot="21154556" flipH="1">
            <a:off x="221437" y="3582256"/>
            <a:ext cx="2784808" cy="856103"/>
          </a:xfrm>
          <a:prstGeom prst="rect">
            <a:avLst/>
          </a:prstGeom>
          <a:noFill/>
          <a:ln>
            <a:noFill/>
          </a:ln>
        </p:spPr>
      </p:pic>
      <p:sp>
        <p:nvSpPr>
          <p:cNvPr id="9" name="ZoneTexte 8">
            <a:extLst>
              <a:ext uri="{FF2B5EF4-FFF2-40B4-BE49-F238E27FC236}">
                <a16:creationId xmlns:a16="http://schemas.microsoft.com/office/drawing/2014/main" id="{7643E918-1DCE-E0F6-6A3F-40F87AD3158D}"/>
              </a:ext>
            </a:extLst>
          </p:cNvPr>
          <p:cNvSpPr txBox="1"/>
          <p:nvPr/>
        </p:nvSpPr>
        <p:spPr>
          <a:xfrm>
            <a:off x="605683" y="3759526"/>
            <a:ext cx="1773621" cy="523220"/>
          </a:xfrm>
          <a:prstGeom prst="rect">
            <a:avLst/>
          </a:prstGeom>
          <a:noFill/>
        </p:spPr>
        <p:txBody>
          <a:bodyPr wrap="square">
            <a:spAutoFit/>
          </a:bodyPr>
          <a:lstStyle/>
          <a:p>
            <a:pPr algn="ctr"/>
            <a:r>
              <a:rPr lang="fr-FR" dirty="0">
                <a:solidFill>
                  <a:schemeClr val="tx1"/>
                </a:solidFill>
              </a:rPr>
              <a:t>D</a:t>
            </a:r>
            <a:r>
              <a:rPr lang="fr-FR" dirty="0">
                <a:solidFill>
                  <a:schemeClr val="tx1"/>
                </a:solidFill>
                <a:cs typeface="Arial"/>
              </a:rPr>
              <a:t>éshydratation alimentaire</a:t>
            </a:r>
          </a:p>
        </p:txBody>
      </p:sp>
      <p:pic>
        <p:nvPicPr>
          <p:cNvPr id="10" name="Image 5" descr="Une image contenant table, intérieur, tasse&#10;&#10;Description générée automatiquement">
            <a:extLst>
              <a:ext uri="{FF2B5EF4-FFF2-40B4-BE49-F238E27FC236}">
                <a16:creationId xmlns:a16="http://schemas.microsoft.com/office/drawing/2014/main" id="{079682E1-00C6-CCBC-1384-44706E9BD865}"/>
              </a:ext>
            </a:extLst>
          </p:cNvPr>
          <p:cNvPicPr>
            <a:picLocks noChangeAspect="1"/>
          </p:cNvPicPr>
          <p:nvPr/>
        </p:nvPicPr>
        <p:blipFill>
          <a:blip r:embed="rId6"/>
          <a:stretch>
            <a:fillRect/>
          </a:stretch>
        </p:blipFill>
        <p:spPr>
          <a:xfrm>
            <a:off x="3509465" y="2023395"/>
            <a:ext cx="2125069" cy="1433326"/>
          </a:xfrm>
          <a:prstGeom prst="rect">
            <a:avLst/>
          </a:prstGeom>
          <a:ln>
            <a:noFill/>
          </a:ln>
          <a:effectLst>
            <a:softEdge rad="50800"/>
          </a:effectLst>
        </p:spPr>
      </p:pic>
      <p:pic>
        <p:nvPicPr>
          <p:cNvPr id="11" name="Google Shape;2252;p47">
            <a:extLst>
              <a:ext uri="{FF2B5EF4-FFF2-40B4-BE49-F238E27FC236}">
                <a16:creationId xmlns:a16="http://schemas.microsoft.com/office/drawing/2014/main" id="{5E0FED36-F022-3E15-76CA-30E8D05CCADF}"/>
              </a:ext>
            </a:extLst>
          </p:cNvPr>
          <p:cNvPicPr preferRelativeResize="0"/>
          <p:nvPr/>
        </p:nvPicPr>
        <p:blipFill>
          <a:blip r:embed="rId5">
            <a:alphaModFix amt="52000"/>
          </a:blip>
          <a:stretch>
            <a:fillRect/>
          </a:stretch>
        </p:blipFill>
        <p:spPr>
          <a:xfrm rot="21154556" flipH="1">
            <a:off x="3191415" y="3595476"/>
            <a:ext cx="2784808" cy="856103"/>
          </a:xfrm>
          <a:prstGeom prst="rect">
            <a:avLst/>
          </a:prstGeom>
          <a:noFill/>
          <a:ln>
            <a:noFill/>
          </a:ln>
        </p:spPr>
      </p:pic>
      <p:sp>
        <p:nvSpPr>
          <p:cNvPr id="12" name="ZoneTexte 11">
            <a:extLst>
              <a:ext uri="{FF2B5EF4-FFF2-40B4-BE49-F238E27FC236}">
                <a16:creationId xmlns:a16="http://schemas.microsoft.com/office/drawing/2014/main" id="{7C09A5C0-6C8C-7018-78FD-F96CF786E1CF}"/>
              </a:ext>
            </a:extLst>
          </p:cNvPr>
          <p:cNvSpPr txBox="1"/>
          <p:nvPr/>
        </p:nvSpPr>
        <p:spPr>
          <a:xfrm>
            <a:off x="3202354" y="3826390"/>
            <a:ext cx="2739292" cy="523220"/>
          </a:xfrm>
          <a:prstGeom prst="rect">
            <a:avLst/>
          </a:prstGeom>
          <a:noFill/>
        </p:spPr>
        <p:txBody>
          <a:bodyPr wrap="square">
            <a:spAutoFit/>
          </a:bodyPr>
          <a:lstStyle/>
          <a:p>
            <a:pPr lvl="0" algn="ctr"/>
            <a:r>
              <a:rPr lang="fr-FR" dirty="0">
                <a:solidFill>
                  <a:srgbClr val="434343"/>
                </a:solidFill>
                <a:cs typeface="Arial"/>
              </a:rPr>
              <a:t>Fabrication de produits chimiques</a:t>
            </a:r>
          </a:p>
        </p:txBody>
      </p:sp>
      <p:pic>
        <p:nvPicPr>
          <p:cNvPr id="13" name="Image 8" descr="Une image contenant terrain, chat, extérieur, mammifère&#10;&#10;Description générée automatiquement">
            <a:extLst>
              <a:ext uri="{FF2B5EF4-FFF2-40B4-BE49-F238E27FC236}">
                <a16:creationId xmlns:a16="http://schemas.microsoft.com/office/drawing/2014/main" id="{AB9D11B2-6E88-5BEF-7962-F840D41346AC}"/>
              </a:ext>
            </a:extLst>
          </p:cNvPr>
          <p:cNvPicPr>
            <a:picLocks noChangeAspect="1"/>
          </p:cNvPicPr>
          <p:nvPr/>
        </p:nvPicPr>
        <p:blipFill>
          <a:blip r:embed="rId7"/>
          <a:stretch>
            <a:fillRect/>
          </a:stretch>
        </p:blipFill>
        <p:spPr>
          <a:xfrm>
            <a:off x="6381547" y="2025298"/>
            <a:ext cx="2125069" cy="1431423"/>
          </a:xfrm>
          <a:prstGeom prst="rect">
            <a:avLst/>
          </a:prstGeom>
          <a:ln>
            <a:noFill/>
          </a:ln>
          <a:effectLst>
            <a:softEdge rad="50800"/>
          </a:effectLst>
        </p:spPr>
      </p:pic>
      <p:pic>
        <p:nvPicPr>
          <p:cNvPr id="14" name="Google Shape;2252;p47">
            <a:extLst>
              <a:ext uri="{FF2B5EF4-FFF2-40B4-BE49-F238E27FC236}">
                <a16:creationId xmlns:a16="http://schemas.microsoft.com/office/drawing/2014/main" id="{EE86FCD7-3DF5-CC2B-4872-E6EAB0A60A3B}"/>
              </a:ext>
            </a:extLst>
          </p:cNvPr>
          <p:cNvPicPr preferRelativeResize="0"/>
          <p:nvPr/>
        </p:nvPicPr>
        <p:blipFill>
          <a:blip r:embed="rId5">
            <a:alphaModFix amt="52000"/>
          </a:blip>
          <a:stretch>
            <a:fillRect/>
          </a:stretch>
        </p:blipFill>
        <p:spPr>
          <a:xfrm rot="21154556" flipH="1">
            <a:off x="6063496" y="3584943"/>
            <a:ext cx="2784808" cy="856103"/>
          </a:xfrm>
          <a:prstGeom prst="rect">
            <a:avLst/>
          </a:prstGeom>
          <a:noFill/>
          <a:ln>
            <a:noFill/>
          </a:ln>
        </p:spPr>
      </p:pic>
      <p:sp>
        <p:nvSpPr>
          <p:cNvPr id="15" name="ZoneTexte 14">
            <a:extLst>
              <a:ext uri="{FF2B5EF4-FFF2-40B4-BE49-F238E27FC236}">
                <a16:creationId xmlns:a16="http://schemas.microsoft.com/office/drawing/2014/main" id="{3F222165-A7E0-68B2-1CE9-06A83972F0A3}"/>
              </a:ext>
            </a:extLst>
          </p:cNvPr>
          <p:cNvSpPr txBox="1"/>
          <p:nvPr/>
        </p:nvSpPr>
        <p:spPr>
          <a:xfrm>
            <a:off x="5996221" y="3751384"/>
            <a:ext cx="2872082" cy="523220"/>
          </a:xfrm>
          <a:prstGeom prst="rect">
            <a:avLst/>
          </a:prstGeom>
          <a:noFill/>
        </p:spPr>
        <p:txBody>
          <a:bodyPr wrap="square">
            <a:spAutoFit/>
          </a:bodyPr>
          <a:lstStyle/>
          <a:p>
            <a:pPr algn="ctr"/>
            <a:r>
              <a:rPr lang="fr-FR" dirty="0">
                <a:solidFill>
                  <a:schemeClr val="tx1"/>
                </a:solidFill>
                <a:cs typeface="Arial"/>
              </a:rPr>
              <a:t>Source de sodium dans l'alimentation animale</a:t>
            </a:r>
          </a:p>
        </p:txBody>
      </p:sp>
    </p:spTree>
    <p:extLst>
      <p:ext uri="{BB962C8B-B14F-4D97-AF65-F5344CB8AC3E}">
        <p14:creationId xmlns:p14="http://schemas.microsoft.com/office/powerpoint/2010/main" val="231832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63"/>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Remerciements</a:t>
            </a:r>
            <a:endParaRPr dirty="0"/>
          </a:p>
        </p:txBody>
      </p:sp>
      <p:pic>
        <p:nvPicPr>
          <p:cNvPr id="2723" name="Google Shape;2723;p63"/>
          <p:cNvPicPr preferRelativeResize="0"/>
          <p:nvPr/>
        </p:nvPicPr>
        <p:blipFill>
          <a:blip r:embed="rId3">
            <a:alphaModFix amt="52000"/>
          </a:blip>
          <a:stretch>
            <a:fillRect/>
          </a:stretch>
        </p:blipFill>
        <p:spPr>
          <a:xfrm rot="-646972" flipH="1">
            <a:off x="3243191" y="1137174"/>
            <a:ext cx="2657619" cy="982509"/>
          </a:xfrm>
          <a:prstGeom prst="rect">
            <a:avLst/>
          </a:prstGeom>
          <a:noFill/>
          <a:ln>
            <a:noFill/>
          </a:ln>
        </p:spPr>
      </p:pic>
      <p:pic>
        <p:nvPicPr>
          <p:cNvPr id="2724" name="Google Shape;2724;p63"/>
          <p:cNvPicPr preferRelativeResize="0"/>
          <p:nvPr/>
        </p:nvPicPr>
        <p:blipFill>
          <a:blip r:embed="rId4">
            <a:alphaModFix amt="52000"/>
          </a:blip>
          <a:stretch>
            <a:fillRect/>
          </a:stretch>
        </p:blipFill>
        <p:spPr>
          <a:xfrm rot="-646972" flipH="1">
            <a:off x="328546" y="1217055"/>
            <a:ext cx="2698735" cy="822740"/>
          </a:xfrm>
          <a:prstGeom prst="rect">
            <a:avLst/>
          </a:prstGeom>
          <a:noFill/>
          <a:ln>
            <a:noFill/>
          </a:ln>
        </p:spPr>
      </p:pic>
      <p:pic>
        <p:nvPicPr>
          <p:cNvPr id="2727" name="Google Shape;2727;p63"/>
          <p:cNvPicPr preferRelativeResize="0"/>
          <p:nvPr/>
        </p:nvPicPr>
        <p:blipFill>
          <a:blip r:embed="rId5">
            <a:alphaModFix amt="52000"/>
          </a:blip>
          <a:stretch>
            <a:fillRect/>
          </a:stretch>
        </p:blipFill>
        <p:spPr>
          <a:xfrm rot="-646972" flipH="1">
            <a:off x="6126413" y="1167451"/>
            <a:ext cx="2651758" cy="921951"/>
          </a:xfrm>
          <a:prstGeom prst="rect">
            <a:avLst/>
          </a:prstGeom>
          <a:noFill/>
          <a:ln>
            <a:noFill/>
          </a:ln>
        </p:spPr>
      </p:pic>
      <p:pic>
        <p:nvPicPr>
          <p:cNvPr id="24" name="Google Shape;2724;p63">
            <a:extLst>
              <a:ext uri="{FF2B5EF4-FFF2-40B4-BE49-F238E27FC236}">
                <a16:creationId xmlns:a16="http://schemas.microsoft.com/office/drawing/2014/main" id="{4FB39EF1-6725-0EBA-89C6-F1BA97D757E7}"/>
              </a:ext>
            </a:extLst>
          </p:cNvPr>
          <p:cNvPicPr preferRelativeResize="0"/>
          <p:nvPr/>
        </p:nvPicPr>
        <p:blipFill>
          <a:blip r:embed="rId4">
            <a:alphaModFix amt="52000"/>
          </a:blip>
          <a:stretch>
            <a:fillRect/>
          </a:stretch>
        </p:blipFill>
        <p:spPr>
          <a:xfrm rot="20953028" flipH="1">
            <a:off x="3222631" y="2223306"/>
            <a:ext cx="2698735" cy="866979"/>
          </a:xfrm>
          <a:prstGeom prst="rect">
            <a:avLst/>
          </a:prstGeom>
          <a:noFill/>
          <a:ln>
            <a:noFill/>
          </a:ln>
        </p:spPr>
      </p:pic>
      <p:pic>
        <p:nvPicPr>
          <p:cNvPr id="25" name="Google Shape;2723;p63">
            <a:extLst>
              <a:ext uri="{FF2B5EF4-FFF2-40B4-BE49-F238E27FC236}">
                <a16:creationId xmlns:a16="http://schemas.microsoft.com/office/drawing/2014/main" id="{764119A5-C30E-A0C0-CB05-53286BF188E2}"/>
              </a:ext>
            </a:extLst>
          </p:cNvPr>
          <p:cNvPicPr preferRelativeResize="0"/>
          <p:nvPr/>
        </p:nvPicPr>
        <p:blipFill>
          <a:blip r:embed="rId3">
            <a:alphaModFix amt="52000"/>
          </a:blip>
          <a:stretch>
            <a:fillRect/>
          </a:stretch>
        </p:blipFill>
        <p:spPr>
          <a:xfrm rot="-646972" flipH="1">
            <a:off x="6141413" y="2165541"/>
            <a:ext cx="2657619" cy="982509"/>
          </a:xfrm>
          <a:prstGeom prst="rect">
            <a:avLst/>
          </a:prstGeom>
          <a:noFill/>
          <a:ln>
            <a:noFill/>
          </a:ln>
        </p:spPr>
      </p:pic>
      <p:pic>
        <p:nvPicPr>
          <p:cNvPr id="26" name="Google Shape;2727;p63">
            <a:extLst>
              <a:ext uri="{FF2B5EF4-FFF2-40B4-BE49-F238E27FC236}">
                <a16:creationId xmlns:a16="http://schemas.microsoft.com/office/drawing/2014/main" id="{B0A48681-41A4-D4E7-E5D8-E41ED5BFB60D}"/>
              </a:ext>
            </a:extLst>
          </p:cNvPr>
          <p:cNvPicPr preferRelativeResize="0"/>
          <p:nvPr/>
        </p:nvPicPr>
        <p:blipFill>
          <a:blip r:embed="rId5">
            <a:alphaModFix amt="52000"/>
          </a:blip>
          <a:stretch>
            <a:fillRect/>
          </a:stretch>
        </p:blipFill>
        <p:spPr>
          <a:xfrm rot="-646972" flipH="1">
            <a:off x="352032" y="2195818"/>
            <a:ext cx="2651758" cy="921951"/>
          </a:xfrm>
          <a:prstGeom prst="rect">
            <a:avLst/>
          </a:prstGeom>
          <a:noFill/>
          <a:ln>
            <a:noFill/>
          </a:ln>
        </p:spPr>
      </p:pic>
      <p:pic>
        <p:nvPicPr>
          <p:cNvPr id="29" name="Google Shape;2727;p63">
            <a:extLst>
              <a:ext uri="{FF2B5EF4-FFF2-40B4-BE49-F238E27FC236}">
                <a16:creationId xmlns:a16="http://schemas.microsoft.com/office/drawing/2014/main" id="{1E094CF0-29AC-EC2D-4157-CBD2A4BC82A5}"/>
              </a:ext>
            </a:extLst>
          </p:cNvPr>
          <p:cNvPicPr preferRelativeResize="0"/>
          <p:nvPr/>
        </p:nvPicPr>
        <p:blipFill>
          <a:blip r:embed="rId5">
            <a:alphaModFix amt="52000"/>
          </a:blip>
          <a:stretch>
            <a:fillRect/>
          </a:stretch>
        </p:blipFill>
        <p:spPr>
          <a:xfrm rot="20953028" flipH="1">
            <a:off x="3223779" y="3122200"/>
            <a:ext cx="2651758" cy="921951"/>
          </a:xfrm>
          <a:prstGeom prst="rect">
            <a:avLst/>
          </a:prstGeom>
          <a:noFill/>
          <a:ln>
            <a:noFill/>
          </a:ln>
        </p:spPr>
      </p:pic>
      <p:pic>
        <p:nvPicPr>
          <p:cNvPr id="30" name="Google Shape;2723;p63">
            <a:extLst>
              <a:ext uri="{FF2B5EF4-FFF2-40B4-BE49-F238E27FC236}">
                <a16:creationId xmlns:a16="http://schemas.microsoft.com/office/drawing/2014/main" id="{7C358718-52C6-7933-0FE1-537762620F46}"/>
              </a:ext>
            </a:extLst>
          </p:cNvPr>
          <p:cNvPicPr preferRelativeResize="0"/>
          <p:nvPr/>
        </p:nvPicPr>
        <p:blipFill>
          <a:blip r:embed="rId3">
            <a:alphaModFix amt="52000"/>
          </a:blip>
          <a:stretch>
            <a:fillRect/>
          </a:stretch>
        </p:blipFill>
        <p:spPr>
          <a:xfrm rot="20953028" flipH="1">
            <a:off x="340557" y="3091919"/>
            <a:ext cx="2657619" cy="982509"/>
          </a:xfrm>
          <a:prstGeom prst="rect">
            <a:avLst/>
          </a:prstGeom>
          <a:noFill/>
          <a:ln>
            <a:noFill/>
          </a:ln>
        </p:spPr>
      </p:pic>
      <p:pic>
        <p:nvPicPr>
          <p:cNvPr id="31" name="Google Shape;2724;p63">
            <a:extLst>
              <a:ext uri="{FF2B5EF4-FFF2-40B4-BE49-F238E27FC236}">
                <a16:creationId xmlns:a16="http://schemas.microsoft.com/office/drawing/2014/main" id="{7573B6EC-CB42-92D3-0ECC-CE5E15C00F61}"/>
              </a:ext>
            </a:extLst>
          </p:cNvPr>
          <p:cNvPicPr preferRelativeResize="0"/>
          <p:nvPr/>
        </p:nvPicPr>
        <p:blipFill>
          <a:blip r:embed="rId4">
            <a:alphaModFix amt="52000"/>
          </a:blip>
          <a:stretch>
            <a:fillRect/>
          </a:stretch>
        </p:blipFill>
        <p:spPr>
          <a:xfrm rot="20953028" flipH="1">
            <a:off x="6102923" y="3149683"/>
            <a:ext cx="2698735" cy="866979"/>
          </a:xfrm>
          <a:prstGeom prst="rect">
            <a:avLst/>
          </a:prstGeom>
          <a:noFill/>
          <a:ln>
            <a:noFill/>
          </a:ln>
        </p:spPr>
      </p:pic>
      <p:pic>
        <p:nvPicPr>
          <p:cNvPr id="32" name="Google Shape;2724;p63">
            <a:extLst>
              <a:ext uri="{FF2B5EF4-FFF2-40B4-BE49-F238E27FC236}">
                <a16:creationId xmlns:a16="http://schemas.microsoft.com/office/drawing/2014/main" id="{9BFC80B0-5FC8-5D01-FB72-3E762B1BF049}"/>
              </a:ext>
            </a:extLst>
          </p:cNvPr>
          <p:cNvPicPr preferRelativeResize="0"/>
          <p:nvPr/>
        </p:nvPicPr>
        <p:blipFill>
          <a:blip r:embed="rId4">
            <a:alphaModFix amt="52000"/>
          </a:blip>
          <a:stretch>
            <a:fillRect/>
          </a:stretch>
        </p:blipFill>
        <p:spPr>
          <a:xfrm rot="20953028" flipH="1">
            <a:off x="1558263" y="3978828"/>
            <a:ext cx="2698735" cy="866979"/>
          </a:xfrm>
          <a:prstGeom prst="rect">
            <a:avLst/>
          </a:prstGeom>
          <a:noFill/>
          <a:ln>
            <a:noFill/>
          </a:ln>
        </p:spPr>
      </p:pic>
      <p:pic>
        <p:nvPicPr>
          <p:cNvPr id="33" name="Google Shape;2723;p63">
            <a:extLst>
              <a:ext uri="{FF2B5EF4-FFF2-40B4-BE49-F238E27FC236}">
                <a16:creationId xmlns:a16="http://schemas.microsoft.com/office/drawing/2014/main" id="{B4435114-861E-3566-5F0D-E0609DC36CC2}"/>
              </a:ext>
            </a:extLst>
          </p:cNvPr>
          <p:cNvPicPr preferRelativeResize="0"/>
          <p:nvPr/>
        </p:nvPicPr>
        <p:blipFill>
          <a:blip r:embed="rId3">
            <a:alphaModFix amt="52000"/>
          </a:blip>
          <a:stretch>
            <a:fillRect/>
          </a:stretch>
        </p:blipFill>
        <p:spPr>
          <a:xfrm rot="20953028" flipH="1">
            <a:off x="4813878" y="3921061"/>
            <a:ext cx="2657619" cy="982509"/>
          </a:xfrm>
          <a:prstGeom prst="rect">
            <a:avLst/>
          </a:prstGeom>
          <a:noFill/>
          <a:ln>
            <a:noFill/>
          </a:ln>
        </p:spPr>
      </p:pic>
      <p:sp>
        <p:nvSpPr>
          <p:cNvPr id="35" name="ZoneTexte 34">
            <a:extLst>
              <a:ext uri="{FF2B5EF4-FFF2-40B4-BE49-F238E27FC236}">
                <a16:creationId xmlns:a16="http://schemas.microsoft.com/office/drawing/2014/main" id="{0B02FCAC-1C3C-95F2-0435-92A28E219707}"/>
              </a:ext>
            </a:extLst>
          </p:cNvPr>
          <p:cNvSpPr txBox="1"/>
          <p:nvPr/>
        </p:nvSpPr>
        <p:spPr>
          <a:xfrm>
            <a:off x="410415" y="1483532"/>
            <a:ext cx="2674696" cy="323165"/>
          </a:xfrm>
          <a:prstGeom prst="rect">
            <a:avLst/>
          </a:prstGeom>
          <a:noFill/>
        </p:spPr>
        <p:txBody>
          <a:bodyPr wrap="square">
            <a:spAutoFit/>
          </a:bodyPr>
          <a:lstStyle/>
          <a:p>
            <a:r>
              <a:rPr lang="en-US" sz="1500" b="1" dirty="0">
                <a:solidFill>
                  <a:schemeClr val="dk2"/>
                </a:solidFill>
                <a:latin typeface="Open Sans"/>
                <a:ea typeface="Open Sans"/>
                <a:cs typeface="Open Sans"/>
                <a:sym typeface="Open Sans"/>
              </a:rPr>
              <a:t>M. Nicolas </a:t>
            </a:r>
            <a:r>
              <a:rPr lang="en-US" sz="1500" b="1" dirty="0">
                <a:solidFill>
                  <a:schemeClr val="dk2"/>
                </a:solidFill>
                <a:latin typeface="Open Sans"/>
                <a:ea typeface="Open Sans"/>
                <a:cs typeface="Open Sans"/>
              </a:rPr>
              <a:t>CHEIMANOFF</a:t>
            </a:r>
            <a:r>
              <a:rPr lang="en-US" sz="1500" b="1" dirty="0">
                <a:solidFill>
                  <a:srgbClr val="424242"/>
                </a:solidFill>
                <a:effectLst/>
                <a:latin typeface="Segoe UI" panose="020B0502040204020203" pitchFamily="34" charset="0"/>
                <a:ea typeface="Calibri" panose="020F0502020204030204" pitchFamily="34" charset="0"/>
              </a:rPr>
              <a:t> </a:t>
            </a:r>
            <a:endParaRPr lang="en-US" sz="1500" b="1" dirty="0"/>
          </a:p>
        </p:txBody>
      </p:sp>
      <p:sp>
        <p:nvSpPr>
          <p:cNvPr id="37" name="ZoneTexte 36">
            <a:extLst>
              <a:ext uri="{FF2B5EF4-FFF2-40B4-BE49-F238E27FC236}">
                <a16:creationId xmlns:a16="http://schemas.microsoft.com/office/drawing/2014/main" id="{8452888F-5446-C6F3-BBF0-A1252468BB31}"/>
              </a:ext>
            </a:extLst>
          </p:cNvPr>
          <p:cNvSpPr txBox="1"/>
          <p:nvPr/>
        </p:nvSpPr>
        <p:spPr>
          <a:xfrm>
            <a:off x="3258321" y="1486666"/>
            <a:ext cx="2602670" cy="325923"/>
          </a:xfrm>
          <a:prstGeom prst="rect">
            <a:avLst/>
          </a:prstGeom>
          <a:noFill/>
        </p:spPr>
        <p:txBody>
          <a:bodyPr wrap="square">
            <a:spAutoFit/>
          </a:bodyPr>
          <a:lstStyle/>
          <a:p>
            <a:pPr>
              <a:lnSpc>
                <a:spcPct val="107000"/>
              </a:lnSpc>
              <a:spcAft>
                <a:spcPts val="800"/>
              </a:spcAft>
            </a:pPr>
            <a:r>
              <a:rPr lang="en-US" sz="1500" b="1" dirty="0">
                <a:solidFill>
                  <a:schemeClr val="dk2"/>
                </a:solidFill>
                <a:latin typeface="Open Sans"/>
                <a:ea typeface="Open Sans"/>
                <a:cs typeface="Open Sans"/>
              </a:rPr>
              <a:t>Mme. </a:t>
            </a:r>
            <a:r>
              <a:rPr lang="en-US" sz="1500" b="1" dirty="0" err="1">
                <a:solidFill>
                  <a:schemeClr val="dk2"/>
                </a:solidFill>
                <a:latin typeface="Open Sans"/>
                <a:ea typeface="Open Sans"/>
                <a:cs typeface="Open Sans"/>
              </a:rPr>
              <a:t>Meriem</a:t>
            </a:r>
            <a:r>
              <a:rPr lang="en-US" sz="1500" dirty="0">
                <a:solidFill>
                  <a:srgbClr val="424242"/>
                </a:solidFill>
                <a:effectLst/>
                <a:latin typeface="Segoe UI" panose="020B0502040204020203" pitchFamily="34" charset="0"/>
                <a:ea typeface="Calibri" panose="020F0502020204030204" pitchFamily="34" charset="0"/>
                <a:cs typeface="Arial" panose="020B0604020202020204" pitchFamily="34" charset="0"/>
              </a:rPr>
              <a:t> </a:t>
            </a:r>
            <a:r>
              <a:rPr lang="en-US" sz="1500" b="1" dirty="0">
                <a:solidFill>
                  <a:schemeClr val="dk2"/>
                </a:solidFill>
                <a:latin typeface="Open Sans"/>
                <a:ea typeface="Open Sans"/>
                <a:cs typeface="Open Sans"/>
              </a:rPr>
              <a:t>MAATAOUI</a:t>
            </a:r>
          </a:p>
        </p:txBody>
      </p:sp>
      <p:sp>
        <p:nvSpPr>
          <p:cNvPr id="39" name="ZoneTexte 38">
            <a:extLst>
              <a:ext uri="{FF2B5EF4-FFF2-40B4-BE49-F238E27FC236}">
                <a16:creationId xmlns:a16="http://schemas.microsoft.com/office/drawing/2014/main" id="{437B4632-A086-EDD3-615F-D2A72E79E821}"/>
              </a:ext>
            </a:extLst>
          </p:cNvPr>
          <p:cNvSpPr txBox="1"/>
          <p:nvPr/>
        </p:nvSpPr>
        <p:spPr>
          <a:xfrm>
            <a:off x="6496942" y="1463718"/>
            <a:ext cx="1910696" cy="342979"/>
          </a:xfrm>
          <a:prstGeom prst="rect">
            <a:avLst/>
          </a:prstGeom>
          <a:noFill/>
        </p:spPr>
        <p:txBody>
          <a:bodyPr wrap="square">
            <a:spAutoFit/>
          </a:bodyPr>
          <a:lstStyle/>
          <a:p>
            <a:pPr>
              <a:lnSpc>
                <a:spcPct val="107000"/>
              </a:lnSpc>
              <a:spcAft>
                <a:spcPts val="800"/>
              </a:spcAft>
            </a:pPr>
            <a:r>
              <a:rPr lang="en-US" sz="1600" b="1" dirty="0">
                <a:solidFill>
                  <a:schemeClr val="dk2"/>
                </a:solidFill>
                <a:latin typeface="Open Sans"/>
                <a:ea typeface="Open Sans"/>
                <a:cs typeface="Open Sans"/>
              </a:rPr>
              <a:t>M. </a:t>
            </a:r>
            <a:r>
              <a:rPr lang="en-US" sz="1600" b="1" dirty="0" err="1">
                <a:solidFill>
                  <a:schemeClr val="dk2"/>
                </a:solidFill>
                <a:latin typeface="Open Sans"/>
                <a:ea typeface="Open Sans"/>
                <a:cs typeface="Open Sans"/>
              </a:rPr>
              <a:t>Djamal</a:t>
            </a:r>
            <a:r>
              <a:rPr lang="en-US" sz="1400" dirty="0">
                <a:solidFill>
                  <a:srgbClr val="424242"/>
                </a:solidFill>
                <a:effectLst/>
                <a:latin typeface="Segoe UI" panose="020B0502040204020203" pitchFamily="34" charset="0"/>
                <a:ea typeface="Calibri" panose="020F0502020204030204" pitchFamily="34" charset="0"/>
                <a:cs typeface="Arial" panose="020B0604020202020204" pitchFamily="34" charset="0"/>
              </a:rPr>
              <a:t> </a:t>
            </a:r>
            <a:r>
              <a:rPr lang="en-US" sz="1600" b="1" dirty="0">
                <a:solidFill>
                  <a:schemeClr val="dk2"/>
                </a:solidFill>
                <a:latin typeface="Open Sans"/>
                <a:ea typeface="Open Sans"/>
                <a:cs typeface="Open Sans"/>
              </a:rPr>
              <a:t>FIFEL</a:t>
            </a:r>
          </a:p>
        </p:txBody>
      </p:sp>
      <p:sp>
        <p:nvSpPr>
          <p:cNvPr id="41" name="ZoneTexte 40">
            <a:extLst>
              <a:ext uri="{FF2B5EF4-FFF2-40B4-BE49-F238E27FC236}">
                <a16:creationId xmlns:a16="http://schemas.microsoft.com/office/drawing/2014/main" id="{3D2FA083-580B-A164-4F1A-E320504B8F8B}"/>
              </a:ext>
            </a:extLst>
          </p:cNvPr>
          <p:cNvSpPr txBox="1"/>
          <p:nvPr/>
        </p:nvSpPr>
        <p:spPr>
          <a:xfrm>
            <a:off x="312430" y="2508183"/>
            <a:ext cx="2862315" cy="325923"/>
          </a:xfrm>
          <a:prstGeom prst="rect">
            <a:avLst/>
          </a:prstGeom>
          <a:noFill/>
        </p:spPr>
        <p:txBody>
          <a:bodyPr wrap="square">
            <a:spAutoFit/>
          </a:bodyPr>
          <a:lstStyle/>
          <a:p>
            <a:pPr>
              <a:lnSpc>
                <a:spcPct val="107000"/>
              </a:lnSpc>
              <a:spcAft>
                <a:spcPts val="800"/>
              </a:spcAft>
            </a:pPr>
            <a:r>
              <a:rPr lang="en-US" sz="1500" b="1" dirty="0">
                <a:solidFill>
                  <a:schemeClr val="dk2"/>
                </a:solidFill>
                <a:latin typeface="Open Sans"/>
                <a:ea typeface="Open Sans"/>
                <a:cs typeface="Open Sans"/>
              </a:rPr>
              <a:t>Mlle. Fatima</a:t>
            </a:r>
            <a:r>
              <a:rPr lang="en-US" sz="1500" dirty="0">
                <a:solidFill>
                  <a:srgbClr val="424242"/>
                </a:solidFill>
                <a:effectLst/>
                <a:latin typeface="Segoe UI" panose="020B0502040204020203" pitchFamily="34" charset="0"/>
                <a:ea typeface="Calibri" panose="020F0502020204030204" pitchFamily="34" charset="0"/>
                <a:cs typeface="Arial" panose="020B0604020202020204" pitchFamily="34" charset="0"/>
              </a:rPr>
              <a:t> </a:t>
            </a:r>
            <a:r>
              <a:rPr lang="en-US" sz="1500" b="1" dirty="0">
                <a:solidFill>
                  <a:schemeClr val="dk2"/>
                </a:solidFill>
                <a:latin typeface="Open Sans"/>
                <a:ea typeface="Open Sans"/>
                <a:cs typeface="Open Sans"/>
              </a:rPr>
              <a:t>Zahra</a:t>
            </a:r>
            <a:r>
              <a:rPr lang="en-US" sz="1500" dirty="0">
                <a:solidFill>
                  <a:srgbClr val="424242"/>
                </a:solidFill>
                <a:effectLst/>
                <a:latin typeface="Segoe UI" panose="020B0502040204020203" pitchFamily="34" charset="0"/>
                <a:ea typeface="Calibri" panose="020F0502020204030204" pitchFamily="34" charset="0"/>
                <a:cs typeface="Arial" panose="020B0604020202020204" pitchFamily="34" charset="0"/>
              </a:rPr>
              <a:t> </a:t>
            </a:r>
            <a:r>
              <a:rPr lang="en-US" sz="1500" b="1" dirty="0">
                <a:solidFill>
                  <a:schemeClr val="dk2"/>
                </a:solidFill>
                <a:latin typeface="Open Sans"/>
                <a:ea typeface="Open Sans"/>
                <a:cs typeface="Open Sans"/>
              </a:rPr>
              <a:t>DIOUHI</a:t>
            </a:r>
          </a:p>
        </p:txBody>
      </p:sp>
      <p:sp>
        <p:nvSpPr>
          <p:cNvPr id="43" name="ZoneTexte 42">
            <a:extLst>
              <a:ext uri="{FF2B5EF4-FFF2-40B4-BE49-F238E27FC236}">
                <a16:creationId xmlns:a16="http://schemas.microsoft.com/office/drawing/2014/main" id="{83665066-701A-CBA5-8F84-FED8AC665D14}"/>
              </a:ext>
            </a:extLst>
          </p:cNvPr>
          <p:cNvSpPr txBox="1"/>
          <p:nvPr/>
        </p:nvSpPr>
        <p:spPr>
          <a:xfrm>
            <a:off x="3383413" y="2508182"/>
            <a:ext cx="2386560" cy="325923"/>
          </a:xfrm>
          <a:prstGeom prst="rect">
            <a:avLst/>
          </a:prstGeom>
          <a:noFill/>
        </p:spPr>
        <p:txBody>
          <a:bodyPr wrap="square">
            <a:spAutoFit/>
          </a:bodyPr>
          <a:lstStyle/>
          <a:p>
            <a:pPr>
              <a:lnSpc>
                <a:spcPct val="107000"/>
              </a:lnSpc>
              <a:spcAft>
                <a:spcPts val="800"/>
              </a:spcAft>
            </a:pPr>
            <a:r>
              <a:rPr lang="en-US" sz="1500" b="1" dirty="0">
                <a:solidFill>
                  <a:schemeClr val="dk2"/>
                </a:solidFill>
                <a:latin typeface="Open Sans"/>
                <a:ea typeface="Open Sans"/>
                <a:cs typeface="Open Sans"/>
              </a:rPr>
              <a:t>M. </a:t>
            </a:r>
            <a:r>
              <a:rPr lang="en-US" sz="1500" b="1" dirty="0" err="1">
                <a:solidFill>
                  <a:schemeClr val="dk2"/>
                </a:solidFill>
                <a:latin typeface="Open Sans"/>
                <a:ea typeface="Open Sans"/>
                <a:cs typeface="Open Sans"/>
              </a:rPr>
              <a:t>Abdelfettah</a:t>
            </a:r>
            <a:r>
              <a:rPr lang="en-US" sz="1500" dirty="0">
                <a:solidFill>
                  <a:srgbClr val="424242"/>
                </a:solidFill>
                <a:effectLst/>
                <a:latin typeface="Segoe UI" panose="020B0502040204020203" pitchFamily="34" charset="0"/>
                <a:ea typeface="Calibri" panose="020F0502020204030204" pitchFamily="34" charset="0"/>
                <a:cs typeface="Arial" panose="020B0604020202020204" pitchFamily="34" charset="0"/>
              </a:rPr>
              <a:t> </a:t>
            </a:r>
            <a:r>
              <a:rPr lang="en-US" sz="1500" b="1" dirty="0">
                <a:solidFill>
                  <a:schemeClr val="dk2"/>
                </a:solidFill>
                <a:latin typeface="Open Sans"/>
                <a:ea typeface="Open Sans"/>
                <a:cs typeface="Open Sans"/>
              </a:rPr>
              <a:t>HABIB</a:t>
            </a:r>
          </a:p>
        </p:txBody>
      </p:sp>
      <p:sp>
        <p:nvSpPr>
          <p:cNvPr id="45" name="ZoneTexte 44">
            <a:extLst>
              <a:ext uri="{FF2B5EF4-FFF2-40B4-BE49-F238E27FC236}">
                <a16:creationId xmlns:a16="http://schemas.microsoft.com/office/drawing/2014/main" id="{CB83157B-77C7-4163-E20C-ACCEF060FB7E}"/>
              </a:ext>
            </a:extLst>
          </p:cNvPr>
          <p:cNvSpPr txBox="1"/>
          <p:nvPr/>
        </p:nvSpPr>
        <p:spPr>
          <a:xfrm>
            <a:off x="6496942" y="2493831"/>
            <a:ext cx="2086001" cy="325923"/>
          </a:xfrm>
          <a:prstGeom prst="rect">
            <a:avLst/>
          </a:prstGeom>
          <a:noFill/>
        </p:spPr>
        <p:txBody>
          <a:bodyPr wrap="square">
            <a:spAutoFit/>
          </a:bodyPr>
          <a:lstStyle/>
          <a:p>
            <a:pPr>
              <a:lnSpc>
                <a:spcPct val="107000"/>
              </a:lnSpc>
              <a:spcAft>
                <a:spcPts val="800"/>
              </a:spcAft>
            </a:pPr>
            <a:r>
              <a:rPr lang="en-US" sz="1500" b="1" dirty="0">
                <a:solidFill>
                  <a:schemeClr val="dk2"/>
                </a:solidFill>
                <a:latin typeface="Open Sans"/>
                <a:ea typeface="Open Sans"/>
                <a:cs typeface="Open Sans"/>
              </a:rPr>
              <a:t>M. Yasser</a:t>
            </a:r>
            <a:r>
              <a:rPr lang="en-US" sz="1500" dirty="0">
                <a:solidFill>
                  <a:srgbClr val="424242"/>
                </a:solidFill>
                <a:effectLst/>
                <a:latin typeface="Segoe UI" panose="020B0502040204020203" pitchFamily="34" charset="0"/>
                <a:ea typeface="Calibri" panose="020F0502020204030204" pitchFamily="34" charset="0"/>
                <a:cs typeface="Arial" panose="020B0604020202020204" pitchFamily="34" charset="0"/>
              </a:rPr>
              <a:t> </a:t>
            </a:r>
            <a:r>
              <a:rPr lang="en-US" sz="1500" b="1" dirty="0">
                <a:solidFill>
                  <a:schemeClr val="dk2"/>
                </a:solidFill>
                <a:latin typeface="Open Sans"/>
                <a:ea typeface="Open Sans"/>
                <a:cs typeface="Open Sans"/>
              </a:rPr>
              <a:t>LAASSIRI</a:t>
            </a:r>
          </a:p>
        </p:txBody>
      </p:sp>
      <p:sp>
        <p:nvSpPr>
          <p:cNvPr id="47" name="ZoneTexte 46">
            <a:extLst>
              <a:ext uri="{FF2B5EF4-FFF2-40B4-BE49-F238E27FC236}">
                <a16:creationId xmlns:a16="http://schemas.microsoft.com/office/drawing/2014/main" id="{14B18FAD-34AA-0F0F-F555-F04480D0ADDB}"/>
              </a:ext>
            </a:extLst>
          </p:cNvPr>
          <p:cNvSpPr txBox="1"/>
          <p:nvPr/>
        </p:nvSpPr>
        <p:spPr>
          <a:xfrm>
            <a:off x="549701" y="3438409"/>
            <a:ext cx="2387771" cy="325923"/>
          </a:xfrm>
          <a:prstGeom prst="rect">
            <a:avLst/>
          </a:prstGeom>
          <a:noFill/>
        </p:spPr>
        <p:txBody>
          <a:bodyPr wrap="square">
            <a:spAutoFit/>
          </a:bodyPr>
          <a:lstStyle/>
          <a:p>
            <a:pPr>
              <a:lnSpc>
                <a:spcPct val="107000"/>
              </a:lnSpc>
              <a:spcAft>
                <a:spcPts val="800"/>
              </a:spcAft>
            </a:pPr>
            <a:r>
              <a:rPr lang="en-US" sz="1500" b="1" dirty="0">
                <a:solidFill>
                  <a:schemeClr val="dk2"/>
                </a:solidFill>
                <a:latin typeface="Open Sans"/>
                <a:ea typeface="Open Sans"/>
                <a:cs typeface="Open Sans"/>
              </a:rPr>
              <a:t>M. Younes</a:t>
            </a:r>
            <a:r>
              <a:rPr lang="en-US" sz="1500" dirty="0">
                <a:solidFill>
                  <a:srgbClr val="424242"/>
                </a:solidFill>
                <a:effectLst/>
                <a:latin typeface="Segoe UI" panose="020B0502040204020203" pitchFamily="34" charset="0"/>
                <a:ea typeface="Calibri" panose="020F0502020204030204" pitchFamily="34" charset="0"/>
                <a:cs typeface="Arial" panose="020B0604020202020204" pitchFamily="34" charset="0"/>
              </a:rPr>
              <a:t> </a:t>
            </a:r>
            <a:r>
              <a:rPr lang="en-US" sz="1500" b="1" dirty="0">
                <a:solidFill>
                  <a:schemeClr val="dk2"/>
                </a:solidFill>
                <a:latin typeface="Open Sans"/>
                <a:ea typeface="Open Sans"/>
                <a:cs typeface="Open Sans"/>
              </a:rPr>
              <a:t>HABBOULI</a:t>
            </a:r>
          </a:p>
        </p:txBody>
      </p:sp>
      <p:sp>
        <p:nvSpPr>
          <p:cNvPr id="48" name="ZoneTexte 47">
            <a:extLst>
              <a:ext uri="{FF2B5EF4-FFF2-40B4-BE49-F238E27FC236}">
                <a16:creationId xmlns:a16="http://schemas.microsoft.com/office/drawing/2014/main" id="{2BAF00B5-2D6A-EB8E-EC26-88C54DBB9754}"/>
              </a:ext>
            </a:extLst>
          </p:cNvPr>
          <p:cNvSpPr txBox="1"/>
          <p:nvPr/>
        </p:nvSpPr>
        <p:spPr>
          <a:xfrm>
            <a:off x="3477157" y="3415469"/>
            <a:ext cx="2387771" cy="325923"/>
          </a:xfrm>
          <a:prstGeom prst="rect">
            <a:avLst/>
          </a:prstGeom>
          <a:noFill/>
        </p:spPr>
        <p:txBody>
          <a:bodyPr wrap="square">
            <a:spAutoFit/>
          </a:bodyPr>
          <a:lstStyle/>
          <a:p>
            <a:pPr>
              <a:lnSpc>
                <a:spcPct val="107000"/>
              </a:lnSpc>
              <a:spcAft>
                <a:spcPts val="800"/>
              </a:spcAft>
            </a:pPr>
            <a:r>
              <a:rPr lang="en-US" sz="1500" b="1" dirty="0">
                <a:solidFill>
                  <a:schemeClr val="dk2"/>
                </a:solidFill>
                <a:latin typeface="Open Sans"/>
                <a:ea typeface="Open Sans"/>
                <a:cs typeface="Open Sans"/>
              </a:rPr>
              <a:t>Mlle. Lamiae BIDAH</a:t>
            </a:r>
          </a:p>
        </p:txBody>
      </p:sp>
      <p:sp>
        <p:nvSpPr>
          <p:cNvPr id="51" name="ZoneTexte 50">
            <a:extLst>
              <a:ext uri="{FF2B5EF4-FFF2-40B4-BE49-F238E27FC236}">
                <a16:creationId xmlns:a16="http://schemas.microsoft.com/office/drawing/2014/main" id="{1B8A4E06-D532-F931-4024-C365C16FE78D}"/>
              </a:ext>
            </a:extLst>
          </p:cNvPr>
          <p:cNvSpPr txBox="1"/>
          <p:nvPr/>
        </p:nvSpPr>
        <p:spPr>
          <a:xfrm>
            <a:off x="6409289" y="3438409"/>
            <a:ext cx="2086001" cy="325923"/>
          </a:xfrm>
          <a:prstGeom prst="rect">
            <a:avLst/>
          </a:prstGeom>
          <a:noFill/>
        </p:spPr>
        <p:txBody>
          <a:bodyPr wrap="square">
            <a:spAutoFit/>
          </a:bodyPr>
          <a:lstStyle/>
          <a:p>
            <a:pPr>
              <a:lnSpc>
                <a:spcPct val="107000"/>
              </a:lnSpc>
              <a:spcAft>
                <a:spcPts val="800"/>
              </a:spcAft>
            </a:pPr>
            <a:r>
              <a:rPr lang="en-US" sz="1500" b="1" dirty="0">
                <a:solidFill>
                  <a:schemeClr val="dk2"/>
                </a:solidFill>
                <a:latin typeface="Open Sans"/>
                <a:ea typeface="Open Sans"/>
                <a:cs typeface="Open Sans"/>
              </a:rPr>
              <a:t>M. Anas HAMDANI</a:t>
            </a:r>
          </a:p>
        </p:txBody>
      </p:sp>
      <p:sp>
        <p:nvSpPr>
          <p:cNvPr id="52" name="ZoneTexte 51">
            <a:extLst>
              <a:ext uri="{FF2B5EF4-FFF2-40B4-BE49-F238E27FC236}">
                <a16:creationId xmlns:a16="http://schemas.microsoft.com/office/drawing/2014/main" id="{90B0129F-E1E1-601A-8162-91D23872C8ED}"/>
              </a:ext>
            </a:extLst>
          </p:cNvPr>
          <p:cNvSpPr txBox="1"/>
          <p:nvPr/>
        </p:nvSpPr>
        <p:spPr>
          <a:xfrm>
            <a:off x="5366288" y="4281585"/>
            <a:ext cx="2086001" cy="325923"/>
          </a:xfrm>
          <a:prstGeom prst="rect">
            <a:avLst/>
          </a:prstGeom>
          <a:noFill/>
        </p:spPr>
        <p:txBody>
          <a:bodyPr wrap="square">
            <a:spAutoFit/>
          </a:bodyPr>
          <a:lstStyle/>
          <a:p>
            <a:pPr>
              <a:lnSpc>
                <a:spcPct val="107000"/>
              </a:lnSpc>
              <a:spcAft>
                <a:spcPts val="800"/>
              </a:spcAft>
            </a:pPr>
            <a:r>
              <a:rPr lang="en-US" sz="1500" b="1" dirty="0">
                <a:solidFill>
                  <a:schemeClr val="dk2"/>
                </a:solidFill>
                <a:latin typeface="Open Sans"/>
                <a:ea typeface="Open Sans"/>
                <a:cs typeface="Open Sans"/>
              </a:rPr>
              <a:t>EMINES – UM6P</a:t>
            </a:r>
          </a:p>
        </p:txBody>
      </p:sp>
      <p:sp>
        <p:nvSpPr>
          <p:cNvPr id="3" name="ZoneTexte 2">
            <a:extLst>
              <a:ext uri="{FF2B5EF4-FFF2-40B4-BE49-F238E27FC236}">
                <a16:creationId xmlns:a16="http://schemas.microsoft.com/office/drawing/2014/main" id="{EC385677-AFC3-79FA-590C-6217263C8CEB}"/>
              </a:ext>
            </a:extLst>
          </p:cNvPr>
          <p:cNvSpPr txBox="1"/>
          <p:nvPr/>
        </p:nvSpPr>
        <p:spPr>
          <a:xfrm>
            <a:off x="1727248" y="4261289"/>
            <a:ext cx="2700953" cy="323165"/>
          </a:xfrm>
          <a:prstGeom prst="rect">
            <a:avLst/>
          </a:prstGeom>
          <a:noFill/>
        </p:spPr>
        <p:txBody>
          <a:bodyPr wrap="square">
            <a:spAutoFit/>
          </a:bodyPr>
          <a:lstStyle/>
          <a:p>
            <a:r>
              <a:rPr lang="en-US" sz="1500" b="1" dirty="0">
                <a:solidFill>
                  <a:schemeClr val="dk2"/>
                </a:solidFill>
                <a:latin typeface="Open Sans"/>
                <a:ea typeface="Open Sans"/>
                <a:cs typeface="Open Sans"/>
              </a:rPr>
              <a:t>M. Abdelghani</a:t>
            </a:r>
            <a:r>
              <a:rPr lang="en-US" b="0" i="0" dirty="0">
                <a:solidFill>
                  <a:srgbClr val="424242"/>
                </a:solidFill>
                <a:effectLst/>
                <a:latin typeface="Segoe UI" panose="020B0502040204020203" pitchFamily="34" charset="0"/>
              </a:rPr>
              <a:t> </a:t>
            </a:r>
            <a:r>
              <a:rPr lang="en-US" sz="1500" b="1" dirty="0">
                <a:solidFill>
                  <a:schemeClr val="dk2"/>
                </a:solidFill>
                <a:latin typeface="Open Sans"/>
                <a:ea typeface="Open Sans"/>
                <a:cs typeface="Open Sans"/>
              </a:rPr>
              <a:t>MOUNIR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22"/>
                                        </p:tgtEl>
                                        <p:attrNameLst>
                                          <p:attrName>style.visibility</p:attrName>
                                        </p:attrNameLst>
                                      </p:cBhvr>
                                      <p:to>
                                        <p:strVal val="visible"/>
                                      </p:to>
                                    </p:set>
                                    <p:animEffect transition="in" filter="fade">
                                      <p:cBhvr>
                                        <p:cTn id="7" dur="500"/>
                                        <p:tgtEl>
                                          <p:spTgt spid="2722"/>
                                        </p:tgtEl>
                                      </p:cBhvr>
                                    </p:animEffect>
                                  </p:childTnLst>
                                </p:cTn>
                              </p:par>
                              <p:par>
                                <p:cTn id="8" presetID="10" presetClass="entr" presetSubtype="0" fill="hold" nodeType="withEffect">
                                  <p:stCondLst>
                                    <p:cond delay="0"/>
                                  </p:stCondLst>
                                  <p:childTnLst>
                                    <p:set>
                                      <p:cBhvr>
                                        <p:cTn id="9" dur="1" fill="hold">
                                          <p:stCondLst>
                                            <p:cond delay="0"/>
                                          </p:stCondLst>
                                        </p:cTn>
                                        <p:tgtEl>
                                          <p:spTgt spid="2723"/>
                                        </p:tgtEl>
                                        <p:attrNameLst>
                                          <p:attrName>style.visibility</p:attrName>
                                        </p:attrNameLst>
                                      </p:cBhvr>
                                      <p:to>
                                        <p:strVal val="visible"/>
                                      </p:to>
                                    </p:set>
                                    <p:animEffect transition="in" filter="fade">
                                      <p:cBhvr>
                                        <p:cTn id="10" dur="500"/>
                                        <p:tgtEl>
                                          <p:spTgt spid="2723"/>
                                        </p:tgtEl>
                                      </p:cBhvr>
                                    </p:animEffect>
                                  </p:childTnLst>
                                </p:cTn>
                              </p:par>
                              <p:par>
                                <p:cTn id="11" presetID="10" presetClass="entr" presetSubtype="0" fill="hold" nodeType="withEffect">
                                  <p:stCondLst>
                                    <p:cond delay="0"/>
                                  </p:stCondLst>
                                  <p:childTnLst>
                                    <p:set>
                                      <p:cBhvr>
                                        <p:cTn id="12" dur="1" fill="hold">
                                          <p:stCondLst>
                                            <p:cond delay="0"/>
                                          </p:stCondLst>
                                        </p:cTn>
                                        <p:tgtEl>
                                          <p:spTgt spid="2724"/>
                                        </p:tgtEl>
                                        <p:attrNameLst>
                                          <p:attrName>style.visibility</p:attrName>
                                        </p:attrNameLst>
                                      </p:cBhvr>
                                      <p:to>
                                        <p:strVal val="visible"/>
                                      </p:to>
                                    </p:set>
                                    <p:animEffect transition="in" filter="fade">
                                      <p:cBhvr>
                                        <p:cTn id="13" dur="500"/>
                                        <p:tgtEl>
                                          <p:spTgt spid="2724"/>
                                        </p:tgtEl>
                                      </p:cBhvr>
                                    </p:animEffect>
                                  </p:childTnLst>
                                </p:cTn>
                              </p:par>
                              <p:par>
                                <p:cTn id="14" presetID="10" presetClass="entr" presetSubtype="0" fill="hold" nodeType="withEffect">
                                  <p:stCondLst>
                                    <p:cond delay="0"/>
                                  </p:stCondLst>
                                  <p:childTnLst>
                                    <p:set>
                                      <p:cBhvr>
                                        <p:cTn id="15" dur="1" fill="hold">
                                          <p:stCondLst>
                                            <p:cond delay="0"/>
                                          </p:stCondLst>
                                        </p:cTn>
                                        <p:tgtEl>
                                          <p:spTgt spid="2727"/>
                                        </p:tgtEl>
                                        <p:attrNameLst>
                                          <p:attrName>style.visibility</p:attrName>
                                        </p:attrNameLst>
                                      </p:cBhvr>
                                      <p:to>
                                        <p:strVal val="visible"/>
                                      </p:to>
                                    </p:set>
                                    <p:animEffect transition="in" filter="fade">
                                      <p:cBhvr>
                                        <p:cTn id="16" dur="500"/>
                                        <p:tgtEl>
                                          <p:spTgt spid="2727"/>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2" grpId="0"/>
      <p:bldP spid="35" grpId="0"/>
      <p:bldP spid="37" grpId="0"/>
      <p:bldP spid="39" grpId="0"/>
      <p:bldP spid="41" grpId="0"/>
      <p:bldP spid="43" grpId="0"/>
      <p:bldP spid="45" grpId="0"/>
      <p:bldP spid="47" grpId="0"/>
      <p:bldP spid="48" grpId="0"/>
      <p:bldP spid="51" grpId="0"/>
      <p:bldP spid="5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3ACCE3-C4BF-1FD6-1F8C-A16DB247C106}"/>
              </a:ext>
            </a:extLst>
          </p:cNvPr>
          <p:cNvSpPr>
            <a:spLocks noGrp="1"/>
          </p:cNvSpPr>
          <p:nvPr>
            <p:ph type="ctrTitle"/>
          </p:nvPr>
        </p:nvSpPr>
        <p:spPr/>
        <p:txBody>
          <a:bodyPr/>
          <a:lstStyle/>
          <a:p>
            <a:r>
              <a:rPr lang="fr-FR" dirty="0"/>
              <a:t>Besoins en eau au Maroc par secteur</a:t>
            </a:r>
            <a:endParaRPr lang="fr-MA" dirty="0"/>
          </a:p>
        </p:txBody>
      </p:sp>
      <p:graphicFrame>
        <p:nvGraphicFramePr>
          <p:cNvPr id="6" name="Graphique 5">
            <a:extLst>
              <a:ext uri="{FF2B5EF4-FFF2-40B4-BE49-F238E27FC236}">
                <a16:creationId xmlns:a16="http://schemas.microsoft.com/office/drawing/2014/main" id="{6BADE651-8F13-2057-A465-A537DC489410}"/>
              </a:ext>
            </a:extLst>
          </p:cNvPr>
          <p:cNvGraphicFramePr/>
          <p:nvPr>
            <p:extLst>
              <p:ext uri="{D42A27DB-BD31-4B8C-83A1-F6EECF244321}">
                <p14:modId xmlns:p14="http://schemas.microsoft.com/office/powerpoint/2010/main" val="2291305236"/>
              </p:ext>
            </p:extLst>
          </p:nvPr>
        </p:nvGraphicFramePr>
        <p:xfrm>
          <a:off x="4569366" y="1881715"/>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1" name="Google Shape;2724;p63">
            <a:extLst>
              <a:ext uri="{FF2B5EF4-FFF2-40B4-BE49-F238E27FC236}">
                <a16:creationId xmlns:a16="http://schemas.microsoft.com/office/drawing/2014/main" id="{26840FAE-7587-C812-A7A2-AE8412D6C62D}"/>
              </a:ext>
            </a:extLst>
          </p:cNvPr>
          <p:cNvPicPr preferRelativeResize="0"/>
          <p:nvPr/>
        </p:nvPicPr>
        <p:blipFill>
          <a:blip r:embed="rId4">
            <a:alphaModFix amt="52000"/>
          </a:blip>
          <a:stretch>
            <a:fillRect/>
          </a:stretch>
        </p:blipFill>
        <p:spPr>
          <a:xfrm rot="20953028" flipH="1">
            <a:off x="1321926" y="1265662"/>
            <a:ext cx="2152190" cy="709853"/>
          </a:xfrm>
          <a:prstGeom prst="rect">
            <a:avLst/>
          </a:prstGeom>
          <a:noFill/>
          <a:ln>
            <a:noFill/>
          </a:ln>
        </p:spPr>
      </p:pic>
      <p:sp>
        <p:nvSpPr>
          <p:cNvPr id="12" name="Google Shape;2729;p63">
            <a:extLst>
              <a:ext uri="{FF2B5EF4-FFF2-40B4-BE49-F238E27FC236}">
                <a16:creationId xmlns:a16="http://schemas.microsoft.com/office/drawing/2014/main" id="{97F8FDC4-35A3-4A32-3636-EC86920B2B3A}"/>
              </a:ext>
            </a:extLst>
          </p:cNvPr>
          <p:cNvSpPr txBox="1">
            <a:spLocks/>
          </p:cNvSpPr>
          <p:nvPr/>
        </p:nvSpPr>
        <p:spPr>
          <a:xfrm>
            <a:off x="1016079" y="1406784"/>
            <a:ext cx="2336400" cy="46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2400"/>
            </a:pPr>
            <a:r>
              <a:rPr lang="fr-FR" sz="1800">
                <a:solidFill>
                  <a:schemeClr val="dk2"/>
                </a:solidFill>
                <a:latin typeface="Overpass Black"/>
                <a:sym typeface="Overpass Black"/>
              </a:rPr>
              <a:t>Agriculture</a:t>
            </a:r>
            <a:endParaRPr lang="fr-MA" sz="1800">
              <a:solidFill>
                <a:schemeClr val="dk2"/>
              </a:solidFill>
              <a:latin typeface="Overpass Black"/>
              <a:sym typeface="Overpass Black"/>
            </a:endParaRPr>
          </a:p>
        </p:txBody>
      </p:sp>
      <p:pic>
        <p:nvPicPr>
          <p:cNvPr id="13" name="Google Shape;2723;p63">
            <a:extLst>
              <a:ext uri="{FF2B5EF4-FFF2-40B4-BE49-F238E27FC236}">
                <a16:creationId xmlns:a16="http://schemas.microsoft.com/office/drawing/2014/main" id="{8261E8B1-C2E8-7E0A-55E5-5EB0A42BC5F6}"/>
              </a:ext>
            </a:extLst>
          </p:cNvPr>
          <p:cNvPicPr preferRelativeResize="0"/>
          <p:nvPr/>
        </p:nvPicPr>
        <p:blipFill>
          <a:blip r:embed="rId5">
            <a:alphaModFix amt="52000"/>
          </a:blip>
          <a:stretch>
            <a:fillRect/>
          </a:stretch>
        </p:blipFill>
        <p:spPr>
          <a:xfrm rot="20953028" flipH="1">
            <a:off x="5856143" y="1307775"/>
            <a:ext cx="2152190" cy="709853"/>
          </a:xfrm>
          <a:prstGeom prst="rect">
            <a:avLst/>
          </a:prstGeom>
          <a:noFill/>
          <a:ln>
            <a:noFill/>
          </a:ln>
        </p:spPr>
      </p:pic>
      <p:sp>
        <p:nvSpPr>
          <p:cNvPr id="14" name="Google Shape;2729;p63">
            <a:extLst>
              <a:ext uri="{FF2B5EF4-FFF2-40B4-BE49-F238E27FC236}">
                <a16:creationId xmlns:a16="http://schemas.microsoft.com/office/drawing/2014/main" id="{2D140CED-91D5-1BCB-D58C-8099F80C1269}"/>
              </a:ext>
            </a:extLst>
          </p:cNvPr>
          <p:cNvSpPr txBox="1">
            <a:spLocks/>
          </p:cNvSpPr>
          <p:nvPr/>
        </p:nvSpPr>
        <p:spPr>
          <a:xfrm>
            <a:off x="5453206" y="1393104"/>
            <a:ext cx="2336400" cy="46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MA" sz="1800">
                <a:solidFill>
                  <a:schemeClr val="dk2"/>
                </a:solidFill>
                <a:latin typeface="Overpass Black"/>
              </a:rPr>
              <a:t>Industrie</a:t>
            </a:r>
            <a:endParaRPr lang="fr-MA" sz="1800"/>
          </a:p>
        </p:txBody>
      </p:sp>
      <p:sp>
        <p:nvSpPr>
          <p:cNvPr id="3" name="ZoneTexte 2">
            <a:extLst>
              <a:ext uri="{FF2B5EF4-FFF2-40B4-BE49-F238E27FC236}">
                <a16:creationId xmlns:a16="http://schemas.microsoft.com/office/drawing/2014/main" id="{B18F1F78-D17E-7DDC-D787-B4CC822382DB}"/>
              </a:ext>
            </a:extLst>
          </p:cNvPr>
          <p:cNvSpPr txBox="1"/>
          <p:nvPr/>
        </p:nvSpPr>
        <p:spPr>
          <a:xfrm>
            <a:off x="3239238" y="4549797"/>
            <a:ext cx="3316920" cy="215444"/>
          </a:xfrm>
          <a:prstGeom prst="rect">
            <a:avLst/>
          </a:prstGeom>
          <a:noFill/>
        </p:spPr>
        <p:txBody>
          <a:bodyPr wrap="square">
            <a:spAutoFit/>
          </a:bodyPr>
          <a:lstStyle/>
          <a:p>
            <a:r>
              <a:rPr lang="fr-FR" sz="800" i="1" dirty="0">
                <a:solidFill>
                  <a:schemeClr val="tx1">
                    <a:lumMod val="60000"/>
                    <a:lumOff val="40000"/>
                  </a:schemeClr>
                </a:solidFill>
              </a:rPr>
              <a:t>Rapport Etat des lieux du secteur de l’eau au Maroc , CREM, 2018</a:t>
            </a:r>
            <a:endParaRPr lang="fr-MA" sz="800" i="1" dirty="0">
              <a:solidFill>
                <a:schemeClr val="tx1">
                  <a:lumMod val="60000"/>
                  <a:lumOff val="40000"/>
                </a:schemeClr>
              </a:solidFill>
            </a:endParaRPr>
          </a:p>
        </p:txBody>
      </p:sp>
      <p:graphicFrame>
        <p:nvGraphicFramePr>
          <p:cNvPr id="4" name="Graphique 3">
            <a:extLst>
              <a:ext uri="{FF2B5EF4-FFF2-40B4-BE49-F238E27FC236}">
                <a16:creationId xmlns:a16="http://schemas.microsoft.com/office/drawing/2014/main" id="{702140BD-0497-B445-530E-5DE9B6F322C2}"/>
              </a:ext>
            </a:extLst>
          </p:cNvPr>
          <p:cNvGraphicFramePr>
            <a:graphicFrameLocks/>
          </p:cNvGraphicFramePr>
          <p:nvPr>
            <p:extLst>
              <p:ext uri="{D42A27DB-BD31-4B8C-83A1-F6EECF244321}">
                <p14:modId xmlns:p14="http://schemas.microsoft.com/office/powerpoint/2010/main" val="354253038"/>
              </p:ext>
            </p:extLst>
          </p:nvPr>
        </p:nvGraphicFramePr>
        <p:xfrm>
          <a:off x="325698" y="1898017"/>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7" name="ZoneTexte 6">
            <a:extLst>
              <a:ext uri="{FF2B5EF4-FFF2-40B4-BE49-F238E27FC236}">
                <a16:creationId xmlns:a16="http://schemas.microsoft.com/office/drawing/2014/main" id="{F0754B6B-ECDF-B2E4-FCDB-447914E0D11D}"/>
              </a:ext>
            </a:extLst>
          </p:cNvPr>
          <p:cNvSpPr txBox="1"/>
          <p:nvPr/>
        </p:nvSpPr>
        <p:spPr>
          <a:xfrm>
            <a:off x="8558091" y="4799750"/>
            <a:ext cx="2738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7</a:t>
            </a:r>
            <a:endParaRPr lang="fr-FR" dirty="0"/>
          </a:p>
        </p:txBody>
      </p:sp>
    </p:spTree>
    <p:extLst>
      <p:ext uri="{BB962C8B-B14F-4D97-AF65-F5344CB8AC3E}">
        <p14:creationId xmlns:p14="http://schemas.microsoft.com/office/powerpoint/2010/main" val="4158530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3ACCE3-C4BF-1FD6-1F8C-A16DB247C106}"/>
              </a:ext>
            </a:extLst>
          </p:cNvPr>
          <p:cNvSpPr>
            <a:spLocks noGrp="1"/>
          </p:cNvSpPr>
          <p:nvPr>
            <p:ph type="ctrTitle"/>
          </p:nvPr>
        </p:nvSpPr>
        <p:spPr>
          <a:xfrm>
            <a:off x="707338" y="235929"/>
            <a:ext cx="7672500" cy="577800"/>
          </a:xfrm>
        </p:spPr>
        <p:txBody>
          <a:bodyPr/>
          <a:lstStyle/>
          <a:p>
            <a:r>
              <a:rPr lang="fr-FR" sz="3000" dirty="0">
                <a:solidFill>
                  <a:srgbClr val="073763"/>
                </a:solidFill>
                <a:latin typeface="Overpass Black"/>
                <a:sym typeface="Overpass Black"/>
              </a:rPr>
              <a:t>Situation</a:t>
            </a:r>
            <a:r>
              <a:rPr lang="fr-FR" sz="3000" dirty="0">
                <a:solidFill>
                  <a:schemeClr val="dk2"/>
                </a:solidFill>
                <a:latin typeface="Overpass Black"/>
                <a:sym typeface="Overpass Black"/>
              </a:rPr>
              <a:t> hydraulique : </a:t>
            </a:r>
            <a:endParaRPr lang="en-US" sz="3000" dirty="0">
              <a:solidFill>
                <a:schemeClr val="dk2"/>
              </a:solidFill>
              <a:latin typeface="Overpass Black"/>
              <a:sym typeface="Overpass Black"/>
            </a:endParaRPr>
          </a:p>
        </p:txBody>
      </p:sp>
      <p:graphicFrame>
        <p:nvGraphicFramePr>
          <p:cNvPr id="7" name="Espace réservé du contenu 4">
            <a:extLst>
              <a:ext uri="{FF2B5EF4-FFF2-40B4-BE49-F238E27FC236}">
                <a16:creationId xmlns:a16="http://schemas.microsoft.com/office/drawing/2014/main" id="{DE04E27A-5257-55AD-06A4-EB6DA964A82B}"/>
              </a:ext>
            </a:extLst>
          </p:cNvPr>
          <p:cNvGraphicFramePr>
            <a:graphicFrameLocks/>
          </p:cNvGraphicFramePr>
          <p:nvPr>
            <p:extLst>
              <p:ext uri="{D42A27DB-BD31-4B8C-83A1-F6EECF244321}">
                <p14:modId xmlns:p14="http://schemas.microsoft.com/office/powerpoint/2010/main" val="4164723583"/>
              </p:ext>
            </p:extLst>
          </p:nvPr>
        </p:nvGraphicFramePr>
        <p:xfrm>
          <a:off x="199206" y="989448"/>
          <a:ext cx="4543432" cy="36095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Graphique 3">
            <a:extLst>
              <a:ext uri="{FF2B5EF4-FFF2-40B4-BE49-F238E27FC236}">
                <a16:creationId xmlns:a16="http://schemas.microsoft.com/office/drawing/2014/main" id="{7D6CA0E6-8086-E2E2-7F38-1950F6EDF844}"/>
              </a:ext>
            </a:extLst>
          </p:cNvPr>
          <p:cNvGraphicFramePr/>
          <p:nvPr>
            <p:extLst>
              <p:ext uri="{D42A27DB-BD31-4B8C-83A1-F6EECF244321}">
                <p14:modId xmlns:p14="http://schemas.microsoft.com/office/powerpoint/2010/main" val="1702217917"/>
              </p:ext>
            </p:extLst>
          </p:nvPr>
        </p:nvGraphicFramePr>
        <p:xfrm>
          <a:off x="4542249" y="961414"/>
          <a:ext cx="4871545" cy="3770311"/>
        </p:xfrm>
        <a:graphic>
          <a:graphicData uri="http://schemas.openxmlformats.org/drawingml/2006/chart">
            <c:chart xmlns:c="http://schemas.openxmlformats.org/drawingml/2006/chart" xmlns:r="http://schemas.openxmlformats.org/officeDocument/2006/relationships" r:id="rId4"/>
          </a:graphicData>
        </a:graphic>
      </p:graphicFrame>
      <p:sp>
        <p:nvSpPr>
          <p:cNvPr id="18" name="ZoneTexte 10">
            <a:extLst>
              <a:ext uri="{FF2B5EF4-FFF2-40B4-BE49-F238E27FC236}">
                <a16:creationId xmlns:a16="http://schemas.microsoft.com/office/drawing/2014/main" id="{8022E694-723D-FE11-5BEE-0046F028B3C0}"/>
              </a:ext>
            </a:extLst>
          </p:cNvPr>
          <p:cNvSpPr txBox="1"/>
          <p:nvPr/>
        </p:nvSpPr>
        <p:spPr>
          <a:xfrm>
            <a:off x="197392" y="4797369"/>
            <a:ext cx="6292428" cy="218265"/>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600"/>
              </a:spcAft>
            </a:pPr>
            <a:r>
              <a:rPr lang="fr-MA" sz="800" i="1" dirty="0">
                <a:solidFill>
                  <a:schemeClr val="tx1">
                    <a:lumMod val="60000"/>
                    <a:lumOff val="40000"/>
                  </a:schemeClr>
                </a:solidFill>
                <a:latin typeface="Calibri" panose="020F0502020204030204" pitchFamily="34" charset="0"/>
                <a:ea typeface="Calibri" panose="020F0502020204030204" pitchFamily="34" charset="0"/>
                <a:cs typeface="Calibri" panose="020F0502020204030204" pitchFamily="34" charset="0"/>
              </a:rPr>
              <a:t>Rapport état de qualité de l’eau par ministère de l’Équipement et d’eau 2021</a:t>
            </a:r>
          </a:p>
        </p:txBody>
      </p:sp>
    </p:spTree>
    <p:extLst>
      <p:ext uri="{BB962C8B-B14F-4D97-AF65-F5344CB8AC3E}">
        <p14:creationId xmlns:p14="http://schemas.microsoft.com/office/powerpoint/2010/main" val="58719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graphicFrame>
        <p:nvGraphicFramePr>
          <p:cNvPr id="7" name="Graphique 6">
            <a:extLst>
              <a:ext uri="{FF2B5EF4-FFF2-40B4-BE49-F238E27FC236}">
                <a16:creationId xmlns:a16="http://schemas.microsoft.com/office/drawing/2014/main" id="{A38EDF70-AD8A-43A7-3550-6C898F496503}"/>
              </a:ext>
            </a:extLst>
          </p:cNvPr>
          <p:cNvGraphicFramePr/>
          <p:nvPr>
            <p:extLst>
              <p:ext uri="{D42A27DB-BD31-4B8C-83A1-F6EECF244321}">
                <p14:modId xmlns:p14="http://schemas.microsoft.com/office/powerpoint/2010/main" val="651701124"/>
              </p:ext>
            </p:extLst>
          </p:nvPr>
        </p:nvGraphicFramePr>
        <p:xfrm>
          <a:off x="0" y="1083622"/>
          <a:ext cx="5004707" cy="3482951"/>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2">
            <a:extLst>
              <a:ext uri="{FF2B5EF4-FFF2-40B4-BE49-F238E27FC236}">
                <a16:creationId xmlns:a16="http://schemas.microsoft.com/office/drawing/2014/main" id="{D27DAA92-0FA1-7F93-80BA-635C35DA0746}"/>
              </a:ext>
            </a:extLst>
          </p:cNvPr>
          <p:cNvSpPr txBox="1">
            <a:spLocks/>
          </p:cNvSpPr>
          <p:nvPr/>
        </p:nvSpPr>
        <p:spPr>
          <a:xfrm>
            <a:off x="1049865" y="288527"/>
            <a:ext cx="7044270" cy="577800"/>
          </a:xfrm>
          <a:prstGeom prst="rect">
            <a:avLst/>
          </a:prstGeom>
        </p:spPr>
        <p:txBody>
          <a:bodyPr spcFirstLastPara="1" vert="horz" wrap="square" lIns="68569" tIns="68569" rIns="68569" bIns="68569" rtlCol="0" anchor="ctr" anchorCtr="0">
            <a:noAutofit/>
          </a:bodyPr>
          <a:lstStyle>
            <a:lvl1pPr lvl="0" algn="ctr" defTabSz="914400" rtl="0" eaLnBrk="1" latinLnBrk="0" hangingPunct="1">
              <a:lnSpc>
                <a:spcPct val="90000"/>
              </a:lnSpc>
              <a:spcBef>
                <a:spcPts val="0"/>
              </a:spcBef>
              <a:spcAft>
                <a:spcPts val="0"/>
              </a:spcAft>
              <a:buSzPts val="800"/>
              <a:buNone/>
              <a:defRPr sz="4400" kern="1200">
                <a:solidFill>
                  <a:schemeClr val="tx1"/>
                </a:solidFill>
                <a:latin typeface="+mj-lt"/>
                <a:ea typeface="+mj-ea"/>
                <a:cs typeface="+mj-cs"/>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fr-FR" sz="3000" dirty="0">
                <a:solidFill>
                  <a:srgbClr val="073763"/>
                </a:solidFill>
                <a:latin typeface="Overpass Black"/>
                <a:sym typeface="Overpass Black"/>
              </a:rPr>
              <a:t>Eau</a:t>
            </a:r>
            <a:r>
              <a:rPr lang="fr-FR" sz="3000" dirty="0">
                <a:solidFill>
                  <a:schemeClr val="dk2"/>
                </a:solidFill>
                <a:latin typeface="Overpass Black"/>
                <a:sym typeface="Overpass Black"/>
              </a:rPr>
              <a:t> </a:t>
            </a:r>
            <a:r>
              <a:rPr lang="fr-FR" sz="3000" dirty="0">
                <a:solidFill>
                  <a:srgbClr val="073763"/>
                </a:solidFill>
                <a:latin typeface="Overpass Black"/>
                <a:sym typeface="Overpass Black"/>
              </a:rPr>
              <a:t>de</a:t>
            </a:r>
            <a:r>
              <a:rPr lang="fr-FR" sz="3000" dirty="0">
                <a:solidFill>
                  <a:schemeClr val="dk2"/>
                </a:solidFill>
                <a:latin typeface="Overpass Black"/>
                <a:sym typeface="Overpass Black"/>
              </a:rPr>
              <a:t> </a:t>
            </a:r>
            <a:r>
              <a:rPr lang="fr-FR" sz="3000" dirty="0">
                <a:solidFill>
                  <a:srgbClr val="073763"/>
                </a:solidFill>
                <a:latin typeface="Overpass Black"/>
                <a:sym typeface="Overpass Black"/>
              </a:rPr>
              <a:t>surface</a:t>
            </a:r>
            <a:endParaRPr lang="en-US" sz="3000" dirty="0">
              <a:solidFill>
                <a:srgbClr val="073763"/>
              </a:solidFill>
              <a:latin typeface="Overpass Black"/>
              <a:sym typeface="Overpass Black"/>
            </a:endParaRPr>
          </a:p>
        </p:txBody>
      </p:sp>
      <p:sp>
        <p:nvSpPr>
          <p:cNvPr id="16" name="Title 2">
            <a:extLst>
              <a:ext uri="{FF2B5EF4-FFF2-40B4-BE49-F238E27FC236}">
                <a16:creationId xmlns:a16="http://schemas.microsoft.com/office/drawing/2014/main" id="{4B68C0A7-5A7B-AAF4-453A-B0A12CDFE977}"/>
              </a:ext>
            </a:extLst>
          </p:cNvPr>
          <p:cNvSpPr txBox="1">
            <a:spLocks/>
          </p:cNvSpPr>
          <p:nvPr/>
        </p:nvSpPr>
        <p:spPr>
          <a:xfrm>
            <a:off x="4714001" y="1195705"/>
            <a:ext cx="4731944" cy="351918"/>
          </a:xfrm>
          <a:prstGeom prst="rect">
            <a:avLst/>
          </a:prstGeom>
        </p:spPr>
        <p:txBody>
          <a:bodyPr spcFirstLastPara="1" vert="horz" wrap="square" lIns="91425" tIns="91425" rIns="91425" bIns="91425" rtlCol="0" anchor="ctr" anchorCtr="0">
            <a:noAutofit/>
          </a:bodyPr>
          <a:lstStyle>
            <a:lvl1pPr lvl="0" algn="ctr" defTabSz="685800" rtl="0" eaLnBrk="1" latinLnBrk="0" hangingPunct="1">
              <a:lnSpc>
                <a:spcPct val="90000"/>
              </a:lnSpc>
              <a:spcBef>
                <a:spcPts val="0"/>
              </a:spcBef>
              <a:spcAft>
                <a:spcPts val="0"/>
              </a:spcAft>
              <a:buSzPts val="800"/>
              <a:buNone/>
              <a:defRPr sz="3300" kern="1200">
                <a:solidFill>
                  <a:schemeClr val="tx1"/>
                </a:solidFill>
                <a:latin typeface="+mj-lt"/>
                <a:ea typeface="+mj-ea"/>
                <a:cs typeface="+mj-cs"/>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pPr>
              <a:buClrTx/>
              <a:buFontTx/>
            </a:pPr>
            <a:r>
              <a:rPr lang="fr-MA" sz="1200" dirty="0">
                <a:solidFill>
                  <a:srgbClr val="073763"/>
                </a:solidFill>
                <a:latin typeface="Open Sans"/>
                <a:ea typeface="Open Sans"/>
                <a:cs typeface="Open Sans"/>
                <a:sym typeface="Overpass Black"/>
              </a:rPr>
              <a:t>Répartit</a:t>
            </a:r>
            <a:r>
              <a:rPr lang="en-GB" sz="1200" dirty="0">
                <a:solidFill>
                  <a:srgbClr val="073763"/>
                </a:solidFill>
                <a:latin typeface="Open Sans"/>
                <a:ea typeface="Open Sans"/>
                <a:cs typeface="Open Sans"/>
                <a:sym typeface="Overpass Black"/>
              </a:rPr>
              <a:t>ion </a:t>
            </a:r>
            <a:r>
              <a:rPr lang="en-GB" sz="1200" dirty="0" err="1">
                <a:solidFill>
                  <a:srgbClr val="073763"/>
                </a:solidFill>
                <a:latin typeface="Open Sans"/>
                <a:ea typeface="Open Sans"/>
                <a:cs typeface="Open Sans"/>
                <a:sym typeface="Overpass Black"/>
              </a:rPr>
              <a:t>d’eau</a:t>
            </a:r>
            <a:r>
              <a:rPr lang="en-GB" sz="1200" dirty="0">
                <a:solidFill>
                  <a:srgbClr val="073763"/>
                </a:solidFill>
                <a:latin typeface="Open Sans"/>
                <a:ea typeface="Open Sans"/>
                <a:cs typeface="Open Sans"/>
                <a:sym typeface="Overpass Black"/>
              </a:rPr>
              <a:t> dans le Maroc par </a:t>
            </a:r>
            <a:r>
              <a:rPr lang="en-GB" sz="1200" dirty="0" err="1">
                <a:solidFill>
                  <a:srgbClr val="073763"/>
                </a:solidFill>
                <a:latin typeface="Open Sans"/>
                <a:ea typeface="Open Sans"/>
                <a:cs typeface="Open Sans"/>
                <a:sym typeface="Overpass Black"/>
              </a:rPr>
              <a:t>qualité</a:t>
            </a:r>
            <a:r>
              <a:rPr lang="en-GB" sz="1200" dirty="0">
                <a:solidFill>
                  <a:srgbClr val="073763"/>
                </a:solidFill>
                <a:latin typeface="Open Sans"/>
                <a:ea typeface="Open Sans"/>
                <a:cs typeface="Open Sans"/>
                <a:sym typeface="Overpass Black"/>
              </a:rPr>
              <a:t> </a:t>
            </a:r>
            <a:r>
              <a:rPr lang="en-GB" sz="1200" dirty="0">
                <a:solidFill>
                  <a:srgbClr val="073763"/>
                </a:solidFill>
                <a:latin typeface="+mn-lt"/>
                <a:ea typeface="+mn-ea"/>
                <a:cs typeface="+mn-cs"/>
                <a:sym typeface="Overpass Black"/>
              </a:rPr>
              <a:t> </a:t>
            </a:r>
          </a:p>
        </p:txBody>
      </p:sp>
      <p:pic>
        <p:nvPicPr>
          <p:cNvPr id="17" name="Image 16" descr="Une image contenant carte&#10;&#10;Description générée automatiquement">
            <a:extLst>
              <a:ext uri="{FF2B5EF4-FFF2-40B4-BE49-F238E27FC236}">
                <a16:creationId xmlns:a16="http://schemas.microsoft.com/office/drawing/2014/main" id="{8DD6793E-E9E3-134D-DF2F-2497569ECE62}"/>
              </a:ext>
            </a:extLst>
          </p:cNvPr>
          <p:cNvPicPr>
            <a:picLocks noChangeAspect="1"/>
          </p:cNvPicPr>
          <p:nvPr/>
        </p:nvPicPr>
        <p:blipFill rotWithShape="1">
          <a:blip r:embed="rId4">
            <a:extLst>
              <a:ext uri="{28A0092B-C50C-407E-A947-70E740481C1C}">
                <a14:useLocalDpi xmlns:a14="http://schemas.microsoft.com/office/drawing/2010/main" val="0"/>
              </a:ext>
            </a:extLst>
          </a:blip>
          <a:srcRect b="6784"/>
          <a:stretch/>
        </p:blipFill>
        <p:spPr>
          <a:xfrm>
            <a:off x="5004707" y="1535234"/>
            <a:ext cx="4126053" cy="3119426"/>
          </a:xfrm>
          <a:prstGeom prst="rect">
            <a:avLst/>
          </a:prstGeom>
        </p:spPr>
      </p:pic>
      <p:sp>
        <p:nvSpPr>
          <p:cNvPr id="2" name="ZoneTexte 10">
            <a:extLst>
              <a:ext uri="{FF2B5EF4-FFF2-40B4-BE49-F238E27FC236}">
                <a16:creationId xmlns:a16="http://schemas.microsoft.com/office/drawing/2014/main" id="{BFC67F5A-B589-F583-98A2-94815C089ED3}"/>
              </a:ext>
            </a:extLst>
          </p:cNvPr>
          <p:cNvSpPr txBox="1"/>
          <p:nvPr/>
        </p:nvSpPr>
        <p:spPr>
          <a:xfrm>
            <a:off x="197392" y="4854973"/>
            <a:ext cx="3982722" cy="218265"/>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600"/>
              </a:spcAft>
            </a:pPr>
            <a:r>
              <a:rPr lang="fr-MA" sz="800" i="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Rapport état de qualité de l’eau par ministère de l’Équipement et d’eau 2021</a:t>
            </a:r>
          </a:p>
        </p:txBody>
      </p:sp>
    </p:spTree>
    <p:extLst>
      <p:ext uri="{BB962C8B-B14F-4D97-AF65-F5344CB8AC3E}">
        <p14:creationId xmlns:p14="http://schemas.microsoft.com/office/powerpoint/2010/main" val="2037056607"/>
      </p:ext>
    </p:extLst>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1868</TotalTime>
  <Words>4203</Words>
  <Application>Microsoft Office PowerPoint</Application>
  <PresentationFormat>On-screen Show (16:9)</PresentationFormat>
  <Paragraphs>779</Paragraphs>
  <Slides>69</Slides>
  <Notes>45</Notes>
  <HiddenSlides>0</HiddenSlides>
  <MMClips>1</MMClips>
  <ScaleCrop>false</ScaleCrop>
  <HeadingPairs>
    <vt:vector size="6" baseType="variant">
      <vt:variant>
        <vt:lpstr>Fonts Used</vt:lpstr>
      </vt:variant>
      <vt:variant>
        <vt:i4>24</vt:i4>
      </vt:variant>
      <vt:variant>
        <vt:lpstr>Theme</vt:lpstr>
      </vt:variant>
      <vt:variant>
        <vt:i4>2</vt:i4>
      </vt:variant>
      <vt:variant>
        <vt:lpstr>Slide Titles</vt:lpstr>
      </vt:variant>
      <vt:variant>
        <vt:i4>69</vt:i4>
      </vt:variant>
    </vt:vector>
  </HeadingPairs>
  <TitlesOfParts>
    <vt:vector size="95" baseType="lpstr">
      <vt:lpstr>Verdana</vt:lpstr>
      <vt:lpstr>Open Sans SemiBold</vt:lpstr>
      <vt:lpstr>Calibri</vt:lpstr>
      <vt:lpstr>Segoe UI</vt:lpstr>
      <vt:lpstr>Fira Sans Extra Condensed Medium</vt:lpstr>
      <vt:lpstr>Courier New</vt:lpstr>
      <vt:lpstr>League Spartan</vt:lpstr>
      <vt:lpstr>Arial</vt:lpstr>
      <vt:lpstr>Amasis MT Pro Black</vt:lpstr>
      <vt:lpstr>Tahoma</vt:lpstr>
      <vt:lpstr>Josefin Sans</vt:lpstr>
      <vt:lpstr>Overpass Black</vt:lpstr>
      <vt:lpstr>Söhne</vt:lpstr>
      <vt:lpstr>Georgia</vt:lpstr>
      <vt:lpstr>Amasis MT Pro Medium</vt:lpstr>
      <vt:lpstr>Calibri Light</vt:lpstr>
      <vt:lpstr>Amasis MT Pro</vt:lpstr>
      <vt:lpstr>Arial Nova</vt:lpstr>
      <vt:lpstr>Roboto</vt:lpstr>
      <vt:lpstr>Times New Roman</vt:lpstr>
      <vt:lpstr>Cambria Math</vt:lpstr>
      <vt:lpstr>Open Sans ExtraBold</vt:lpstr>
      <vt:lpstr>Congenial Black</vt:lpstr>
      <vt:lpstr>Open Sans</vt:lpstr>
      <vt:lpstr>Aqua Marketing Plan by Slidego</vt:lpstr>
      <vt:lpstr>Thème Office</vt:lpstr>
      <vt:lpstr>WaterUp </vt:lpstr>
      <vt:lpstr>Une pente périlleuse ...</vt:lpstr>
      <vt:lpstr>L'eau dans la planète</vt:lpstr>
      <vt:lpstr>Les usages de l’eau</vt:lpstr>
      <vt:lpstr>Le Maroc … en Danger !</vt:lpstr>
      <vt:lpstr>Contexte hydro-climatique du Maroc</vt:lpstr>
      <vt:lpstr>Besoins en eau au Maroc par secteur</vt:lpstr>
      <vt:lpstr>Situation hydraulique : </vt:lpstr>
      <vt:lpstr>PowerPoint Presentation</vt:lpstr>
      <vt:lpstr>Salinité selon la qualité d’eau</vt:lpstr>
      <vt:lpstr>PowerPoint Presentation</vt:lpstr>
      <vt:lpstr>PowerPoint Presentation</vt:lpstr>
      <vt:lpstr>PowerPoint Presentation</vt:lpstr>
      <vt:lpstr>PowerPoint Presentation</vt:lpstr>
      <vt:lpstr>Osmose inverse</vt:lpstr>
      <vt:lpstr>PowerPoint Presentation</vt:lpstr>
      <vt:lpstr>PowerPoint Presentation</vt:lpstr>
      <vt:lpstr>Prototype de F.Z : WaterUp 1.0 Les composantes</vt:lpstr>
      <vt:lpstr>Principe de fonctionnement  Phénomènes ayant lieu au sein du système</vt:lpstr>
      <vt:lpstr>Le cœur de la machine Dévoiler le mécanisme clé de notre système</vt:lpstr>
      <vt:lpstr>PowerPoint Presentation</vt:lpstr>
      <vt:lpstr>PowerPoint Presentation</vt:lpstr>
      <vt:lpstr>PowerPoint Presentation</vt:lpstr>
      <vt:lpstr>PowerPoint Presentation</vt:lpstr>
      <vt:lpstr>PowerPoint Presentation</vt:lpstr>
      <vt:lpstr>PowerPoint Presentation</vt:lpstr>
      <vt:lpstr>Un prototype prometteur…</vt:lpstr>
      <vt:lpstr>Le fermier: Client potentiel ?</vt:lpstr>
      <vt:lpstr>Quantification des besoins en eau des différentes cultures</vt:lpstr>
      <vt:lpstr>Le cout en matière de surface( Blender)</vt:lpstr>
      <vt:lpstr>Fiche technique du maïs</vt:lpstr>
      <vt:lpstr>WaterUp 1.0 : Quel aboutissement ?</vt:lpstr>
      <vt:lpstr>Plan de la présentation</vt:lpstr>
      <vt:lpstr>Amélioration de WaterUp 1.0 et réévaluation de ses performances en irrigation.</vt:lpstr>
      <vt:lpstr>WaterUp 2.0 1ère modification : Élévation de la température.</vt:lpstr>
      <vt:lpstr>WaterUp 2.0 2ème modification : Minimisation des pertes thermiques.</vt:lpstr>
      <vt:lpstr>WaterUp 2.0 3ème  modification : Minimisation du coût.</vt:lpstr>
      <vt:lpstr>WaterUp 2.0 4ème modification : Favorisation de la diffusion thermique</vt:lpstr>
      <vt:lpstr>WaterUp 2.0 Examen de toutes les modifications : Protocole expérimental.</vt:lpstr>
      <vt:lpstr>PowerPoint Presentation</vt:lpstr>
      <vt:lpstr>En résumé..</vt:lpstr>
      <vt:lpstr>Estimation du coût du prototype Schéma éclaté : WaterUp 2.0 </vt:lpstr>
      <vt:lpstr>Estimation du coût du prototype</vt:lpstr>
      <vt:lpstr>Coût de l’eau Formule de calcul du coût de l'eau: </vt:lpstr>
      <vt:lpstr>Coût de l’eau Formule de calcul du coût de l'eau: </vt:lpstr>
      <vt:lpstr>PowerPoint Presentation</vt:lpstr>
      <vt:lpstr>WaterUp 2.0  Réévaluation en culture du maïs</vt:lpstr>
      <vt:lpstr>Vers un nouveau marché : L’hydroponie au Maroc</vt:lpstr>
      <vt:lpstr>PowerPoint Presentation</vt:lpstr>
      <vt:lpstr>Étude de marché de l’hydroponie au Maroc</vt:lpstr>
      <vt:lpstr>Opportunités du marché de l'hydroponie au Maroc : Les exigences en eau pour la culture hydroponique</vt:lpstr>
      <vt:lpstr>Opportunités du marché de l'hydroponie au Maroc : Évaluation du bilan ionique et analyse microbiologique de l'eau dessalée par WaterUp</vt:lpstr>
      <vt:lpstr>Opportunités du marché de l'hydroponie au Maroc : Évaluation de la convergence des objectifs écologiques entre l’hydroponie et WaterUp</vt:lpstr>
      <vt:lpstr>Défis du marché d'hydroponie au Maroc :  Analyse de la concurrence de WaterUp sur le marché de l'hydroponie </vt:lpstr>
      <vt:lpstr>Défis du marché d'hydroponie au Maroc :  Analyse de la capacité à produire une quantité d'eau adéquate par WaterUp pour la culture hydroponique au Maroc</vt:lpstr>
      <vt:lpstr>Vers un autre marché :  L’eau potable à usage domestique au Maroc</vt:lpstr>
      <vt:lpstr>Etude de marché de l’eau potable à usage domestique au Maroc</vt:lpstr>
      <vt:lpstr>Opportunités de WaterUp dans le marché de l’eau potable à usage domestique</vt:lpstr>
      <vt:lpstr>Opportunités de WaterUp dans le marché de l’eau potable à usage domestique</vt:lpstr>
      <vt:lpstr>Opportunités de WaterUp dans le marché de l’eau potable à usage domestique</vt:lpstr>
      <vt:lpstr>Opportunités de WaterUp dans le marché de l’eau potable à usage domestique</vt:lpstr>
      <vt:lpstr>Défis de WaterUp dans le marché de l’eau potable à usage domestique</vt:lpstr>
      <vt:lpstr>Défis de WaterUp dans le marché de l’eau potable à usage domestique</vt:lpstr>
      <vt:lpstr>Conclusion de l’étude du marché de l’eau potable domestique au Maroc</vt:lpstr>
      <vt:lpstr>Les impacts de WaterUp</vt:lpstr>
      <vt:lpstr>Les impacts de WaterUp</vt:lpstr>
      <vt:lpstr>PowerPoint Presentation</vt:lpstr>
      <vt:lpstr>PowerPoint Presentation</vt:lpstr>
      <vt:lpstr>Remerciements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 Marketing Plan</dc:title>
  <dc:creator>admin</dc:creator>
  <cp:lastModifiedBy>Abdeljalil FARID</cp:lastModifiedBy>
  <cp:revision>439</cp:revision>
  <dcterms:modified xsi:type="dcterms:W3CDTF">2024-09-26T10:23:27Z</dcterms:modified>
</cp:coreProperties>
</file>